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25"/>
  </p:notesMasterIdLst>
  <p:handoutMasterIdLst>
    <p:handoutMasterId r:id="rId26"/>
  </p:handoutMasterIdLst>
  <p:sldIdLst>
    <p:sldId id="256" r:id="rId3"/>
    <p:sldId id="273" r:id="rId4"/>
    <p:sldId id="274" r:id="rId5"/>
    <p:sldId id="315" r:id="rId6"/>
    <p:sldId id="330" r:id="rId7"/>
    <p:sldId id="280" r:id="rId8"/>
    <p:sldId id="309" r:id="rId9"/>
    <p:sldId id="289" r:id="rId10"/>
    <p:sldId id="324" r:id="rId11"/>
    <p:sldId id="266" r:id="rId12"/>
    <p:sldId id="271" r:id="rId13"/>
    <p:sldId id="326" r:id="rId14"/>
    <p:sldId id="307" r:id="rId15"/>
    <p:sldId id="322" r:id="rId16"/>
    <p:sldId id="308" r:id="rId17"/>
    <p:sldId id="321" r:id="rId18"/>
    <p:sldId id="263" r:id="rId19"/>
    <p:sldId id="299" r:id="rId20"/>
    <p:sldId id="316" r:id="rId21"/>
    <p:sldId id="328" r:id="rId22"/>
    <p:sldId id="265" r:id="rId23"/>
    <p:sldId id="317" r:id="rId2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lody Morgan" initials="" lastIdx="11" clrIdx="0"/>
  <p:cmAuthor id="1" name="Kevin Beaumont" initials="KJB" lastIdx="8" clrIdx="1"/>
  <p:cmAuthor id="2" name="Suzanne Knowles (ADE)" initials="SK" lastIdx="6" clrIdx="2"/>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clrMru>
    <a:srgbClr val="8E49A9"/>
    <a:srgbClr val="5600AC"/>
    <a:srgbClr val="00A7E2"/>
    <a:srgbClr val="0066CC"/>
    <a:srgbClr val="0066FF"/>
    <a:srgbClr val="0000FF"/>
    <a:srgbClr val="0097CC"/>
    <a:srgbClr val="007F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67" autoAdjust="0"/>
    <p:restoredTop sz="84229" autoAdjust="0"/>
  </p:normalViewPr>
  <p:slideViewPr>
    <p:cSldViewPr>
      <p:cViewPr varScale="1">
        <p:scale>
          <a:sx n="164" d="100"/>
          <a:sy n="164" d="100"/>
        </p:scale>
        <p:origin x="-188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commentAuthors" Target="commentAuthors.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9AC531-5393-4803-ACD9-1A451C2139F6}" type="doc">
      <dgm:prSet loTypeId="urn:microsoft.com/office/officeart/2005/8/layout/venn2" loCatId="relationship" qsTypeId="urn:microsoft.com/office/officeart/2005/8/quickstyle/3d1" qsCatId="3D" csTypeId="urn:microsoft.com/office/officeart/2005/8/colors/colorful4" csCatId="colorful" phldr="1"/>
      <dgm:spPr/>
      <dgm:t>
        <a:bodyPr/>
        <a:lstStyle/>
        <a:p>
          <a:endParaRPr lang="en-US"/>
        </a:p>
      </dgm:t>
    </dgm:pt>
    <dgm:pt modelId="{58005503-341F-45CF-9230-10255C2E390B}">
      <dgm:prSet phldrT="[Text]" custT="1"/>
      <dgm:spPr>
        <a:solidFill>
          <a:srgbClr val="8E49A9"/>
        </a:solidFill>
      </dgm:spPr>
      <dgm:t>
        <a:bodyPr/>
        <a:lstStyle/>
        <a:p>
          <a:endParaRPr lang="en-US" sz="1250" dirty="0"/>
        </a:p>
        <a:p>
          <a:r>
            <a:rPr lang="en-US" sz="2000" b="1" dirty="0"/>
            <a:t>Features for All Students</a:t>
          </a:r>
        </a:p>
      </dgm:t>
    </dgm:pt>
    <dgm:pt modelId="{C8734D77-A628-4C50-8B51-9FE02CD0E5C3}" type="parTrans" cxnId="{094F0A06-227A-4725-A772-01B3DE33AEF4}">
      <dgm:prSet/>
      <dgm:spPr/>
      <dgm:t>
        <a:bodyPr/>
        <a:lstStyle/>
        <a:p>
          <a:endParaRPr lang="en-US"/>
        </a:p>
      </dgm:t>
    </dgm:pt>
    <dgm:pt modelId="{C8420876-BAB3-445E-809F-5C21C3F14A88}" type="sibTrans" cxnId="{094F0A06-227A-4725-A772-01B3DE33AEF4}">
      <dgm:prSet/>
      <dgm:spPr/>
      <dgm:t>
        <a:bodyPr/>
        <a:lstStyle/>
        <a:p>
          <a:endParaRPr lang="en-US"/>
        </a:p>
      </dgm:t>
    </dgm:pt>
    <dgm:pt modelId="{13A42F47-4F3F-4C57-90A4-69CAC68F64D4}">
      <dgm:prSet phldrT="[Text]" custT="1"/>
      <dgm:spPr>
        <a:gradFill flip="none" rotWithShape="0">
          <a:gsLst>
            <a:gs pos="0">
              <a:srgbClr val="0066CC">
                <a:shade val="30000"/>
                <a:satMod val="115000"/>
              </a:srgbClr>
            </a:gs>
            <a:gs pos="50000">
              <a:srgbClr val="0066CC">
                <a:shade val="67500"/>
                <a:satMod val="115000"/>
              </a:srgbClr>
            </a:gs>
            <a:gs pos="100000">
              <a:srgbClr val="0066CC">
                <a:shade val="100000"/>
                <a:satMod val="115000"/>
              </a:srgbClr>
            </a:gs>
          </a:gsLst>
          <a:lin ang="5400000" scaled="1"/>
          <a:tileRect/>
        </a:gradFill>
      </dgm:spPr>
      <dgm:t>
        <a:bodyPr/>
        <a:lstStyle/>
        <a:p>
          <a:endParaRPr lang="en-US" sz="1200" dirty="0"/>
        </a:p>
        <a:p>
          <a:endParaRPr lang="en-US" sz="1200" dirty="0"/>
        </a:p>
        <a:p>
          <a:r>
            <a:rPr lang="en-US" sz="2000" b="1" dirty="0"/>
            <a:t>Accessibility Features*</a:t>
          </a:r>
        </a:p>
        <a:p>
          <a:r>
            <a:rPr lang="en-US" sz="1400" b="1" i="1" dirty="0"/>
            <a:t>Identified in advance</a:t>
          </a:r>
          <a:endParaRPr lang="en-US" sz="1400" b="1" dirty="0"/>
        </a:p>
        <a:p>
          <a:endParaRPr lang="en-US" sz="1200" dirty="0"/>
        </a:p>
      </dgm:t>
    </dgm:pt>
    <dgm:pt modelId="{B2A42C42-CADA-49AB-A4A8-12E1FAF42F6F}" type="parTrans" cxnId="{D0DD710D-5255-4478-A825-51F345A2E621}">
      <dgm:prSet/>
      <dgm:spPr/>
      <dgm:t>
        <a:bodyPr/>
        <a:lstStyle/>
        <a:p>
          <a:endParaRPr lang="en-US"/>
        </a:p>
      </dgm:t>
    </dgm:pt>
    <dgm:pt modelId="{9F895ACA-BD78-439C-88EB-F560BADB2B3A}" type="sibTrans" cxnId="{D0DD710D-5255-4478-A825-51F345A2E621}">
      <dgm:prSet/>
      <dgm:spPr/>
      <dgm:t>
        <a:bodyPr/>
        <a:lstStyle/>
        <a:p>
          <a:endParaRPr lang="en-US"/>
        </a:p>
      </dgm:t>
    </dgm:pt>
    <dgm:pt modelId="{0F66DD2C-E026-4CFE-98E6-3FE97B69A19A}">
      <dgm:prSet phldrT="[Text]" custT="1"/>
      <dgm:spPr>
        <a:solidFill>
          <a:srgbClr val="00A7E2"/>
        </a:solidFill>
      </dgm:spPr>
      <dgm:t>
        <a:bodyPr/>
        <a:lstStyle/>
        <a:p>
          <a:r>
            <a:rPr lang="en-US" sz="2000" b="1" smtClean="0"/>
            <a:t>Accommodations** </a:t>
          </a:r>
          <a:endParaRPr lang="en-US" sz="2000" b="1" dirty="0"/>
        </a:p>
      </dgm:t>
    </dgm:pt>
    <dgm:pt modelId="{1CC71399-32FE-48BB-AED9-9AA938592741}" type="parTrans" cxnId="{9F5A1632-F2D7-48B1-ACD5-393EF1C52859}">
      <dgm:prSet/>
      <dgm:spPr/>
      <dgm:t>
        <a:bodyPr/>
        <a:lstStyle/>
        <a:p>
          <a:endParaRPr lang="en-US"/>
        </a:p>
      </dgm:t>
    </dgm:pt>
    <dgm:pt modelId="{D711214E-7E64-4496-A5C9-26CF91F873C6}" type="sibTrans" cxnId="{9F5A1632-F2D7-48B1-ACD5-393EF1C52859}">
      <dgm:prSet/>
      <dgm:spPr/>
      <dgm:t>
        <a:bodyPr/>
        <a:lstStyle/>
        <a:p>
          <a:endParaRPr lang="en-US"/>
        </a:p>
      </dgm:t>
    </dgm:pt>
    <dgm:pt modelId="{BFFC079D-D61D-40F4-87F2-CE72F29767AD}" type="pres">
      <dgm:prSet presAssocID="{1C9AC531-5393-4803-ACD9-1A451C2139F6}" presName="Name0" presStyleCnt="0">
        <dgm:presLayoutVars>
          <dgm:chMax val="7"/>
          <dgm:resizeHandles val="exact"/>
        </dgm:presLayoutVars>
      </dgm:prSet>
      <dgm:spPr/>
      <dgm:t>
        <a:bodyPr/>
        <a:lstStyle/>
        <a:p>
          <a:endParaRPr lang="en-US"/>
        </a:p>
      </dgm:t>
    </dgm:pt>
    <dgm:pt modelId="{79A5F045-D8C7-4D71-AAD1-C3614255068D}" type="pres">
      <dgm:prSet presAssocID="{1C9AC531-5393-4803-ACD9-1A451C2139F6}" presName="comp1" presStyleCnt="0"/>
      <dgm:spPr/>
      <dgm:t>
        <a:bodyPr/>
        <a:lstStyle/>
        <a:p>
          <a:endParaRPr lang="en-US"/>
        </a:p>
      </dgm:t>
    </dgm:pt>
    <dgm:pt modelId="{3610FA60-E24B-4884-A4C6-A43148F52BF4}" type="pres">
      <dgm:prSet presAssocID="{1C9AC531-5393-4803-ACD9-1A451C2139F6}" presName="circle1" presStyleLbl="node1" presStyleIdx="0" presStyleCnt="3" custScaleX="114823" custLinFactNeighborX="-1515" custLinFactNeighborY="-1550"/>
      <dgm:spPr/>
      <dgm:t>
        <a:bodyPr/>
        <a:lstStyle/>
        <a:p>
          <a:endParaRPr lang="en-US"/>
        </a:p>
      </dgm:t>
    </dgm:pt>
    <dgm:pt modelId="{6B72D465-2F1D-46C7-B893-2BC7C093F148}" type="pres">
      <dgm:prSet presAssocID="{1C9AC531-5393-4803-ACD9-1A451C2139F6}" presName="c1text" presStyleLbl="node1" presStyleIdx="0" presStyleCnt="3">
        <dgm:presLayoutVars>
          <dgm:bulletEnabled val="1"/>
        </dgm:presLayoutVars>
      </dgm:prSet>
      <dgm:spPr/>
      <dgm:t>
        <a:bodyPr/>
        <a:lstStyle/>
        <a:p>
          <a:endParaRPr lang="en-US"/>
        </a:p>
      </dgm:t>
    </dgm:pt>
    <dgm:pt modelId="{33877B5A-E945-4A40-A0BA-ADBD68E529BE}" type="pres">
      <dgm:prSet presAssocID="{1C9AC531-5393-4803-ACD9-1A451C2139F6}" presName="comp2" presStyleCnt="0"/>
      <dgm:spPr/>
      <dgm:t>
        <a:bodyPr/>
        <a:lstStyle/>
        <a:p>
          <a:endParaRPr lang="en-US"/>
        </a:p>
      </dgm:t>
    </dgm:pt>
    <dgm:pt modelId="{D8B70B8F-123B-451F-A5B6-96B96B5F9887}" type="pres">
      <dgm:prSet presAssocID="{1C9AC531-5393-4803-ACD9-1A451C2139F6}" presName="circle2" presStyleLbl="node1" presStyleIdx="1" presStyleCnt="3" custScaleX="120475" custScaleY="101246" custLinFactNeighborX="-373" custLinFactNeighborY="3207"/>
      <dgm:spPr/>
      <dgm:t>
        <a:bodyPr/>
        <a:lstStyle/>
        <a:p>
          <a:endParaRPr lang="en-US"/>
        </a:p>
      </dgm:t>
    </dgm:pt>
    <dgm:pt modelId="{F9787AC0-6AC8-442F-B469-26D6C7F56BEA}" type="pres">
      <dgm:prSet presAssocID="{1C9AC531-5393-4803-ACD9-1A451C2139F6}" presName="c2text" presStyleLbl="node1" presStyleIdx="1" presStyleCnt="3">
        <dgm:presLayoutVars>
          <dgm:bulletEnabled val="1"/>
        </dgm:presLayoutVars>
      </dgm:prSet>
      <dgm:spPr/>
      <dgm:t>
        <a:bodyPr/>
        <a:lstStyle/>
        <a:p>
          <a:endParaRPr lang="en-US"/>
        </a:p>
      </dgm:t>
    </dgm:pt>
    <dgm:pt modelId="{5F44858F-E176-4A15-B270-C54957E4D70F}" type="pres">
      <dgm:prSet presAssocID="{1C9AC531-5393-4803-ACD9-1A451C2139F6}" presName="comp3" presStyleCnt="0"/>
      <dgm:spPr/>
      <dgm:t>
        <a:bodyPr/>
        <a:lstStyle/>
        <a:p>
          <a:endParaRPr lang="en-US"/>
        </a:p>
      </dgm:t>
    </dgm:pt>
    <dgm:pt modelId="{D7612D76-0C54-47F1-B9B5-815EF0272D4D}" type="pres">
      <dgm:prSet presAssocID="{1C9AC531-5393-4803-ACD9-1A451C2139F6}" presName="circle3" presStyleLbl="node1" presStyleIdx="2" presStyleCnt="3" custScaleX="149538" custScaleY="91031" custLinFactNeighborX="690" custLinFactNeighborY="3014"/>
      <dgm:spPr/>
      <dgm:t>
        <a:bodyPr/>
        <a:lstStyle/>
        <a:p>
          <a:endParaRPr lang="en-US"/>
        </a:p>
      </dgm:t>
    </dgm:pt>
    <dgm:pt modelId="{8AEE9483-6375-4577-849F-2E79C839B2C5}" type="pres">
      <dgm:prSet presAssocID="{1C9AC531-5393-4803-ACD9-1A451C2139F6}" presName="c3text" presStyleLbl="node1" presStyleIdx="2" presStyleCnt="3">
        <dgm:presLayoutVars>
          <dgm:bulletEnabled val="1"/>
        </dgm:presLayoutVars>
      </dgm:prSet>
      <dgm:spPr/>
      <dgm:t>
        <a:bodyPr/>
        <a:lstStyle/>
        <a:p>
          <a:endParaRPr lang="en-US"/>
        </a:p>
      </dgm:t>
    </dgm:pt>
  </dgm:ptLst>
  <dgm:cxnLst>
    <dgm:cxn modelId="{293502FE-7E52-4E2D-9977-9C0C54D9FFAE}" type="presOf" srcId="{1C9AC531-5393-4803-ACD9-1A451C2139F6}" destId="{BFFC079D-D61D-40F4-87F2-CE72F29767AD}" srcOrd="0" destOrd="0" presId="urn:microsoft.com/office/officeart/2005/8/layout/venn2"/>
    <dgm:cxn modelId="{FBD2C343-264B-4418-85A6-A814A85206FE}" type="presOf" srcId="{0F66DD2C-E026-4CFE-98E6-3FE97B69A19A}" destId="{D7612D76-0C54-47F1-B9B5-815EF0272D4D}" srcOrd="0" destOrd="0" presId="urn:microsoft.com/office/officeart/2005/8/layout/venn2"/>
    <dgm:cxn modelId="{094F0A06-227A-4725-A772-01B3DE33AEF4}" srcId="{1C9AC531-5393-4803-ACD9-1A451C2139F6}" destId="{58005503-341F-45CF-9230-10255C2E390B}" srcOrd="0" destOrd="0" parTransId="{C8734D77-A628-4C50-8B51-9FE02CD0E5C3}" sibTransId="{C8420876-BAB3-445E-809F-5C21C3F14A88}"/>
    <dgm:cxn modelId="{7D0DC315-643F-4147-B759-0AFCE540CD5B}" type="presOf" srcId="{0F66DD2C-E026-4CFE-98E6-3FE97B69A19A}" destId="{8AEE9483-6375-4577-849F-2E79C839B2C5}" srcOrd="1" destOrd="0" presId="urn:microsoft.com/office/officeart/2005/8/layout/venn2"/>
    <dgm:cxn modelId="{22DF3FFE-41D1-4875-AFDE-8640049D4B26}" type="presOf" srcId="{58005503-341F-45CF-9230-10255C2E390B}" destId="{6B72D465-2F1D-46C7-B893-2BC7C093F148}" srcOrd="1" destOrd="0" presId="urn:microsoft.com/office/officeart/2005/8/layout/venn2"/>
    <dgm:cxn modelId="{FD9BDBEF-C9F7-4AC7-94A5-7219CF3C3051}" type="presOf" srcId="{58005503-341F-45CF-9230-10255C2E390B}" destId="{3610FA60-E24B-4884-A4C6-A43148F52BF4}" srcOrd="0" destOrd="0" presId="urn:microsoft.com/office/officeart/2005/8/layout/venn2"/>
    <dgm:cxn modelId="{7012D3D1-A678-42D4-A75A-BB56788035D4}" type="presOf" srcId="{13A42F47-4F3F-4C57-90A4-69CAC68F64D4}" destId="{F9787AC0-6AC8-442F-B469-26D6C7F56BEA}" srcOrd="1" destOrd="0" presId="urn:microsoft.com/office/officeart/2005/8/layout/venn2"/>
    <dgm:cxn modelId="{D0DD710D-5255-4478-A825-51F345A2E621}" srcId="{1C9AC531-5393-4803-ACD9-1A451C2139F6}" destId="{13A42F47-4F3F-4C57-90A4-69CAC68F64D4}" srcOrd="1" destOrd="0" parTransId="{B2A42C42-CADA-49AB-A4A8-12E1FAF42F6F}" sibTransId="{9F895ACA-BD78-439C-88EB-F560BADB2B3A}"/>
    <dgm:cxn modelId="{9F5A1632-F2D7-48B1-ACD5-393EF1C52859}" srcId="{1C9AC531-5393-4803-ACD9-1A451C2139F6}" destId="{0F66DD2C-E026-4CFE-98E6-3FE97B69A19A}" srcOrd="2" destOrd="0" parTransId="{1CC71399-32FE-48BB-AED9-9AA938592741}" sibTransId="{D711214E-7E64-4496-A5C9-26CF91F873C6}"/>
    <dgm:cxn modelId="{F2066B92-987C-4866-BEDE-648A87F2854D}" type="presOf" srcId="{13A42F47-4F3F-4C57-90A4-69CAC68F64D4}" destId="{D8B70B8F-123B-451F-A5B6-96B96B5F9887}" srcOrd="0" destOrd="0" presId="urn:microsoft.com/office/officeart/2005/8/layout/venn2"/>
    <dgm:cxn modelId="{748F3B60-1F7B-4946-B642-D23560D2D675}" type="presParOf" srcId="{BFFC079D-D61D-40F4-87F2-CE72F29767AD}" destId="{79A5F045-D8C7-4D71-AAD1-C3614255068D}" srcOrd="0" destOrd="0" presId="urn:microsoft.com/office/officeart/2005/8/layout/venn2"/>
    <dgm:cxn modelId="{A725A13E-DD86-42A7-AD8C-C2B390485912}" type="presParOf" srcId="{79A5F045-D8C7-4D71-AAD1-C3614255068D}" destId="{3610FA60-E24B-4884-A4C6-A43148F52BF4}" srcOrd="0" destOrd="0" presId="urn:microsoft.com/office/officeart/2005/8/layout/venn2"/>
    <dgm:cxn modelId="{54AE7A33-D3A8-42F1-AB28-2A022EB12112}" type="presParOf" srcId="{79A5F045-D8C7-4D71-AAD1-C3614255068D}" destId="{6B72D465-2F1D-46C7-B893-2BC7C093F148}" srcOrd="1" destOrd="0" presId="urn:microsoft.com/office/officeart/2005/8/layout/venn2"/>
    <dgm:cxn modelId="{291A04BA-E630-4044-B4E9-644BAAA9B5E6}" type="presParOf" srcId="{BFFC079D-D61D-40F4-87F2-CE72F29767AD}" destId="{33877B5A-E945-4A40-A0BA-ADBD68E529BE}" srcOrd="1" destOrd="0" presId="urn:microsoft.com/office/officeart/2005/8/layout/venn2"/>
    <dgm:cxn modelId="{65822184-8CD2-4B40-9D2B-9B690085D6DE}" type="presParOf" srcId="{33877B5A-E945-4A40-A0BA-ADBD68E529BE}" destId="{D8B70B8F-123B-451F-A5B6-96B96B5F9887}" srcOrd="0" destOrd="0" presId="urn:microsoft.com/office/officeart/2005/8/layout/venn2"/>
    <dgm:cxn modelId="{9572D400-7C72-4B0B-8AEC-9DC9CC6CA996}" type="presParOf" srcId="{33877B5A-E945-4A40-A0BA-ADBD68E529BE}" destId="{F9787AC0-6AC8-442F-B469-26D6C7F56BEA}" srcOrd="1" destOrd="0" presId="urn:microsoft.com/office/officeart/2005/8/layout/venn2"/>
    <dgm:cxn modelId="{DD74EEA9-F9AF-4730-93F9-B751DB500F04}" type="presParOf" srcId="{BFFC079D-D61D-40F4-87F2-CE72F29767AD}" destId="{5F44858F-E176-4A15-B270-C54957E4D70F}" srcOrd="2" destOrd="0" presId="urn:microsoft.com/office/officeart/2005/8/layout/venn2"/>
    <dgm:cxn modelId="{892D6415-A187-4ACA-A490-7F13392A70F2}" type="presParOf" srcId="{5F44858F-E176-4A15-B270-C54957E4D70F}" destId="{D7612D76-0C54-47F1-B9B5-815EF0272D4D}" srcOrd="0" destOrd="0" presId="urn:microsoft.com/office/officeart/2005/8/layout/venn2"/>
    <dgm:cxn modelId="{7CAAA01F-29C1-4FA3-8433-FA7A1247350E}" type="presParOf" srcId="{5F44858F-E176-4A15-B270-C54957E4D70F}" destId="{8AEE9483-6375-4577-849F-2E79C839B2C5}" srcOrd="1" destOrd="0" presId="urn:microsoft.com/office/officeart/2005/8/layout/ven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10FA60-E24B-4884-A4C6-A43148F52BF4}">
      <dsp:nvSpPr>
        <dsp:cNvPr id="0" name=""/>
        <dsp:cNvSpPr/>
      </dsp:nvSpPr>
      <dsp:spPr>
        <a:xfrm>
          <a:off x="1447808" y="-10573"/>
          <a:ext cx="5196846" cy="4525963"/>
        </a:xfrm>
        <a:prstGeom prst="ellipse">
          <a:avLst/>
        </a:prstGeom>
        <a:solidFill>
          <a:srgbClr val="8E49A9"/>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55625">
            <a:lnSpc>
              <a:spcPct val="90000"/>
            </a:lnSpc>
            <a:spcBef>
              <a:spcPct val="0"/>
            </a:spcBef>
            <a:spcAft>
              <a:spcPct val="35000"/>
            </a:spcAft>
          </a:pPr>
          <a:endParaRPr lang="en-US" sz="1250" kern="1200" dirty="0"/>
        </a:p>
        <a:p>
          <a:pPr lvl="0" algn="ctr" defTabSz="555625">
            <a:lnSpc>
              <a:spcPct val="90000"/>
            </a:lnSpc>
            <a:spcBef>
              <a:spcPct val="0"/>
            </a:spcBef>
            <a:spcAft>
              <a:spcPct val="35000"/>
            </a:spcAft>
          </a:pPr>
          <a:r>
            <a:rPr lang="en-US" sz="2000" b="1" kern="1200" dirty="0"/>
            <a:t>Features for All Students</a:t>
          </a:r>
        </a:p>
      </dsp:txBody>
      <dsp:txXfrm>
        <a:off x="3138082" y="215724"/>
        <a:ext cx="1816297" cy="678894"/>
      </dsp:txXfrm>
    </dsp:sp>
    <dsp:sp modelId="{D8B70B8F-123B-451F-A5B6-96B96B5F9887}">
      <dsp:nvSpPr>
        <dsp:cNvPr id="0" name=""/>
        <dsp:cNvSpPr/>
      </dsp:nvSpPr>
      <dsp:spPr>
        <a:xfrm>
          <a:off x="2057393" y="1099769"/>
          <a:ext cx="4089490" cy="3436767"/>
        </a:xfrm>
        <a:prstGeom prst="ellipse">
          <a:avLst/>
        </a:prstGeom>
        <a:gradFill flip="none" rotWithShape="0">
          <a:gsLst>
            <a:gs pos="0">
              <a:srgbClr val="0066CC">
                <a:shade val="30000"/>
                <a:satMod val="115000"/>
              </a:srgbClr>
            </a:gs>
            <a:gs pos="50000">
              <a:srgbClr val="0066CC">
                <a:shade val="67500"/>
                <a:satMod val="115000"/>
              </a:srgbClr>
            </a:gs>
            <a:gs pos="100000">
              <a:srgbClr val="0066CC">
                <a:shade val="100000"/>
                <a:satMod val="115000"/>
              </a:srgbClr>
            </a:gs>
          </a:gsLst>
          <a:lin ang="5400000" scaled="1"/>
          <a:tileRect/>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lvl="0" algn="ctr" defTabSz="533400">
            <a:lnSpc>
              <a:spcPct val="90000"/>
            </a:lnSpc>
            <a:spcBef>
              <a:spcPct val="0"/>
            </a:spcBef>
            <a:spcAft>
              <a:spcPct val="35000"/>
            </a:spcAft>
          </a:pPr>
          <a:endParaRPr lang="en-US" sz="1200" kern="1200" dirty="0"/>
        </a:p>
        <a:p>
          <a:pPr lvl="0" algn="ctr" defTabSz="533400">
            <a:lnSpc>
              <a:spcPct val="90000"/>
            </a:lnSpc>
            <a:spcBef>
              <a:spcPct val="0"/>
            </a:spcBef>
            <a:spcAft>
              <a:spcPct val="35000"/>
            </a:spcAft>
          </a:pPr>
          <a:endParaRPr lang="en-US" sz="1200" kern="1200" dirty="0"/>
        </a:p>
        <a:p>
          <a:pPr lvl="0" algn="ctr" defTabSz="533400">
            <a:lnSpc>
              <a:spcPct val="90000"/>
            </a:lnSpc>
            <a:spcBef>
              <a:spcPct val="0"/>
            </a:spcBef>
            <a:spcAft>
              <a:spcPct val="35000"/>
            </a:spcAft>
          </a:pPr>
          <a:r>
            <a:rPr lang="en-US" sz="2000" b="1" kern="1200" dirty="0"/>
            <a:t>Accessibility Features*</a:t>
          </a:r>
        </a:p>
        <a:p>
          <a:pPr lvl="0" algn="ctr" defTabSz="533400">
            <a:lnSpc>
              <a:spcPct val="90000"/>
            </a:lnSpc>
            <a:spcBef>
              <a:spcPct val="0"/>
            </a:spcBef>
            <a:spcAft>
              <a:spcPct val="35000"/>
            </a:spcAft>
          </a:pPr>
          <a:r>
            <a:rPr lang="en-US" sz="1400" b="1" i="1" kern="1200" dirty="0"/>
            <a:t>Identified in advance</a:t>
          </a:r>
          <a:endParaRPr lang="en-US" sz="1400" b="1" kern="1200" dirty="0"/>
        </a:p>
        <a:p>
          <a:pPr lvl="0" algn="ctr" defTabSz="533400">
            <a:lnSpc>
              <a:spcPct val="90000"/>
            </a:lnSpc>
            <a:spcBef>
              <a:spcPct val="0"/>
            </a:spcBef>
            <a:spcAft>
              <a:spcPct val="35000"/>
            </a:spcAft>
          </a:pPr>
          <a:endParaRPr lang="en-US" sz="1200" kern="1200" dirty="0"/>
        </a:p>
      </dsp:txBody>
      <dsp:txXfrm>
        <a:off x="3149287" y="1314567"/>
        <a:ext cx="1905702" cy="644393"/>
      </dsp:txXfrm>
    </dsp:sp>
    <dsp:sp modelId="{D7612D76-0C54-47F1-B9B5-815EF0272D4D}">
      <dsp:nvSpPr>
        <dsp:cNvPr id="0" name=""/>
        <dsp:cNvSpPr/>
      </dsp:nvSpPr>
      <dsp:spPr>
        <a:xfrm>
          <a:off x="2438405" y="2422097"/>
          <a:ext cx="3384017" cy="2060014"/>
        </a:xfrm>
        <a:prstGeom prst="ellipse">
          <a:avLst/>
        </a:prstGeom>
        <a:solidFill>
          <a:srgbClr val="00A7E2"/>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b="1" kern="1200" smtClean="0"/>
            <a:t>Accommodations** </a:t>
          </a:r>
          <a:endParaRPr lang="en-US" sz="2000" b="1" kern="1200" dirty="0"/>
        </a:p>
      </dsp:txBody>
      <dsp:txXfrm>
        <a:off x="2933983" y="2937101"/>
        <a:ext cx="2392861" cy="1030007"/>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157DF10D-C357-47B5-8DD4-0C8EE9AC18AA}" type="datetimeFigureOut">
              <a:rPr lang="en-US" smtClean="0"/>
              <a:t>1/20/14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32038299-CD97-4080-8D0A-9A0FB1408D2D}" type="slidenum">
              <a:rPr lang="en-US" smtClean="0"/>
              <a:t>‹#›</a:t>
            </a:fld>
            <a:endParaRPr lang="en-US"/>
          </a:p>
        </p:txBody>
      </p:sp>
    </p:spTree>
    <p:extLst>
      <p:ext uri="{BB962C8B-B14F-4D97-AF65-F5344CB8AC3E}">
        <p14:creationId xmlns:p14="http://schemas.microsoft.com/office/powerpoint/2010/main" val="41403547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5876A04-EDE7-4B6B-B88B-06E36DFF2A89}" type="datetimeFigureOut">
              <a:rPr lang="en-US" smtClean="0"/>
              <a:t>1/20/14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5FFA880-E648-4168-8A19-DE9CF9BFF3AA}" type="slidenum">
              <a:rPr lang="en-US" smtClean="0"/>
              <a:t>‹#›</a:t>
            </a:fld>
            <a:endParaRPr lang="en-US"/>
          </a:p>
        </p:txBody>
      </p:sp>
    </p:spTree>
    <p:extLst>
      <p:ext uri="{BB962C8B-B14F-4D97-AF65-F5344CB8AC3E}">
        <p14:creationId xmlns:p14="http://schemas.microsoft.com/office/powerpoint/2010/main" val="1200915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FFA880-E648-4168-8A19-DE9CF9BFF3AA}" type="slidenum">
              <a:rPr lang="en-US" smtClean="0"/>
              <a:t>1</a:t>
            </a:fld>
            <a:endParaRPr lang="en-US"/>
          </a:p>
        </p:txBody>
      </p:sp>
    </p:spTree>
    <p:extLst>
      <p:ext uri="{BB962C8B-B14F-4D97-AF65-F5344CB8AC3E}">
        <p14:creationId xmlns:p14="http://schemas.microsoft.com/office/powerpoint/2010/main" val="27204103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85FFA880-E648-4168-8A19-DE9CF9BFF3AA}" type="slidenum">
              <a:rPr lang="en-US" smtClean="0"/>
              <a:t>12</a:t>
            </a:fld>
            <a:endParaRPr lang="en-US"/>
          </a:p>
        </p:txBody>
      </p:sp>
    </p:spTree>
    <p:extLst>
      <p:ext uri="{BB962C8B-B14F-4D97-AF65-F5344CB8AC3E}">
        <p14:creationId xmlns:p14="http://schemas.microsoft.com/office/powerpoint/2010/main" val="12775725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b="0" i="0" u="none" strike="noStrike" kern="1200" baseline="0" dirty="0" smtClean="0">
              <a:solidFill>
                <a:schemeClr val="tx1"/>
              </a:solidFill>
              <a:latin typeface="+mn-lt"/>
              <a:ea typeface="ＭＳ Ｐゴシック" charset="0"/>
              <a:cs typeface="+mn-cs"/>
            </a:endParaRPr>
          </a:p>
        </p:txBody>
      </p:sp>
      <p:sp>
        <p:nvSpPr>
          <p:cNvPr id="4" name="Slide Number Placeholder 3"/>
          <p:cNvSpPr>
            <a:spLocks noGrp="1"/>
          </p:cNvSpPr>
          <p:nvPr>
            <p:ph type="sldNum" sz="quarter" idx="10"/>
          </p:nvPr>
        </p:nvSpPr>
        <p:spPr/>
        <p:txBody>
          <a:bodyPr/>
          <a:lstStyle/>
          <a:p>
            <a:pPr>
              <a:defRPr/>
            </a:pPr>
            <a:fld id="{2DA2F25F-6DCD-45F3-AD02-4167EF5A2304}" type="slidenum">
              <a:rPr lang="en-US" smtClean="0">
                <a:solidFill>
                  <a:prstClr val="black"/>
                </a:solidFill>
              </a:rPr>
              <a:pPr>
                <a:defRPr/>
              </a:pPr>
              <a:t>14</a:t>
            </a:fld>
            <a:endParaRPr lang="en-US">
              <a:solidFill>
                <a:prstClr val="black"/>
              </a:solidFill>
            </a:endParaRPr>
          </a:p>
        </p:txBody>
      </p:sp>
    </p:spTree>
    <p:extLst>
      <p:ext uri="{BB962C8B-B14F-4D97-AF65-F5344CB8AC3E}">
        <p14:creationId xmlns:p14="http://schemas.microsoft.com/office/powerpoint/2010/main" val="541559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DA2F25F-6DCD-45F3-AD02-4167EF5A2304}" type="slidenum">
              <a:rPr lang="en-US" smtClean="0"/>
              <a:pPr>
                <a:defRPr/>
              </a:pPr>
              <a:t>15</a:t>
            </a:fld>
            <a:endParaRPr lang="en-US"/>
          </a:p>
        </p:txBody>
      </p:sp>
    </p:spTree>
    <p:extLst>
      <p:ext uri="{BB962C8B-B14F-4D97-AF65-F5344CB8AC3E}">
        <p14:creationId xmlns:p14="http://schemas.microsoft.com/office/powerpoint/2010/main" val="15939497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DA2F25F-6DCD-45F3-AD02-4167EF5A2304}" type="slidenum">
              <a:rPr lang="en-US" smtClean="0"/>
              <a:pPr>
                <a:defRPr/>
              </a:pPr>
              <a:t>16</a:t>
            </a:fld>
            <a:endParaRPr lang="en-US"/>
          </a:p>
        </p:txBody>
      </p:sp>
    </p:spTree>
    <p:extLst>
      <p:ext uri="{BB962C8B-B14F-4D97-AF65-F5344CB8AC3E}">
        <p14:creationId xmlns:p14="http://schemas.microsoft.com/office/powerpoint/2010/main" val="7864749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FFA880-E648-4168-8A19-DE9CF9BFF3AA}" type="slidenum">
              <a:rPr lang="en-US" smtClean="0"/>
              <a:t>18</a:t>
            </a:fld>
            <a:endParaRPr lang="en-US"/>
          </a:p>
        </p:txBody>
      </p:sp>
    </p:spTree>
    <p:extLst>
      <p:ext uri="{BB962C8B-B14F-4D97-AF65-F5344CB8AC3E}">
        <p14:creationId xmlns:p14="http://schemas.microsoft.com/office/powerpoint/2010/main" val="23053899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FFA880-E648-4168-8A19-DE9CF9BFF3AA}" type="slidenum">
              <a:rPr lang="en-US" smtClean="0"/>
              <a:t>19</a:t>
            </a:fld>
            <a:endParaRPr lang="en-US"/>
          </a:p>
        </p:txBody>
      </p:sp>
    </p:spTree>
    <p:extLst>
      <p:ext uri="{BB962C8B-B14F-4D97-AF65-F5344CB8AC3E}">
        <p14:creationId xmlns:p14="http://schemas.microsoft.com/office/powerpoint/2010/main" val="35214932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FFA880-E648-4168-8A19-DE9CF9BFF3AA}" type="slidenum">
              <a:rPr lang="en-US" smtClean="0"/>
              <a:t>20</a:t>
            </a:fld>
            <a:endParaRPr lang="en-US"/>
          </a:p>
        </p:txBody>
      </p:sp>
    </p:spTree>
    <p:extLst>
      <p:ext uri="{BB962C8B-B14F-4D97-AF65-F5344CB8AC3E}">
        <p14:creationId xmlns:p14="http://schemas.microsoft.com/office/powerpoint/2010/main" val="3521493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5FFA880-E648-4168-8A19-DE9CF9BFF3AA}" type="slidenum">
              <a:rPr lang="en-US" smtClean="0"/>
              <a:t>2</a:t>
            </a:fld>
            <a:endParaRPr lang="en-US"/>
          </a:p>
        </p:txBody>
      </p:sp>
    </p:spTree>
    <p:extLst>
      <p:ext uri="{BB962C8B-B14F-4D97-AF65-F5344CB8AC3E}">
        <p14:creationId xmlns:p14="http://schemas.microsoft.com/office/powerpoint/2010/main" val="2425060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endParaRPr lang="en-US" b="1" i="1" dirty="0">
              <a:solidFill>
                <a:srgbClr val="FF0000"/>
              </a:solidFill>
            </a:endParaRPr>
          </a:p>
        </p:txBody>
      </p:sp>
      <p:sp>
        <p:nvSpPr>
          <p:cNvPr id="4" name="Slide Number Placeholder 3"/>
          <p:cNvSpPr>
            <a:spLocks noGrp="1"/>
          </p:cNvSpPr>
          <p:nvPr>
            <p:ph type="sldNum" sz="quarter" idx="10"/>
          </p:nvPr>
        </p:nvSpPr>
        <p:spPr/>
        <p:txBody>
          <a:bodyPr/>
          <a:lstStyle/>
          <a:p>
            <a:fld id="{85FFA880-E648-4168-8A19-DE9CF9BFF3AA}" type="slidenum">
              <a:rPr lang="en-US" smtClean="0"/>
              <a:t>3</a:t>
            </a:fld>
            <a:endParaRPr lang="en-US"/>
          </a:p>
        </p:txBody>
      </p:sp>
    </p:spTree>
    <p:extLst>
      <p:ext uri="{BB962C8B-B14F-4D97-AF65-F5344CB8AC3E}">
        <p14:creationId xmlns:p14="http://schemas.microsoft.com/office/powerpoint/2010/main" val="1025945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b="1" i="1" dirty="0"/>
          </a:p>
        </p:txBody>
      </p:sp>
      <p:sp>
        <p:nvSpPr>
          <p:cNvPr id="4" name="Slide Number Placeholder 3"/>
          <p:cNvSpPr>
            <a:spLocks noGrp="1"/>
          </p:cNvSpPr>
          <p:nvPr>
            <p:ph type="sldNum" sz="quarter" idx="10"/>
          </p:nvPr>
        </p:nvSpPr>
        <p:spPr/>
        <p:txBody>
          <a:bodyPr/>
          <a:lstStyle/>
          <a:p>
            <a:fld id="{85FFA880-E648-4168-8A19-DE9CF9BFF3AA}" type="slidenum">
              <a:rPr lang="en-US" smtClean="0"/>
              <a:t>5</a:t>
            </a:fld>
            <a:endParaRPr lang="en-US"/>
          </a:p>
        </p:txBody>
      </p:sp>
    </p:spTree>
    <p:extLst>
      <p:ext uri="{BB962C8B-B14F-4D97-AF65-F5344CB8AC3E}">
        <p14:creationId xmlns:p14="http://schemas.microsoft.com/office/powerpoint/2010/main" val="734338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FFA880-E648-4168-8A19-DE9CF9BFF3AA}" type="slidenum">
              <a:rPr lang="en-US" smtClean="0"/>
              <a:t>6</a:t>
            </a:fld>
            <a:endParaRPr lang="en-US"/>
          </a:p>
        </p:txBody>
      </p:sp>
    </p:spTree>
    <p:extLst>
      <p:ext uri="{BB962C8B-B14F-4D97-AF65-F5344CB8AC3E}">
        <p14:creationId xmlns:p14="http://schemas.microsoft.com/office/powerpoint/2010/main" val="41714649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FFA880-E648-4168-8A19-DE9CF9BFF3AA}" type="slidenum">
              <a:rPr lang="en-US" smtClean="0"/>
              <a:t>8</a:t>
            </a:fld>
            <a:endParaRPr lang="en-US"/>
          </a:p>
        </p:txBody>
      </p:sp>
    </p:spTree>
    <p:extLst>
      <p:ext uri="{BB962C8B-B14F-4D97-AF65-F5344CB8AC3E}">
        <p14:creationId xmlns:p14="http://schemas.microsoft.com/office/powerpoint/2010/main" val="26672911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i="1" baseline="0" dirty="0" smtClean="0"/>
          </a:p>
        </p:txBody>
      </p:sp>
      <p:sp>
        <p:nvSpPr>
          <p:cNvPr id="4" name="Slide Number Placeholder 3"/>
          <p:cNvSpPr>
            <a:spLocks noGrp="1"/>
          </p:cNvSpPr>
          <p:nvPr>
            <p:ph type="sldNum" sz="quarter" idx="10"/>
          </p:nvPr>
        </p:nvSpPr>
        <p:spPr/>
        <p:txBody>
          <a:bodyPr/>
          <a:lstStyle/>
          <a:p>
            <a:fld id="{85FFA880-E648-4168-8A19-DE9CF9BFF3AA}" type="slidenum">
              <a:rPr lang="en-US" smtClean="0"/>
              <a:t>9</a:t>
            </a:fld>
            <a:endParaRPr lang="en-US"/>
          </a:p>
        </p:txBody>
      </p:sp>
    </p:spTree>
    <p:extLst>
      <p:ext uri="{BB962C8B-B14F-4D97-AF65-F5344CB8AC3E}">
        <p14:creationId xmlns:p14="http://schemas.microsoft.com/office/powerpoint/2010/main" val="19076047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FFA880-E648-4168-8A19-DE9CF9BFF3AA}" type="slidenum">
              <a:rPr lang="en-US" smtClean="0"/>
              <a:t>10</a:t>
            </a:fld>
            <a:endParaRPr lang="en-US"/>
          </a:p>
        </p:txBody>
      </p:sp>
    </p:spTree>
    <p:extLst>
      <p:ext uri="{BB962C8B-B14F-4D97-AF65-F5344CB8AC3E}">
        <p14:creationId xmlns:p14="http://schemas.microsoft.com/office/powerpoint/2010/main" val="10116830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US" baseline="0" dirty="0" smtClean="0"/>
          </a:p>
        </p:txBody>
      </p:sp>
      <p:sp>
        <p:nvSpPr>
          <p:cNvPr id="4" name="Slide Number Placeholder 3"/>
          <p:cNvSpPr>
            <a:spLocks noGrp="1"/>
          </p:cNvSpPr>
          <p:nvPr>
            <p:ph type="sldNum" sz="quarter" idx="10"/>
          </p:nvPr>
        </p:nvSpPr>
        <p:spPr/>
        <p:txBody>
          <a:bodyPr/>
          <a:lstStyle/>
          <a:p>
            <a:fld id="{85FFA880-E648-4168-8A19-DE9CF9BFF3AA}" type="slidenum">
              <a:rPr lang="en-US" smtClean="0"/>
              <a:t>11</a:t>
            </a:fld>
            <a:endParaRPr lang="en-US"/>
          </a:p>
        </p:txBody>
      </p:sp>
    </p:spTree>
    <p:extLst>
      <p:ext uri="{BB962C8B-B14F-4D97-AF65-F5344CB8AC3E}">
        <p14:creationId xmlns:p14="http://schemas.microsoft.com/office/powerpoint/2010/main" val="818202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CE3F8A0-270B-44E6-99D1-E9EE52A3E192}" type="datetimeFigureOut">
              <a:rPr lang="en-US" smtClean="0"/>
              <a:t>1/20/14</a:t>
            </a:fld>
            <a:endParaRPr lang="en-US"/>
          </a:p>
        </p:txBody>
      </p:sp>
      <p:sp>
        <p:nvSpPr>
          <p:cNvPr id="8" name="Slide Number Placeholder 7"/>
          <p:cNvSpPr>
            <a:spLocks noGrp="1"/>
          </p:cNvSpPr>
          <p:nvPr>
            <p:ph type="sldNum" sz="quarter" idx="11"/>
          </p:nvPr>
        </p:nvSpPr>
        <p:spPr/>
        <p:txBody>
          <a:bodyPr/>
          <a:lstStyle/>
          <a:p>
            <a:fld id="{F0BB7B5C-DDE8-4D8D-A203-5A5606F46E30}"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E3F8A0-270B-44E6-99D1-E9EE52A3E192}" type="datetimeFigureOut">
              <a:rPr lang="en-US" smtClean="0"/>
              <a:t>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BB7B5C-DDE8-4D8D-A203-5A5606F46E3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E3F8A0-270B-44E6-99D1-E9EE52A3E192}" type="datetimeFigureOut">
              <a:rPr lang="en-US" smtClean="0"/>
              <a:t>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BB7B5C-DDE8-4D8D-A203-5A5606F46E30}"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25963"/>
          </a:xfrm>
          <a:prstGeom prst="rect">
            <a:avLst/>
          </a:prstGeom>
        </p:spPr>
        <p:txBody>
          <a:bodyPr/>
          <a:lstStyle>
            <a:lvl1pPr>
              <a:buClr>
                <a:srgbClr val="8F23B3"/>
              </a:buClr>
              <a:defRPr sz="2400"/>
            </a:lvl1pPr>
            <a:lvl2pPr>
              <a:buClr>
                <a:srgbClr val="8F23B3"/>
              </a:buClr>
              <a:defRPr sz="2200"/>
            </a:lvl2pPr>
            <a:lvl3pPr marL="1371600" indent="-457200">
              <a:buClr>
                <a:srgbClr val="8F23B3"/>
              </a:buClr>
              <a:buFont typeface="Courier New" pitchFamily="49" charset="0"/>
              <a:buChar char="o"/>
              <a:defRPr sz="2000"/>
            </a:lvl3pPr>
          </a:lstStyle>
          <a:p>
            <a:pPr lvl="0"/>
            <a:r>
              <a:rPr lang="en-US" dirty="0" smtClean="0"/>
              <a:t>Click to edit Master text styles</a:t>
            </a:r>
          </a:p>
          <a:p>
            <a:pPr lvl="1"/>
            <a:r>
              <a:rPr lang="en-US" dirty="0" smtClean="0"/>
              <a:t>Second level</a:t>
            </a:r>
          </a:p>
          <a:p>
            <a:pPr lvl="2"/>
            <a:r>
              <a:rPr lang="en-US" dirty="0" smtClean="0"/>
              <a:t>Third level</a:t>
            </a:r>
          </a:p>
          <a:p>
            <a:pPr lvl="0"/>
            <a:endParaRPr lang="en-US" dirty="0"/>
          </a:p>
        </p:txBody>
      </p:sp>
      <p:sp>
        <p:nvSpPr>
          <p:cNvPr id="7"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4" name="Slide Number Placeholder 24"/>
          <p:cNvSpPr>
            <a:spLocks noGrp="1"/>
          </p:cNvSpPr>
          <p:nvPr>
            <p:ph type="sldNum" sz="quarter" idx="10"/>
          </p:nvPr>
        </p:nvSpPr>
        <p:spPr/>
        <p:txBody>
          <a:bodyPr/>
          <a:lstStyle>
            <a:lvl1pPr algn="r">
              <a:defRPr sz="1200">
                <a:solidFill>
                  <a:schemeClr val="tx1"/>
                </a:solidFill>
              </a:defRPr>
            </a:lvl1pPr>
          </a:lstStyle>
          <a:p>
            <a:pPr>
              <a:defRPr/>
            </a:pPr>
            <a:fld id="{FF2DAEC5-6F48-4440-8453-111C297D2DB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451306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52400" y="1676400"/>
            <a:ext cx="8839200" cy="4876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9"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4" name="Slide Number Placeholder 4"/>
          <p:cNvSpPr>
            <a:spLocks noGrp="1"/>
          </p:cNvSpPr>
          <p:nvPr>
            <p:ph type="sldNum" sz="quarter" idx="10"/>
          </p:nvPr>
        </p:nvSpPr>
        <p:spPr/>
        <p:txBody>
          <a:bodyPr/>
          <a:lstStyle>
            <a:lvl1pPr>
              <a:defRPr/>
            </a:lvl1pPr>
          </a:lstStyle>
          <a:p>
            <a:pPr>
              <a:defRPr/>
            </a:pPr>
            <a:fld id="{9C0B47C4-AE3E-4962-9EFF-172435AD305A}" type="slidenum">
              <a:rPr lang="en-US"/>
              <a:pPr>
                <a:defRPr/>
              </a:pPr>
              <a:t>‹#›</a:t>
            </a:fld>
            <a:endParaRPr lang="en-US"/>
          </a:p>
        </p:txBody>
      </p:sp>
    </p:spTree>
    <p:extLst>
      <p:ext uri="{BB962C8B-B14F-4D97-AF65-F5344CB8AC3E}">
        <p14:creationId xmlns:p14="http://schemas.microsoft.com/office/powerpoint/2010/main" val="40760690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3" name="Slide Number Placeholder 4"/>
          <p:cNvSpPr>
            <a:spLocks noGrp="1"/>
          </p:cNvSpPr>
          <p:nvPr>
            <p:ph type="sldNum" sz="quarter" idx="10"/>
          </p:nvPr>
        </p:nvSpPr>
        <p:spPr/>
        <p:txBody>
          <a:bodyPr/>
          <a:lstStyle>
            <a:lvl1pPr>
              <a:defRPr/>
            </a:lvl1pPr>
          </a:lstStyle>
          <a:p>
            <a:pPr>
              <a:defRPr/>
            </a:pPr>
            <a:fld id="{3F0E9756-213C-4DBD-B11C-04F4A840F64A}" type="slidenum">
              <a:rPr lang="en-US"/>
              <a:pPr>
                <a:defRPr/>
              </a:pPr>
              <a:t>‹#›</a:t>
            </a:fld>
            <a:endParaRPr lang="en-US"/>
          </a:p>
        </p:txBody>
      </p:sp>
    </p:spTree>
    <p:extLst>
      <p:ext uri="{BB962C8B-B14F-4D97-AF65-F5344CB8AC3E}">
        <p14:creationId xmlns:p14="http://schemas.microsoft.com/office/powerpoint/2010/main" val="34935130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Title Slide">
    <p:spTree>
      <p:nvGrpSpPr>
        <p:cNvPr id="1" name=""/>
        <p:cNvGrpSpPr/>
        <p:nvPr/>
      </p:nvGrpSpPr>
      <p:grpSpPr>
        <a:xfrm>
          <a:off x="0" y="0"/>
          <a:ext cx="0" cy="0"/>
          <a:chOff x="0" y="0"/>
          <a:chExt cx="0" cy="0"/>
        </a:xfrm>
      </p:grpSpPr>
      <p:sp>
        <p:nvSpPr>
          <p:cNvPr id="19" name="Title 16"/>
          <p:cNvSpPr>
            <a:spLocks noGrp="1"/>
          </p:cNvSpPr>
          <p:nvPr>
            <p:ph type="title"/>
          </p:nvPr>
        </p:nvSpPr>
        <p:spPr>
          <a:xfrm>
            <a:off x="0" y="0"/>
            <a:ext cx="6324600" cy="1219200"/>
          </a:xfrm>
          <a:prstGeom prst="rect">
            <a:avLst/>
          </a:prstGeom>
        </p:spPr>
        <p:txBody>
          <a:bodyPr lIns="89879" tIns="44940" rIns="89879" bIns="44940" anchor="ctr"/>
          <a:lstStyle>
            <a:lvl1pPr marL="168524" indent="0" algn="l">
              <a:defRPr sz="3600" b="1"/>
            </a:lvl1pPr>
          </a:lstStyle>
          <a:p>
            <a:r>
              <a:rPr lang="en-US" dirty="0" smtClean="0"/>
              <a:t>Click to edit Master title style</a:t>
            </a:r>
            <a:endParaRPr lang="en-US" dirty="0"/>
          </a:p>
        </p:txBody>
      </p:sp>
      <p:sp>
        <p:nvSpPr>
          <p:cNvPr id="13" name="Text Placeholder 6"/>
          <p:cNvSpPr>
            <a:spLocks noGrp="1"/>
          </p:cNvSpPr>
          <p:nvPr>
            <p:ph type="body" sz="quarter" idx="13"/>
          </p:nvPr>
        </p:nvSpPr>
        <p:spPr>
          <a:xfrm>
            <a:off x="457200" y="1752600"/>
            <a:ext cx="8382000" cy="3810000"/>
          </a:xfrm>
          <a:prstGeom prst="rect">
            <a:avLst/>
          </a:prstGeom>
        </p:spPr>
        <p:txBody>
          <a:bodyPr lIns="89879" tIns="44940" rIns="89879" bIns="44940"/>
          <a:lstStyle>
            <a:lvl1pPr>
              <a:buClr>
                <a:srgbClr val="8F23B3"/>
              </a:buClr>
              <a:defRPr/>
            </a:lvl1pPr>
            <a:lvl2pPr>
              <a:buClr>
                <a:srgbClr val="8F23B3"/>
              </a:buClr>
              <a:defRPr/>
            </a:lvl2pPr>
            <a:lvl3pPr>
              <a:buClr>
                <a:srgbClr val="8F23B3"/>
              </a:buClr>
              <a:defRPr/>
            </a:lvl3pPr>
            <a:lvl4pPr>
              <a:buClr>
                <a:srgbClr val="8F23B3"/>
              </a:buClr>
              <a:defRPr/>
            </a:lvl4pPr>
            <a:lvl5pPr>
              <a:buClr>
                <a:srgbClr val="8F23B3"/>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Slide Number Placeholder 4"/>
          <p:cNvSpPr>
            <a:spLocks noGrp="1"/>
          </p:cNvSpPr>
          <p:nvPr>
            <p:ph type="sldNum" sz="quarter" idx="14"/>
          </p:nvPr>
        </p:nvSpPr>
        <p:spPr/>
        <p:txBody>
          <a:bodyPr/>
          <a:lstStyle>
            <a:lvl1pPr>
              <a:defRPr/>
            </a:lvl1pPr>
          </a:lstStyle>
          <a:p>
            <a:fld id="{A505628B-F920-49E1-AFC5-DF406F78184C}" type="slidenum">
              <a:rPr lang="en-US" smtClean="0"/>
              <a:pPr/>
              <a:t>‹#›</a:t>
            </a:fld>
            <a:endParaRPr lang="en-US" dirty="0"/>
          </a:p>
        </p:txBody>
      </p:sp>
    </p:spTree>
    <p:extLst>
      <p:ext uri="{BB962C8B-B14F-4D97-AF65-F5344CB8AC3E}">
        <p14:creationId xmlns:p14="http://schemas.microsoft.com/office/powerpoint/2010/main" val="21891109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9_Custom Layout">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a:xfrm>
            <a:off x="457200" y="1752600"/>
            <a:ext cx="8382000" cy="3810000"/>
          </a:xfrm>
          <a:prstGeom prst="rect">
            <a:avLst/>
          </a:prstGeom>
        </p:spPr>
        <p:txBody>
          <a:bodyPr lIns="89879" tIns="44940" rIns="89879" bIns="4494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itle 16"/>
          <p:cNvSpPr>
            <a:spLocks noGrp="1"/>
          </p:cNvSpPr>
          <p:nvPr>
            <p:ph type="title"/>
          </p:nvPr>
        </p:nvSpPr>
        <p:spPr>
          <a:xfrm>
            <a:off x="2819400" y="0"/>
            <a:ext cx="6324600" cy="1219200"/>
          </a:xfrm>
          <a:prstGeom prst="rect">
            <a:avLst/>
          </a:prstGeom>
        </p:spPr>
        <p:txBody>
          <a:bodyPr lIns="89879" tIns="44940" rIns="89879" bIns="44940" anchor="ctr"/>
          <a:lstStyle>
            <a:lvl1pPr marL="168524" indent="0" algn="l">
              <a:defRPr sz="2800"/>
            </a:lvl1pPr>
          </a:lstStyle>
          <a:p>
            <a:r>
              <a:rPr lang="en-US" dirty="0" smtClean="0"/>
              <a:t>Click to edit Master title style</a:t>
            </a:r>
            <a:endParaRPr lang="en-US" dirty="0"/>
          </a:p>
        </p:txBody>
      </p:sp>
      <p:sp>
        <p:nvSpPr>
          <p:cNvPr id="14" name="Text Placeholder 6"/>
          <p:cNvSpPr>
            <a:spLocks noGrp="1"/>
          </p:cNvSpPr>
          <p:nvPr>
            <p:ph type="body" sz="quarter" idx="14"/>
          </p:nvPr>
        </p:nvSpPr>
        <p:spPr>
          <a:xfrm>
            <a:off x="762002" y="6553200"/>
            <a:ext cx="3810000" cy="304800"/>
          </a:xfrm>
          <a:prstGeom prst="rect">
            <a:avLst/>
          </a:prstGeom>
        </p:spPr>
        <p:txBody>
          <a:bodyPr lIns="89879" tIns="44940" rIns="89879" bIns="44940"/>
          <a:lstStyle>
            <a:lvl1pPr>
              <a:buNone/>
              <a:defRPr sz="1200" b="1" i="1"/>
            </a:lvl1pPr>
          </a:lstStyle>
          <a:p>
            <a:pPr lvl="0"/>
            <a:r>
              <a:rPr lang="en-US" smtClean="0"/>
              <a:t>Click to edit Master text styles</a:t>
            </a:r>
          </a:p>
        </p:txBody>
      </p:sp>
      <p:sp>
        <p:nvSpPr>
          <p:cNvPr id="5" name="Slide Number Placeholder 4"/>
          <p:cNvSpPr>
            <a:spLocks noGrp="1"/>
          </p:cNvSpPr>
          <p:nvPr>
            <p:ph type="sldNum" sz="quarter" idx="15"/>
          </p:nvPr>
        </p:nvSpPr>
        <p:spPr/>
        <p:txBody>
          <a:bodyPr/>
          <a:lstStyle>
            <a:lvl1pPr algn="ctr">
              <a:defRPr sz="1400">
                <a:solidFill>
                  <a:sysClr val="windowText" lastClr="000000"/>
                </a:solidFill>
              </a:defRPr>
            </a:lvl1pPr>
          </a:lstStyle>
          <a:p>
            <a:pPr>
              <a:defRPr/>
            </a:pPr>
            <a:fld id="{E5B8A856-1A61-4430-8AB9-D9AE2547FCDA}" type="slidenum">
              <a:rPr lang="en-US"/>
              <a:pPr>
                <a:defRPr/>
              </a:pPr>
              <a:t>‹#›</a:t>
            </a:fld>
            <a:endParaRPr lang="en-US" dirty="0"/>
          </a:p>
        </p:txBody>
      </p:sp>
    </p:spTree>
    <p:extLst>
      <p:ext uri="{BB962C8B-B14F-4D97-AF65-F5344CB8AC3E}">
        <p14:creationId xmlns:p14="http://schemas.microsoft.com/office/powerpoint/2010/main" val="2931821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ECE3F8A0-270B-44E6-99D1-E9EE52A3E192}" type="datetimeFigureOut">
              <a:rPr lang="en-US" smtClean="0"/>
              <a:t>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BB7B5C-DDE8-4D8D-A203-5A5606F46E3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E3F8A0-270B-44E6-99D1-E9EE52A3E192}" type="datetimeFigureOut">
              <a:rPr lang="en-US" smtClean="0"/>
              <a:t>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BB7B5C-DDE8-4D8D-A203-5A5606F46E3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ECE3F8A0-270B-44E6-99D1-E9EE52A3E192}" type="datetimeFigureOut">
              <a:rPr lang="en-US" smtClean="0"/>
              <a:t>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BB7B5C-DDE8-4D8D-A203-5A5606F46E3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ECE3F8A0-270B-44E6-99D1-E9EE52A3E192}" type="datetimeFigureOut">
              <a:rPr lang="en-US" smtClean="0"/>
              <a:t>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BB7B5C-DDE8-4D8D-A203-5A5606F46E3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CE3F8A0-270B-44E6-99D1-E9EE52A3E192}" type="datetimeFigureOut">
              <a:rPr lang="en-US" smtClean="0"/>
              <a:t>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BB7B5C-DDE8-4D8D-A203-5A5606F46E3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E3F8A0-270B-44E6-99D1-E9EE52A3E192}" type="datetimeFigureOut">
              <a:rPr lang="en-US" smtClean="0"/>
              <a:t>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BB7B5C-DDE8-4D8D-A203-5A5606F46E3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E3F8A0-270B-44E6-99D1-E9EE52A3E192}" type="datetimeFigureOut">
              <a:rPr lang="en-US" smtClean="0"/>
              <a:t>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BB7B5C-DDE8-4D8D-A203-5A5606F46E3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E3F8A0-270B-44E6-99D1-E9EE52A3E192}" type="datetimeFigureOut">
              <a:rPr lang="en-US" smtClean="0"/>
              <a:t>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BB7B5C-DDE8-4D8D-A203-5A5606F46E3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theme" Target="../theme/theme2.xml"/><Relationship Id="rId7" Type="http://schemas.openxmlformats.org/officeDocument/2006/relationships/image" Target="../media/image2.jpeg"/><Relationship Id="rId1" Type="http://schemas.openxmlformats.org/officeDocument/2006/relationships/slideLayout" Target="../slideLayouts/slideLayout12.xml"/><Relationship Id="rId2"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CE3F8A0-270B-44E6-99D1-E9EE52A3E192}" type="datetimeFigureOut">
              <a:rPr lang="en-US" smtClean="0"/>
              <a:t>1/20/14</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F0BB7B5C-DDE8-4D8D-A203-5A5606F46E3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2" descr="PARCC_Header_A2"/>
          <p:cNvPicPr>
            <a:picLocks noChangeAspect="1" noChangeArrowheads="1"/>
          </p:cNvPicPr>
          <p:nvPr/>
        </p:nvPicPr>
        <p:blipFill>
          <a:blip r:embed="rId7" cstate="print"/>
          <a:srcRect l="63492" r="5597"/>
          <a:stretch>
            <a:fillRect/>
          </a:stretch>
        </p:blipFill>
        <p:spPr bwMode="auto">
          <a:xfrm>
            <a:off x="0" y="0"/>
            <a:ext cx="2819400" cy="1216025"/>
          </a:xfrm>
          <a:prstGeom prst="rect">
            <a:avLst/>
          </a:prstGeom>
          <a:noFill/>
          <a:ln w="9525">
            <a:noFill/>
            <a:miter lim="800000"/>
            <a:headEnd/>
            <a:tailEnd/>
          </a:ln>
        </p:spPr>
      </p:pic>
      <p:sp>
        <p:nvSpPr>
          <p:cNvPr id="8" name="Rectangle 7"/>
          <p:cNvSpPr/>
          <p:nvPr/>
        </p:nvSpPr>
        <p:spPr>
          <a:xfrm>
            <a:off x="0" y="1219200"/>
            <a:ext cx="9144000" cy="152400"/>
          </a:xfrm>
          <a:prstGeom prst="rect">
            <a:avLst/>
          </a:prstGeom>
          <a:solidFill>
            <a:srgbClr val="8F23B3"/>
          </a:solidFill>
          <a:ln>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a:defRPr/>
            </a:pPr>
            <a:endParaRPr lang="en-US" dirty="0">
              <a:solidFill>
                <a:srgbClr val="8F23B3"/>
              </a:solidFill>
            </a:endParaRPr>
          </a:p>
        </p:txBody>
      </p:sp>
      <p:sp>
        <p:nvSpPr>
          <p:cNvPr id="9" name="Rectangle 8"/>
          <p:cNvSpPr/>
          <p:nvPr/>
        </p:nvSpPr>
        <p:spPr>
          <a:xfrm>
            <a:off x="0" y="1447800"/>
            <a:ext cx="9144000" cy="152400"/>
          </a:xfrm>
          <a:prstGeom prst="rect">
            <a:avLst/>
          </a:prstGeom>
          <a:solidFill>
            <a:srgbClr val="0091B2"/>
          </a:solidFill>
          <a:ln>
            <a:solidFill>
              <a:srgbClr val="0091B2"/>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a:defRPr/>
            </a:pPr>
            <a:endParaRPr lang="en-US" dirty="0">
              <a:solidFill>
                <a:srgbClr val="8F23B3"/>
              </a:solidFill>
            </a:endParaRPr>
          </a:p>
        </p:txBody>
      </p:sp>
      <p:sp>
        <p:nvSpPr>
          <p:cNvPr id="12" name="Rectangle 11"/>
          <p:cNvSpPr/>
          <p:nvPr/>
        </p:nvSpPr>
        <p:spPr>
          <a:xfrm>
            <a:off x="0" y="0"/>
            <a:ext cx="9144000" cy="6858000"/>
          </a:xfrm>
          <a:prstGeom prst="rect">
            <a:avLst/>
          </a:prstGeom>
          <a:noFill/>
          <a:ln w="28575">
            <a:solidFill>
              <a:srgbClr val="8F23B3"/>
            </a:solidFill>
          </a:ln>
        </p:spPr>
        <p:style>
          <a:lnRef idx="2">
            <a:schemeClr val="accent1">
              <a:shade val="50000"/>
            </a:schemeClr>
          </a:lnRef>
          <a:fillRef idx="1">
            <a:schemeClr val="accent1"/>
          </a:fillRef>
          <a:effectRef idx="0">
            <a:schemeClr val="accent1"/>
          </a:effectRef>
          <a:fontRef idx="minor">
            <a:schemeClr val="lt1"/>
          </a:fontRef>
        </p:style>
        <p:txBody>
          <a:bodyPr lIns="89879" tIns="44940" rIns="89879" bIns="44940" anchor="ctr"/>
          <a:lstStyle/>
          <a:p>
            <a:pPr algn="ctr">
              <a:defRPr/>
            </a:pPr>
            <a:endParaRPr lang="en-US">
              <a:solidFill>
                <a:prstClr val="white"/>
              </a:solidFill>
            </a:endParaRPr>
          </a:p>
        </p:txBody>
      </p:sp>
      <p:sp>
        <p:nvSpPr>
          <p:cNvPr id="13" name="Slide Number Placeholder 4"/>
          <p:cNvSpPr>
            <a:spLocks noGrp="1"/>
          </p:cNvSpPr>
          <p:nvPr>
            <p:ph type="sldNum" sz="quarter" idx="4"/>
          </p:nvPr>
        </p:nvSpPr>
        <p:spPr>
          <a:xfrm>
            <a:off x="0" y="6569075"/>
            <a:ext cx="609600" cy="288925"/>
          </a:xfrm>
          <a:prstGeom prst="rect">
            <a:avLst/>
          </a:prstGeom>
        </p:spPr>
        <p:txBody>
          <a:bodyPr vert="horz" wrap="square" lIns="89879" tIns="44940" rIns="89879" bIns="44940" numCol="1" anchor="t" anchorCtr="0" compatLnSpc="1">
            <a:prstTxWarp prst="textNoShape">
              <a:avLst/>
            </a:prstTxWarp>
            <a:normAutofit/>
          </a:bodyPr>
          <a:lstStyle>
            <a:lvl1pPr algn="ctr">
              <a:defRPr sz="1400">
                <a:solidFill>
                  <a:srgbClr val="000000"/>
                </a:solidFill>
                <a:latin typeface="Calibri" pitchFamily="34" charset="0"/>
              </a:defRPr>
            </a:lvl1pPr>
          </a:lstStyle>
          <a:p>
            <a:pPr fontAlgn="base">
              <a:spcBef>
                <a:spcPct val="0"/>
              </a:spcBef>
              <a:spcAft>
                <a:spcPct val="0"/>
              </a:spcAft>
              <a:defRPr/>
            </a:pPr>
            <a:fld id="{29761032-221C-4699-80C3-27BF55B0C7FA}" type="slidenum">
              <a:rPr lang="en-US">
                <a:ea typeface="ＭＳ Ｐゴシック" pitchFamily="34" charset="-128"/>
              </a:rPr>
              <a:pPr fontAlgn="base">
                <a:spcBef>
                  <a:spcPct val="0"/>
                </a:spcBef>
                <a:spcAft>
                  <a:spcPct val="0"/>
                </a:spcAft>
                <a:defRPr/>
              </a:pPr>
              <a:t>‹#›</a:t>
            </a:fld>
            <a:endParaRPr lang="en-US">
              <a:ea typeface="ＭＳ Ｐゴシック" pitchFamily="34" charset="-128"/>
            </a:endParaRPr>
          </a:p>
        </p:txBody>
      </p:sp>
    </p:spTree>
    <p:extLst>
      <p:ext uri="{BB962C8B-B14F-4D97-AF65-F5344CB8AC3E}">
        <p14:creationId xmlns:p14="http://schemas.microsoft.com/office/powerpoint/2010/main" val="131370869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Lst>
  <p:timing>
    <p:tnLst>
      <p:par>
        <p:cTn xmlns:p14="http://schemas.microsoft.com/office/powerpoint/2010/mai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ＭＳ Ｐゴシック" charset="0"/>
          <a:cs typeface="+mj-cs"/>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hyperlink" Target="http://www.cast.org/learningtools/index.html" TargetMode="External"/><Relationship Id="rId4" Type="http://schemas.openxmlformats.org/officeDocument/2006/relationships/hyperlink" Target="http://www.udlcenter.org/implementation/examples" TargetMode="External"/><Relationship Id="rId1" Type="http://schemas.openxmlformats.org/officeDocument/2006/relationships/slideLayout" Target="../slideLayouts/slideLayout2.xml"/><Relationship Id="rId2" Type="http://schemas.openxmlformats.org/officeDocument/2006/relationships/hyperlink" Target="http://parcconline.org/"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Suzanne.knowles@arkansas.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3505199"/>
          </a:xfrm>
        </p:spPr>
        <p:txBody>
          <a:bodyPr/>
          <a:lstStyle/>
          <a:p>
            <a:r>
              <a:rPr lang="en-US" dirty="0" smtClean="0"/>
              <a:t>Universal Design</a:t>
            </a:r>
            <a:endParaRPr lang="en-US" dirty="0"/>
          </a:p>
        </p:txBody>
      </p:sp>
      <p:sp>
        <p:nvSpPr>
          <p:cNvPr id="3" name="Subtitle 2"/>
          <p:cNvSpPr>
            <a:spLocks noGrp="1"/>
          </p:cNvSpPr>
          <p:nvPr>
            <p:ph type="subTitle" idx="1"/>
          </p:nvPr>
        </p:nvSpPr>
        <p:spPr/>
        <p:txBody>
          <a:bodyPr/>
          <a:lstStyle/>
          <a:p>
            <a:r>
              <a:rPr lang="en-US" dirty="0" smtClean="0"/>
              <a:t>Arkansas Department of Education</a:t>
            </a:r>
          </a:p>
          <a:p>
            <a:r>
              <a:rPr lang="en-US" dirty="0" smtClean="0"/>
              <a:t>January 2014</a:t>
            </a:r>
            <a:endParaRPr lang="en-US" dirty="0"/>
          </a:p>
        </p:txBody>
      </p:sp>
      <p:pic>
        <p:nvPicPr>
          <p:cNvPr id="4" name="Picture 3" descr="Arkansas Department of Educaiton Seal"/>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772400" y="5562600"/>
            <a:ext cx="990600" cy="990600"/>
          </a:xfrm>
          <a:prstGeom prst="rect">
            <a:avLst/>
          </a:prstGeom>
          <a:noFill/>
          <a:effectLst>
            <a:reflection stA="0" endPos="65000" dist="50800" dir="5400000" sy="-100000" algn="bl" rotWithShape="0"/>
          </a:effectLst>
        </p:spPr>
      </p:pic>
    </p:spTree>
    <p:extLst>
      <p:ext uri="{BB962C8B-B14F-4D97-AF65-F5344CB8AC3E}">
        <p14:creationId xmlns:p14="http://schemas.microsoft.com/office/powerpoint/2010/main" val="42612522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600200"/>
          </a:xfrm>
        </p:spPr>
        <p:txBody>
          <a:bodyPr/>
          <a:lstStyle/>
          <a:p>
            <a:r>
              <a:rPr lang="en-US" dirty="0" smtClean="0"/>
              <a:t>PARCC </a:t>
            </a:r>
            <a:br>
              <a:rPr lang="en-US" dirty="0" smtClean="0"/>
            </a:br>
            <a:r>
              <a:rPr lang="en-US" dirty="0" smtClean="0"/>
              <a:t> </a:t>
            </a:r>
            <a:r>
              <a:rPr lang="en-US" sz="4800" dirty="0" smtClean="0"/>
              <a:t>Goals for Student Access</a:t>
            </a:r>
            <a:endParaRPr lang="en-US" dirty="0"/>
          </a:p>
        </p:txBody>
      </p:sp>
      <p:sp>
        <p:nvSpPr>
          <p:cNvPr id="3" name="Content Placeholder 2"/>
          <p:cNvSpPr>
            <a:spLocks noGrp="1"/>
          </p:cNvSpPr>
          <p:nvPr>
            <p:ph idx="1"/>
          </p:nvPr>
        </p:nvSpPr>
        <p:spPr>
          <a:xfrm>
            <a:off x="381000" y="2133600"/>
            <a:ext cx="8229600" cy="4525963"/>
          </a:xfrm>
        </p:spPr>
        <p:txBody>
          <a:bodyPr>
            <a:normAutofit/>
          </a:bodyPr>
          <a:lstStyle/>
          <a:p>
            <a:r>
              <a:rPr lang="en-US" dirty="0" smtClean="0"/>
              <a:t>Apply principles of </a:t>
            </a:r>
            <a:r>
              <a:rPr lang="en-US" b="1" dirty="0"/>
              <a:t>U</a:t>
            </a:r>
            <a:r>
              <a:rPr lang="en-US" b="1" dirty="0" smtClean="0"/>
              <a:t>niversal </a:t>
            </a:r>
            <a:r>
              <a:rPr lang="en-US" b="1" dirty="0"/>
              <a:t>D</a:t>
            </a:r>
            <a:r>
              <a:rPr lang="en-US" b="1" dirty="0" smtClean="0"/>
              <a:t>esign</a:t>
            </a:r>
            <a:r>
              <a:rPr lang="en-US" dirty="0" smtClean="0"/>
              <a:t> </a:t>
            </a:r>
            <a:endParaRPr lang="en-US" dirty="0"/>
          </a:p>
          <a:p>
            <a:r>
              <a:rPr lang="en-US" dirty="0" smtClean="0"/>
              <a:t>Provide opportunity for students </a:t>
            </a:r>
            <a:r>
              <a:rPr lang="en-US" b="1" dirty="0" smtClean="0"/>
              <a:t>to accurately demonstrate their knowledge and skills</a:t>
            </a:r>
            <a:endParaRPr lang="en-US" dirty="0" smtClean="0"/>
          </a:p>
          <a:p>
            <a:r>
              <a:rPr lang="en-US" dirty="0" smtClean="0"/>
              <a:t>Measure the </a:t>
            </a:r>
            <a:r>
              <a:rPr lang="en-US" b="1" dirty="0" smtClean="0"/>
              <a:t>full range</a:t>
            </a:r>
            <a:r>
              <a:rPr lang="en-US" dirty="0" smtClean="0"/>
              <a:t> of complexity of the standards</a:t>
            </a:r>
          </a:p>
          <a:p>
            <a:r>
              <a:rPr lang="en-US" dirty="0" smtClean="0"/>
              <a:t>Use technology for delivering assessment components </a:t>
            </a:r>
          </a:p>
          <a:p>
            <a:r>
              <a:rPr lang="en-US" dirty="0" smtClean="0"/>
              <a:t>Establish </a:t>
            </a:r>
            <a:r>
              <a:rPr lang="en-US" b="1" dirty="0" smtClean="0"/>
              <a:t>Committees on Accessibility, Accommodations, and Fairness</a:t>
            </a:r>
            <a:endParaRPr lang="en-US" dirty="0"/>
          </a:p>
        </p:txBody>
      </p:sp>
    </p:spTree>
    <p:extLst>
      <p:ext uri="{BB962C8B-B14F-4D97-AF65-F5344CB8AC3E}">
        <p14:creationId xmlns:p14="http://schemas.microsoft.com/office/powerpoint/2010/main" val="261695483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447800"/>
          </a:xfrm>
        </p:spPr>
        <p:txBody>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sz="3200" dirty="0" smtClean="0"/>
              <a:t/>
            </a:r>
            <a:br>
              <a:rPr lang="en-US" sz="3200" dirty="0" smtClean="0"/>
            </a:br>
            <a:r>
              <a:rPr lang="en-US" sz="3200" dirty="0" smtClean="0"/>
              <a:t/>
            </a:r>
            <a:br>
              <a:rPr lang="en-US" sz="3200" dirty="0" smtClean="0"/>
            </a:br>
            <a:r>
              <a:rPr lang="en-US" dirty="0"/>
              <a:t/>
            </a:r>
            <a:br>
              <a:rPr lang="en-US" dirty="0"/>
            </a:br>
            <a:r>
              <a:rPr lang="en-US" dirty="0" smtClean="0"/>
              <a:t>    </a:t>
            </a:r>
            <a:br>
              <a:rPr lang="en-US" dirty="0" smtClean="0"/>
            </a:br>
            <a:r>
              <a:rPr lang="en-US" dirty="0" smtClean="0"/>
              <a:t>PARCC-</a:t>
            </a:r>
            <a:r>
              <a:rPr lang="en-US" sz="4400" dirty="0" smtClean="0"/>
              <a:t>Universal Design and Accommodations</a:t>
            </a:r>
            <a:endParaRPr lang="en-US" sz="4400" dirty="0"/>
          </a:p>
        </p:txBody>
      </p:sp>
      <p:sp>
        <p:nvSpPr>
          <p:cNvPr id="3" name="Content Placeholder 2"/>
          <p:cNvSpPr>
            <a:spLocks noGrp="1"/>
          </p:cNvSpPr>
          <p:nvPr>
            <p:ph idx="1"/>
          </p:nvPr>
        </p:nvSpPr>
        <p:spPr>
          <a:xfrm>
            <a:off x="533400" y="2057400"/>
            <a:ext cx="8229600" cy="4525963"/>
          </a:xfrm>
        </p:spPr>
        <p:txBody>
          <a:bodyPr>
            <a:normAutofit/>
          </a:bodyPr>
          <a:lstStyle/>
          <a:p>
            <a:r>
              <a:rPr lang="en-US" sz="2800" dirty="0" smtClean="0"/>
              <a:t>Assessment items </a:t>
            </a:r>
          </a:p>
          <a:p>
            <a:pPr lvl="1"/>
            <a:r>
              <a:rPr lang="en-US" sz="1800" dirty="0" smtClean="0"/>
              <a:t>Are bias-free</a:t>
            </a:r>
          </a:p>
          <a:p>
            <a:pPr lvl="1"/>
            <a:r>
              <a:rPr lang="en-US" sz="1800" dirty="0" smtClean="0"/>
              <a:t>Sensitive </a:t>
            </a:r>
            <a:r>
              <a:rPr lang="en-US" sz="1800" dirty="0"/>
              <a:t>to diverse </a:t>
            </a:r>
            <a:r>
              <a:rPr lang="en-US" sz="1800" dirty="0" smtClean="0"/>
              <a:t>cultures</a:t>
            </a:r>
          </a:p>
          <a:p>
            <a:pPr lvl="1"/>
            <a:r>
              <a:rPr lang="en-US" sz="1800" dirty="0" smtClean="0"/>
              <a:t>Written clearly</a:t>
            </a:r>
          </a:p>
          <a:p>
            <a:pPr lvl="1"/>
            <a:r>
              <a:rPr lang="en-US" sz="1800" dirty="0" smtClean="0"/>
              <a:t>Linguistic complexity is appropriate </a:t>
            </a:r>
          </a:p>
          <a:p>
            <a:pPr lvl="1"/>
            <a:r>
              <a:rPr lang="en-US" sz="1800" dirty="0" smtClean="0"/>
              <a:t>Consistently </a:t>
            </a:r>
            <a:r>
              <a:rPr lang="en-US" sz="1800" dirty="0"/>
              <a:t>formatted </a:t>
            </a:r>
            <a:endParaRPr lang="en-US" sz="1800" dirty="0" smtClean="0"/>
          </a:p>
          <a:p>
            <a:r>
              <a:rPr lang="en-US" sz="2800" dirty="0" smtClean="0"/>
              <a:t>May reduce need </a:t>
            </a:r>
            <a:r>
              <a:rPr lang="en-US" sz="2800" dirty="0"/>
              <a:t>for </a:t>
            </a:r>
            <a:r>
              <a:rPr lang="en-US" sz="2800" dirty="0" smtClean="0"/>
              <a:t>accommodations, but does not eliminate accommodations</a:t>
            </a:r>
          </a:p>
          <a:p>
            <a:endParaRPr lang="en-US" dirty="0"/>
          </a:p>
        </p:txBody>
      </p:sp>
    </p:spTree>
    <p:extLst>
      <p:ext uri="{BB962C8B-B14F-4D97-AF65-F5344CB8AC3E}">
        <p14:creationId xmlns:p14="http://schemas.microsoft.com/office/powerpoint/2010/main" val="243431870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PARCC </a:t>
            </a:r>
            <a:r>
              <a:rPr lang="en-US" sz="4800" dirty="0" smtClean="0"/>
              <a:t>Accommodations Manual - Accessibility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8038502"/>
              </p:ext>
            </p:extLst>
          </p:nvPr>
        </p:nvGraphicFramePr>
        <p:xfrm>
          <a:off x="533400" y="19050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6416558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534400" cy="1219200"/>
          </a:xfrm>
        </p:spPr>
        <p:txBody>
          <a:bodyPr/>
          <a:lstStyle/>
          <a:p>
            <a:r>
              <a:rPr lang="en-US" sz="4000" dirty="0" smtClean="0"/>
              <a:t>Accessibility Features for All Students</a:t>
            </a:r>
            <a:endParaRPr lang="en-US" sz="4000" dirty="0"/>
          </a:p>
        </p:txBody>
      </p:sp>
      <p:sp>
        <p:nvSpPr>
          <p:cNvPr id="3" name="Text Placeholder 2"/>
          <p:cNvSpPr>
            <a:spLocks noGrp="1"/>
          </p:cNvSpPr>
          <p:nvPr>
            <p:ph type="body" sz="quarter" idx="4294967295"/>
          </p:nvPr>
        </p:nvSpPr>
        <p:spPr>
          <a:xfrm>
            <a:off x="457200" y="1752600"/>
            <a:ext cx="8229600" cy="4724400"/>
          </a:xfrm>
          <a:prstGeom prst="rect">
            <a:avLst/>
          </a:prstGeom>
        </p:spPr>
        <p:txBody>
          <a:bodyPr/>
          <a:lstStyle/>
          <a:p>
            <a:r>
              <a:rPr lang="en-US" sz="2000" dirty="0" smtClean="0"/>
              <a:t>Are a tool, </a:t>
            </a:r>
            <a:r>
              <a:rPr lang="en-US" sz="2000" dirty="0"/>
              <a:t>support, scaffold, or preference that is built into the assessment system that can be activated by </a:t>
            </a:r>
            <a:r>
              <a:rPr lang="en-US" sz="2000" b="1" i="1" u="sng" dirty="0"/>
              <a:t>any student</a:t>
            </a:r>
            <a:r>
              <a:rPr lang="en-US" sz="2000" dirty="0"/>
              <a:t>, at his or her own discretion. </a:t>
            </a:r>
            <a:endParaRPr lang="en-US" sz="2000" dirty="0" smtClean="0"/>
          </a:p>
          <a:p>
            <a:endParaRPr lang="en-US" sz="900" dirty="0" smtClean="0"/>
          </a:p>
          <a:p>
            <a:r>
              <a:rPr lang="en-US" sz="2000" dirty="0" smtClean="0"/>
              <a:t>Include Universal </a:t>
            </a:r>
            <a:r>
              <a:rPr lang="en-US" sz="2000" dirty="0"/>
              <a:t>Design features </a:t>
            </a:r>
            <a:r>
              <a:rPr lang="en-US" sz="2000" dirty="0" smtClean="0"/>
              <a:t>that are expected </a:t>
            </a:r>
            <a:r>
              <a:rPr lang="en-US" sz="2000" dirty="0"/>
              <a:t>to benefit a diverse array of students and are available to all </a:t>
            </a:r>
            <a:r>
              <a:rPr lang="en-US" sz="2000" dirty="0" smtClean="0"/>
              <a:t>students.</a:t>
            </a:r>
          </a:p>
          <a:p>
            <a:pPr marL="0" indent="0">
              <a:buNone/>
            </a:pPr>
            <a:endParaRPr lang="en-US" sz="900" dirty="0" smtClean="0"/>
          </a:p>
          <a:p>
            <a:r>
              <a:rPr lang="en-US" sz="2000" dirty="0" smtClean="0"/>
              <a:t>Are provided </a:t>
            </a:r>
            <a:r>
              <a:rPr lang="en-US" sz="2000" dirty="0"/>
              <a:t>onscreen, stored in a toolbar, or are accessible through a menu or control panel, as needed.  </a:t>
            </a:r>
            <a:endParaRPr lang="en-US" sz="2000" dirty="0" smtClean="0"/>
          </a:p>
          <a:p>
            <a:endParaRPr lang="en-US" sz="900" dirty="0"/>
          </a:p>
          <a:p>
            <a:r>
              <a:rPr lang="en-US" sz="2000" dirty="0" smtClean="0"/>
              <a:t>Are available for </a:t>
            </a:r>
            <a:r>
              <a:rPr lang="en-US" sz="2000" dirty="0"/>
              <a:t>students during the assessment to </a:t>
            </a:r>
            <a:r>
              <a:rPr lang="en-US" sz="2000" dirty="0" smtClean="0"/>
              <a:t>choose </a:t>
            </a:r>
            <a:r>
              <a:rPr lang="en-US" sz="2000" dirty="0"/>
              <a:t>which </a:t>
            </a:r>
            <a:r>
              <a:rPr lang="en-US" sz="2000" dirty="0" smtClean="0"/>
              <a:t>accessibility features </a:t>
            </a:r>
            <a:r>
              <a:rPr lang="en-US" sz="2000" dirty="0"/>
              <a:t>they need for specific items. Examples include: audio amplification, highlighting, pop-up glossary, etc.</a:t>
            </a:r>
          </a:p>
          <a:p>
            <a:pPr marL="0" indent="0">
              <a:buNone/>
            </a:pPr>
            <a:endParaRPr lang="en-US" sz="2000" dirty="0" smtClean="0"/>
          </a:p>
        </p:txBody>
      </p:sp>
      <p:sp>
        <p:nvSpPr>
          <p:cNvPr id="4" name="Slide Number Placeholder 3"/>
          <p:cNvSpPr>
            <a:spLocks noGrp="1"/>
          </p:cNvSpPr>
          <p:nvPr>
            <p:ph type="sldNum" sz="quarter" idx="4294967295"/>
          </p:nvPr>
        </p:nvSpPr>
        <p:spPr>
          <a:xfrm>
            <a:off x="0" y="6569075"/>
            <a:ext cx="609600" cy="288925"/>
          </a:xfrm>
          <a:prstGeom prst="rect">
            <a:avLst/>
          </a:prstGeom>
        </p:spPr>
        <p:txBody>
          <a:bodyPr>
            <a:normAutofit/>
          </a:bodyPr>
          <a:lstStyle/>
          <a:p>
            <a:fld id="{A505628B-F920-49E1-AFC5-DF406F78184C}" type="slidenum">
              <a:rPr lang="en-US" smtClean="0"/>
              <a:pPr/>
              <a:t>13</a:t>
            </a:fld>
            <a:endParaRPr lang="en-US" dirty="0"/>
          </a:p>
        </p:txBody>
      </p:sp>
    </p:spTree>
    <p:extLst>
      <p:ext uri="{BB962C8B-B14F-4D97-AF65-F5344CB8AC3E}">
        <p14:creationId xmlns:p14="http://schemas.microsoft.com/office/powerpoint/2010/main" val="231155087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628"/>
            <a:ext cx="6324600" cy="1219200"/>
          </a:xfrm>
        </p:spPr>
        <p:txBody>
          <a:bodyPr/>
          <a:lstStyle/>
          <a:p>
            <a:r>
              <a:rPr lang="en-US" sz="2800" dirty="0" smtClean="0"/>
              <a:t>Accessibility Features for All Students</a:t>
            </a:r>
            <a:endParaRPr lang="en-US" sz="2800" dirty="0"/>
          </a:p>
        </p:txBody>
      </p:sp>
      <p:sp>
        <p:nvSpPr>
          <p:cNvPr id="3" name="Text Placeholder 2"/>
          <p:cNvSpPr>
            <a:spLocks noGrp="1"/>
          </p:cNvSpPr>
          <p:nvPr>
            <p:ph type="body" sz="quarter" idx="13"/>
          </p:nvPr>
        </p:nvSpPr>
        <p:spPr>
          <a:xfrm>
            <a:off x="457200" y="1752600"/>
            <a:ext cx="8382000" cy="4724400"/>
          </a:xfrm>
        </p:spPr>
        <p:txBody>
          <a:bodyPr/>
          <a:lstStyle/>
          <a:p>
            <a:pPr marL="0" indent="0">
              <a:buNone/>
            </a:pPr>
            <a:endParaRPr lang="en-US" sz="2800" dirty="0"/>
          </a:p>
        </p:txBody>
      </p:sp>
      <p:sp>
        <p:nvSpPr>
          <p:cNvPr id="4" name="Slide Number Placeholder 3"/>
          <p:cNvSpPr>
            <a:spLocks noGrp="1"/>
          </p:cNvSpPr>
          <p:nvPr>
            <p:ph type="sldNum" sz="quarter" idx="14"/>
          </p:nvPr>
        </p:nvSpPr>
        <p:spPr/>
        <p:txBody>
          <a:bodyPr>
            <a:normAutofit lnSpcReduction="10000"/>
          </a:bodyPr>
          <a:lstStyle/>
          <a:p>
            <a:fld id="{A505628B-F920-49E1-AFC5-DF406F78184C}" type="slidenum">
              <a:rPr lang="en-US" smtClean="0"/>
              <a:pPr/>
              <a:t>14</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901092127"/>
              </p:ext>
            </p:extLst>
          </p:nvPr>
        </p:nvGraphicFramePr>
        <p:xfrm>
          <a:off x="0" y="1448115"/>
          <a:ext cx="9067800" cy="5432658"/>
        </p:xfrm>
        <a:graphic>
          <a:graphicData uri="http://schemas.openxmlformats.org/drawingml/2006/table">
            <a:tbl>
              <a:tblPr firstRow="1" firstCol="1" bandRow="1">
                <a:tableStyleId>{FABFCF23-3B69-468F-B69F-88F6DE6A72F2}</a:tableStyleId>
              </a:tblPr>
              <a:tblGrid>
                <a:gridCol w="9067800"/>
              </a:tblGrid>
              <a:tr h="228285">
                <a:tc>
                  <a:txBody>
                    <a:bodyPr/>
                    <a:lstStyle/>
                    <a:p>
                      <a:pPr marL="0" marR="0" algn="ctr">
                        <a:lnSpc>
                          <a:spcPct val="115000"/>
                        </a:lnSpc>
                        <a:spcBef>
                          <a:spcPts val="0"/>
                        </a:spcBef>
                        <a:spcAft>
                          <a:spcPts val="0"/>
                        </a:spcAft>
                      </a:pPr>
                      <a:r>
                        <a:rPr lang="en-US" sz="2400" dirty="0" smtClean="0">
                          <a:effectLst/>
                        </a:rPr>
                        <a:t>Accessibility</a:t>
                      </a:r>
                      <a:r>
                        <a:rPr lang="en-US" sz="2400" baseline="0" dirty="0" smtClean="0">
                          <a:effectLst/>
                        </a:rPr>
                        <a:t> Features for All Students</a:t>
                      </a:r>
                      <a:endParaRPr lang="en-US" sz="2400" dirty="0">
                        <a:effectLst/>
                      </a:endParaRPr>
                    </a:p>
                  </a:txBody>
                  <a:tcPr marL="68580" marR="68580" marT="0" marB="0"/>
                </a:tc>
              </a:tr>
              <a:tr h="60962">
                <a:tc>
                  <a:txBody>
                    <a:bodyPr/>
                    <a:lstStyle/>
                    <a:p>
                      <a:pPr marL="0" marR="0" algn="ctr">
                        <a:lnSpc>
                          <a:spcPct val="115000"/>
                        </a:lnSpc>
                        <a:spcBef>
                          <a:spcPts val="0"/>
                        </a:spcBef>
                        <a:spcAft>
                          <a:spcPts val="0"/>
                        </a:spcAft>
                        <a:tabLst>
                          <a:tab pos="619125" algn="l"/>
                        </a:tabLst>
                      </a:pPr>
                      <a:r>
                        <a:rPr lang="en-US" sz="2000" dirty="0" smtClean="0">
                          <a:effectLst/>
                        </a:rPr>
                        <a:t>Audio Amplification</a:t>
                      </a:r>
                      <a:endParaRPr lang="en-US" sz="2000" dirty="0">
                        <a:effectLst/>
                        <a:latin typeface="Calibri"/>
                        <a:ea typeface="Calibri"/>
                        <a:cs typeface="Times New Roman"/>
                      </a:endParaRPr>
                    </a:p>
                  </a:txBody>
                  <a:tcPr marL="68580" marR="68580" marT="0" marB="0"/>
                </a:tc>
              </a:tr>
              <a:tr h="35816">
                <a:tc>
                  <a:txBody>
                    <a:bodyPr/>
                    <a:lstStyle/>
                    <a:p>
                      <a:pPr marL="0" marR="0" algn="ctr">
                        <a:lnSpc>
                          <a:spcPct val="115000"/>
                        </a:lnSpc>
                        <a:spcBef>
                          <a:spcPts val="0"/>
                        </a:spcBef>
                        <a:spcAft>
                          <a:spcPts val="0"/>
                        </a:spcAft>
                      </a:pPr>
                      <a:r>
                        <a:rPr lang="en-US" sz="2000" dirty="0" smtClean="0">
                          <a:effectLst/>
                        </a:rPr>
                        <a:t>Blank Paper </a:t>
                      </a:r>
                      <a:r>
                        <a:rPr lang="en-US" sz="1400" i="1" dirty="0" smtClean="0">
                          <a:effectLst/>
                        </a:rPr>
                        <a:t>(provided by test administrator</a:t>
                      </a:r>
                      <a:r>
                        <a:rPr lang="en-US" sz="1400" i="1" baseline="0" dirty="0" smtClean="0">
                          <a:effectLst/>
                        </a:rPr>
                        <a:t>)</a:t>
                      </a:r>
                      <a:endParaRPr lang="en-US" sz="1400" i="1" dirty="0">
                        <a:effectLst/>
                        <a:latin typeface="Calibri"/>
                        <a:ea typeface="Calibri"/>
                        <a:cs typeface="Times New Roman"/>
                      </a:endParaRPr>
                    </a:p>
                  </a:txBody>
                  <a:tcPr marL="68580" marR="68580" marT="0" marB="0"/>
                </a:tc>
              </a:tr>
              <a:tr h="0">
                <a:tc>
                  <a:txBody>
                    <a:bodyPr/>
                    <a:lstStyle/>
                    <a:p>
                      <a:pPr marL="0" marR="0" algn="ctr">
                        <a:lnSpc>
                          <a:spcPct val="115000"/>
                        </a:lnSpc>
                        <a:spcBef>
                          <a:spcPts val="0"/>
                        </a:spcBef>
                        <a:spcAft>
                          <a:spcPts val="0"/>
                        </a:spcAft>
                      </a:pPr>
                      <a:r>
                        <a:rPr lang="en-US" sz="2000" dirty="0" smtClean="0">
                          <a:effectLst/>
                        </a:rPr>
                        <a:t>Eliminate Answer Choices</a:t>
                      </a:r>
                      <a:endParaRPr lang="en-US" sz="2000" dirty="0">
                        <a:effectLst/>
                        <a:latin typeface="Calibri"/>
                        <a:ea typeface="Calibri"/>
                        <a:cs typeface="Times New Roman"/>
                      </a:endParaRPr>
                    </a:p>
                  </a:txBody>
                  <a:tcPr marL="68580" marR="68580" marT="0" marB="0"/>
                </a:tc>
              </a:tr>
              <a:tr h="61724">
                <a:tc>
                  <a:txBody>
                    <a:bodyPr/>
                    <a:lstStyle/>
                    <a:p>
                      <a:pPr marL="0" marR="0" algn="ctr">
                        <a:lnSpc>
                          <a:spcPct val="115000"/>
                        </a:lnSpc>
                        <a:spcBef>
                          <a:spcPts val="0"/>
                        </a:spcBef>
                        <a:spcAft>
                          <a:spcPts val="0"/>
                        </a:spcAft>
                      </a:pPr>
                      <a:r>
                        <a:rPr lang="en-US" sz="2000" dirty="0" smtClean="0">
                          <a:effectLst/>
                        </a:rPr>
                        <a:t>Flag</a:t>
                      </a:r>
                      <a:r>
                        <a:rPr lang="en-US" sz="2000" baseline="0" dirty="0" smtClean="0">
                          <a:effectLst/>
                        </a:rPr>
                        <a:t> Items for Review</a:t>
                      </a:r>
                      <a:endParaRPr lang="en-US" sz="2000" dirty="0">
                        <a:effectLst/>
                        <a:latin typeface="Calibri"/>
                        <a:ea typeface="Calibri"/>
                        <a:cs typeface="Times New Roman"/>
                      </a:endParaRPr>
                    </a:p>
                  </a:txBody>
                  <a:tcPr marL="68580" marR="68580" marT="0" marB="0"/>
                </a:tc>
              </a:tr>
              <a:tr h="36578">
                <a:tc>
                  <a:txBody>
                    <a:bodyPr/>
                    <a:lstStyle/>
                    <a:p>
                      <a:pPr marL="0" marR="0" algn="ctr">
                        <a:lnSpc>
                          <a:spcPct val="115000"/>
                        </a:lnSpc>
                        <a:spcBef>
                          <a:spcPts val="0"/>
                        </a:spcBef>
                        <a:spcAft>
                          <a:spcPts val="0"/>
                        </a:spcAft>
                      </a:pPr>
                      <a:r>
                        <a:rPr lang="en-US" sz="2000" dirty="0" smtClean="0">
                          <a:effectLst/>
                        </a:rPr>
                        <a:t>General Administration Directions Clarified </a:t>
                      </a:r>
                      <a:r>
                        <a:rPr lang="en-US" sz="1400" i="1" dirty="0" smtClean="0">
                          <a:effectLst/>
                        </a:rPr>
                        <a:t>(by</a:t>
                      </a:r>
                      <a:r>
                        <a:rPr lang="en-US" sz="1400" i="1" baseline="0" dirty="0" smtClean="0">
                          <a:effectLst/>
                        </a:rPr>
                        <a:t> test administrator)</a:t>
                      </a:r>
                      <a:endParaRPr lang="en-US" sz="1400" i="1" dirty="0">
                        <a:effectLst/>
                        <a:latin typeface="Calibri"/>
                        <a:ea typeface="Calibri"/>
                        <a:cs typeface="Times New Roman"/>
                      </a:endParaRPr>
                    </a:p>
                  </a:txBody>
                  <a:tcPr marL="68580" marR="68580" marT="0" marB="0"/>
                </a:tc>
              </a:tr>
              <a:tr h="87632">
                <a:tc>
                  <a:txBody>
                    <a:bodyPr/>
                    <a:lstStyle/>
                    <a:p>
                      <a:pPr marL="0" marR="0" algn="ctr">
                        <a:lnSpc>
                          <a:spcPct val="115000"/>
                        </a:lnSpc>
                        <a:spcBef>
                          <a:spcPts val="0"/>
                        </a:spcBef>
                        <a:spcAft>
                          <a:spcPts val="0"/>
                        </a:spcAft>
                      </a:pPr>
                      <a:r>
                        <a:rPr lang="en-US" sz="2000" dirty="0" smtClean="0">
                          <a:effectLst/>
                        </a:rPr>
                        <a:t>General Administration</a:t>
                      </a:r>
                      <a:r>
                        <a:rPr lang="en-US" sz="2000" baseline="0" dirty="0" smtClean="0">
                          <a:effectLst/>
                        </a:rPr>
                        <a:t> Directions Read Aloud and Repeated </a:t>
                      </a:r>
                      <a:r>
                        <a:rPr lang="en-US" sz="1400" i="1" baseline="0" dirty="0" smtClean="0">
                          <a:effectLst/>
                        </a:rPr>
                        <a:t>(by test administrator)</a:t>
                      </a:r>
                      <a:endParaRPr lang="en-US" sz="1400" i="1" dirty="0">
                        <a:effectLst/>
                        <a:latin typeface="Calibri"/>
                        <a:ea typeface="Calibri"/>
                        <a:cs typeface="Times New Roman"/>
                      </a:endParaRPr>
                    </a:p>
                  </a:txBody>
                  <a:tcPr marL="68580" marR="68580" marT="0" marB="0"/>
                </a:tc>
              </a:tr>
              <a:tr h="0">
                <a:tc>
                  <a:txBody>
                    <a:bodyPr/>
                    <a:lstStyle/>
                    <a:p>
                      <a:pPr marL="0" marR="0" algn="ctr">
                        <a:lnSpc>
                          <a:spcPct val="115000"/>
                        </a:lnSpc>
                        <a:spcBef>
                          <a:spcPts val="0"/>
                        </a:spcBef>
                        <a:spcAft>
                          <a:spcPts val="0"/>
                        </a:spcAft>
                      </a:pPr>
                      <a:r>
                        <a:rPr lang="en-US" sz="2000" dirty="0" smtClean="0">
                          <a:effectLst/>
                        </a:rPr>
                        <a:t>Highlight Tool</a:t>
                      </a:r>
                      <a:endParaRPr lang="en-US" sz="2000" dirty="0">
                        <a:effectLst/>
                        <a:latin typeface="Calibri"/>
                        <a:ea typeface="Calibri"/>
                        <a:cs typeface="Times New Roman"/>
                      </a:endParaRPr>
                    </a:p>
                  </a:txBody>
                  <a:tcPr marL="68580" marR="68580" marT="0" marB="0"/>
                </a:tc>
              </a:tr>
              <a:tr h="0">
                <a:tc>
                  <a:txBody>
                    <a:bodyPr/>
                    <a:lstStyle/>
                    <a:p>
                      <a:pPr marL="0" marR="0" algn="ctr">
                        <a:lnSpc>
                          <a:spcPct val="115000"/>
                        </a:lnSpc>
                        <a:spcBef>
                          <a:spcPts val="0"/>
                        </a:spcBef>
                        <a:spcAft>
                          <a:spcPts val="0"/>
                        </a:spcAft>
                      </a:pPr>
                      <a:r>
                        <a:rPr lang="en-US" sz="2000" dirty="0" smtClean="0">
                          <a:effectLst/>
                          <a:latin typeface="Calibri"/>
                          <a:ea typeface="Calibri"/>
                          <a:cs typeface="Times New Roman"/>
                        </a:rPr>
                        <a:t>Headphones</a:t>
                      </a:r>
                      <a:endParaRPr lang="en-US" sz="2000" dirty="0">
                        <a:effectLst/>
                        <a:latin typeface="Calibri"/>
                        <a:ea typeface="Calibri"/>
                        <a:cs typeface="Times New Roman"/>
                      </a:endParaRPr>
                    </a:p>
                  </a:txBody>
                  <a:tcPr marL="68580" marR="68580" marT="0" marB="0"/>
                </a:tc>
              </a:tr>
              <a:tr h="0">
                <a:tc>
                  <a:txBody>
                    <a:bodyPr/>
                    <a:lstStyle/>
                    <a:p>
                      <a:pPr marL="0" marR="0" algn="ctr">
                        <a:lnSpc>
                          <a:spcPct val="115000"/>
                        </a:lnSpc>
                        <a:spcBef>
                          <a:spcPts val="0"/>
                        </a:spcBef>
                        <a:spcAft>
                          <a:spcPts val="0"/>
                        </a:spcAft>
                      </a:pPr>
                      <a:r>
                        <a:rPr lang="en-US" sz="2000" dirty="0" smtClean="0">
                          <a:effectLst/>
                        </a:rPr>
                        <a:t>Magnification/Enlargement</a:t>
                      </a:r>
                      <a:r>
                        <a:rPr lang="en-US" sz="2000" baseline="0" dirty="0" smtClean="0">
                          <a:effectLst/>
                        </a:rPr>
                        <a:t> Device</a:t>
                      </a:r>
                      <a:endParaRPr lang="en-US" sz="2000" dirty="0">
                        <a:effectLst/>
                        <a:latin typeface="Calibri"/>
                        <a:ea typeface="Calibri"/>
                        <a:cs typeface="Times New Roman"/>
                      </a:endParaRPr>
                    </a:p>
                  </a:txBody>
                  <a:tcPr marL="68580" marR="68580" marT="0" marB="0"/>
                </a:tc>
              </a:tr>
              <a:tr h="0">
                <a:tc>
                  <a:txBody>
                    <a:bodyPr/>
                    <a:lstStyle/>
                    <a:p>
                      <a:pPr marL="0" marR="0" algn="ctr">
                        <a:lnSpc>
                          <a:spcPct val="115000"/>
                        </a:lnSpc>
                        <a:spcBef>
                          <a:spcPts val="0"/>
                        </a:spcBef>
                        <a:spcAft>
                          <a:spcPts val="0"/>
                        </a:spcAft>
                      </a:pPr>
                      <a:r>
                        <a:rPr lang="en-US" sz="2000" dirty="0" err="1" smtClean="0">
                          <a:solidFill>
                            <a:srgbClr val="0000FF"/>
                          </a:solidFill>
                          <a:effectLst/>
                        </a:rPr>
                        <a:t>NotePad</a:t>
                      </a:r>
                      <a:r>
                        <a:rPr lang="en-US" sz="2000" dirty="0" smtClean="0">
                          <a:solidFill>
                            <a:srgbClr val="0000FF"/>
                          </a:solidFill>
                          <a:effectLst/>
                        </a:rPr>
                        <a:t> –  may not</a:t>
                      </a:r>
                      <a:r>
                        <a:rPr lang="en-US" sz="2000" baseline="0" dirty="0" smtClean="0">
                          <a:solidFill>
                            <a:srgbClr val="0000FF"/>
                          </a:solidFill>
                          <a:effectLst/>
                        </a:rPr>
                        <a:t> be available on field test</a:t>
                      </a:r>
                      <a:endParaRPr lang="en-US" sz="2000" dirty="0">
                        <a:solidFill>
                          <a:srgbClr val="0000FF"/>
                        </a:solidFill>
                        <a:effectLst/>
                        <a:latin typeface="Calibri"/>
                        <a:ea typeface="Calibri"/>
                        <a:cs typeface="Times New Roman"/>
                      </a:endParaRPr>
                    </a:p>
                  </a:txBody>
                  <a:tcPr marL="68580" marR="68580" marT="0" marB="0"/>
                </a:tc>
              </a:tr>
              <a:tr h="0">
                <a:tc>
                  <a:txBody>
                    <a:bodyPr/>
                    <a:lstStyle/>
                    <a:p>
                      <a:pPr marL="0" marR="0" algn="ctr">
                        <a:lnSpc>
                          <a:spcPct val="115000"/>
                        </a:lnSpc>
                        <a:spcBef>
                          <a:spcPts val="0"/>
                        </a:spcBef>
                        <a:spcAft>
                          <a:spcPts val="0"/>
                        </a:spcAft>
                      </a:pPr>
                      <a:r>
                        <a:rPr lang="en-US" sz="2000" dirty="0" smtClean="0">
                          <a:effectLst/>
                        </a:rPr>
                        <a:t>Pop-Up Glossary</a:t>
                      </a:r>
                      <a:endParaRPr lang="en-US" sz="2000" dirty="0">
                        <a:effectLst/>
                        <a:latin typeface="Calibri"/>
                        <a:ea typeface="Calibri"/>
                        <a:cs typeface="Times New Roman"/>
                      </a:endParaRPr>
                    </a:p>
                  </a:txBody>
                  <a:tcPr marL="68580" marR="68580" marT="0" marB="0"/>
                </a:tc>
              </a:tr>
              <a:tr h="43436">
                <a:tc>
                  <a:txBody>
                    <a:bodyPr/>
                    <a:lstStyle/>
                    <a:p>
                      <a:pPr marL="0" marR="0" algn="ctr">
                        <a:lnSpc>
                          <a:spcPct val="115000"/>
                        </a:lnSpc>
                        <a:spcBef>
                          <a:spcPts val="0"/>
                        </a:spcBef>
                        <a:spcAft>
                          <a:spcPts val="0"/>
                        </a:spcAft>
                      </a:pPr>
                      <a:r>
                        <a:rPr lang="en-US" sz="2000" dirty="0" smtClean="0">
                          <a:effectLst/>
                        </a:rPr>
                        <a:t>Redirect Student to Test </a:t>
                      </a:r>
                      <a:r>
                        <a:rPr lang="en-US" sz="1400" i="1" dirty="0" smtClean="0">
                          <a:effectLst/>
                        </a:rPr>
                        <a:t>(by test administrator)</a:t>
                      </a:r>
                      <a:endParaRPr lang="en-US" sz="1400" i="1" dirty="0">
                        <a:effectLst/>
                        <a:latin typeface="Calibri"/>
                        <a:ea typeface="Calibri"/>
                        <a:cs typeface="Times New Roman"/>
                      </a:endParaRPr>
                    </a:p>
                  </a:txBody>
                  <a:tcPr marL="68580" marR="68580" marT="0" marB="0"/>
                </a:tc>
              </a:tr>
              <a:tr h="0">
                <a:tc>
                  <a:txBody>
                    <a:bodyPr/>
                    <a:lstStyle/>
                    <a:p>
                      <a:pPr marL="0" marR="0" algn="ctr">
                        <a:lnSpc>
                          <a:spcPct val="115000"/>
                        </a:lnSpc>
                        <a:spcBef>
                          <a:spcPts val="0"/>
                        </a:spcBef>
                        <a:spcAft>
                          <a:spcPts val="0"/>
                        </a:spcAft>
                      </a:pPr>
                      <a:r>
                        <a:rPr lang="en-US" sz="2000" dirty="0" smtClean="0">
                          <a:solidFill>
                            <a:srgbClr val="00B0F0"/>
                          </a:solidFill>
                          <a:effectLst/>
                        </a:rPr>
                        <a:t>Spell Checker – may not be available for Windows</a:t>
                      </a:r>
                      <a:endParaRPr lang="en-US" sz="2000" dirty="0">
                        <a:solidFill>
                          <a:srgbClr val="00B0F0"/>
                        </a:solidFill>
                        <a:effectLst/>
                      </a:endParaRPr>
                    </a:p>
                  </a:txBody>
                  <a:tcPr marL="68580" marR="68580" marT="0" marB="0"/>
                </a:tc>
              </a:tr>
              <a:tr h="455274">
                <a:tc>
                  <a:txBody>
                    <a:bodyPr/>
                    <a:lstStyle/>
                    <a:p>
                      <a:pPr marL="0" marR="0" algn="ctr">
                        <a:lnSpc>
                          <a:spcPct val="115000"/>
                        </a:lnSpc>
                        <a:spcBef>
                          <a:spcPts val="0"/>
                        </a:spcBef>
                        <a:spcAft>
                          <a:spcPts val="0"/>
                        </a:spcAft>
                      </a:pPr>
                      <a:r>
                        <a:rPr lang="en-US" sz="2000" dirty="0" smtClean="0">
                          <a:effectLst/>
                        </a:rPr>
                        <a:t>Writing</a:t>
                      </a:r>
                      <a:r>
                        <a:rPr lang="en-US" sz="2000" baseline="0" dirty="0" smtClean="0">
                          <a:effectLst/>
                        </a:rPr>
                        <a:t> Tools</a:t>
                      </a:r>
                      <a:endParaRPr lang="en-US" sz="20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406692147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1219200"/>
          </a:xfrm>
        </p:spPr>
        <p:txBody>
          <a:bodyPr/>
          <a:lstStyle/>
          <a:p>
            <a:r>
              <a:rPr lang="en-US" sz="4000" dirty="0" smtClean="0"/>
              <a:t>Accessibility Features Identified in Advance</a:t>
            </a:r>
            <a:endParaRPr lang="en-US" sz="4000" dirty="0"/>
          </a:p>
        </p:txBody>
      </p:sp>
      <p:sp>
        <p:nvSpPr>
          <p:cNvPr id="3" name="Text Placeholder 2"/>
          <p:cNvSpPr>
            <a:spLocks noGrp="1"/>
          </p:cNvSpPr>
          <p:nvPr>
            <p:ph type="body" sz="quarter" idx="4294967295"/>
          </p:nvPr>
        </p:nvSpPr>
        <p:spPr>
          <a:xfrm>
            <a:off x="304800" y="1600200"/>
            <a:ext cx="8534400" cy="4724400"/>
          </a:xfrm>
          <a:prstGeom prst="rect">
            <a:avLst/>
          </a:prstGeom>
        </p:spPr>
        <p:txBody>
          <a:bodyPr/>
          <a:lstStyle/>
          <a:p>
            <a:r>
              <a:rPr lang="en-US" sz="2000" dirty="0" smtClean="0"/>
              <a:t>Available</a:t>
            </a:r>
            <a:r>
              <a:rPr lang="en-US" sz="2000" b="1" dirty="0" smtClean="0"/>
              <a:t> </a:t>
            </a:r>
            <a:r>
              <a:rPr lang="en-US" sz="2000" dirty="0" smtClean="0"/>
              <a:t>to </a:t>
            </a:r>
            <a:r>
              <a:rPr lang="en-US" sz="2000" i="1" u="sng" dirty="0"/>
              <a:t>all students</a:t>
            </a:r>
            <a:r>
              <a:rPr lang="en-US" sz="2000" dirty="0"/>
              <a:t> (i.e., not limited to students with IEPs, 504 plans</a:t>
            </a:r>
            <a:r>
              <a:rPr lang="en-US" sz="2000" dirty="0" smtClean="0"/>
              <a:t>, or English learners), </a:t>
            </a:r>
            <a:r>
              <a:rPr lang="en-US" sz="2000" dirty="0"/>
              <a:t>but will be selected and “turned on” by </a:t>
            </a:r>
            <a:r>
              <a:rPr lang="en-US" sz="2000" dirty="0" smtClean="0"/>
              <a:t>school-based educators </a:t>
            </a:r>
            <a:r>
              <a:rPr lang="en-US" sz="2000" u="sng" dirty="0"/>
              <a:t>prior</a:t>
            </a:r>
            <a:r>
              <a:rPr lang="en-US" sz="2000" dirty="0"/>
              <a:t> to the assessment, based on each student’s </a:t>
            </a:r>
            <a:r>
              <a:rPr lang="en-US" sz="2000" dirty="0" smtClean="0"/>
              <a:t>Personal Needs Profile (PNP). </a:t>
            </a:r>
          </a:p>
          <a:p>
            <a:endParaRPr lang="en-US" sz="900" dirty="0" smtClean="0"/>
          </a:p>
          <a:p>
            <a:r>
              <a:rPr lang="en-US" sz="2000" dirty="0" smtClean="0"/>
              <a:t>Based on each student’s individual needs, a PNP (2014-2015) is created for the student to ensure that he or she receives appropriate access without the distraction of other tools and features that are </a:t>
            </a:r>
            <a:r>
              <a:rPr lang="en-US" sz="2000" i="1" dirty="0" smtClean="0"/>
              <a:t>not</a:t>
            </a:r>
            <a:r>
              <a:rPr lang="en-US" sz="2000" dirty="0" smtClean="0"/>
              <a:t> required by the student.  </a:t>
            </a:r>
          </a:p>
          <a:p>
            <a:endParaRPr lang="en-US" sz="900" dirty="0"/>
          </a:p>
          <a:p>
            <a:r>
              <a:rPr lang="en-US" sz="2000" dirty="0" smtClean="0"/>
              <a:t>Although </a:t>
            </a:r>
            <a:r>
              <a:rPr lang="en-US" sz="2000" dirty="0"/>
              <a:t>s</a:t>
            </a:r>
            <a:r>
              <a:rPr lang="en-US" sz="2000" dirty="0" smtClean="0"/>
              <a:t>chool-based educators </a:t>
            </a:r>
            <a:r>
              <a:rPr lang="en-US" sz="2000" dirty="0"/>
              <a:t>will enable specific accessibility features for students, the student will decide whether or not to use the feature.  </a:t>
            </a:r>
            <a:r>
              <a:rPr lang="en-US" sz="2000" dirty="0" smtClean="0"/>
              <a:t>These accessibility </a:t>
            </a:r>
            <a:r>
              <a:rPr lang="en-US" sz="2000" dirty="0"/>
              <a:t>features will be readily available on the computer-delivered testing platform. </a:t>
            </a:r>
          </a:p>
          <a:p>
            <a:endParaRPr lang="en-US" sz="2200" dirty="0"/>
          </a:p>
        </p:txBody>
      </p:sp>
      <p:sp>
        <p:nvSpPr>
          <p:cNvPr id="4" name="Slide Number Placeholder 3"/>
          <p:cNvSpPr>
            <a:spLocks noGrp="1"/>
          </p:cNvSpPr>
          <p:nvPr>
            <p:ph type="sldNum" sz="quarter" idx="4294967295"/>
          </p:nvPr>
        </p:nvSpPr>
        <p:spPr>
          <a:xfrm>
            <a:off x="0" y="6569075"/>
            <a:ext cx="609600" cy="288925"/>
          </a:xfrm>
          <a:prstGeom prst="rect">
            <a:avLst/>
          </a:prstGeom>
        </p:spPr>
        <p:txBody>
          <a:bodyPr>
            <a:normAutofit/>
          </a:bodyPr>
          <a:lstStyle/>
          <a:p>
            <a:fld id="{A505628B-F920-49E1-AFC5-DF406F78184C}" type="slidenum">
              <a:rPr lang="en-US" smtClean="0"/>
              <a:pPr/>
              <a:t>15</a:t>
            </a:fld>
            <a:endParaRPr lang="en-US" dirty="0"/>
          </a:p>
        </p:txBody>
      </p:sp>
    </p:spTree>
    <p:extLst>
      <p:ext uri="{BB962C8B-B14F-4D97-AF65-F5344CB8AC3E}">
        <p14:creationId xmlns:p14="http://schemas.microsoft.com/office/powerpoint/2010/main" val="161606100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86800" cy="1295400"/>
          </a:xfrm>
        </p:spPr>
        <p:txBody>
          <a:bodyPr/>
          <a:lstStyle/>
          <a:p>
            <a:r>
              <a:rPr lang="en-US" sz="4000" dirty="0"/>
              <a:t>Accessibility Features Identified in Advance</a:t>
            </a:r>
          </a:p>
        </p:txBody>
      </p:sp>
      <p:sp>
        <p:nvSpPr>
          <p:cNvPr id="4" name="Slide Number Placeholder 3"/>
          <p:cNvSpPr>
            <a:spLocks noGrp="1"/>
          </p:cNvSpPr>
          <p:nvPr>
            <p:ph type="sldNum" sz="quarter" idx="4294967295"/>
          </p:nvPr>
        </p:nvSpPr>
        <p:spPr>
          <a:xfrm>
            <a:off x="0" y="6569075"/>
            <a:ext cx="609600" cy="288925"/>
          </a:xfrm>
          <a:prstGeom prst="rect">
            <a:avLst/>
          </a:prstGeom>
        </p:spPr>
        <p:txBody>
          <a:bodyPr>
            <a:normAutofit/>
          </a:bodyPr>
          <a:lstStyle/>
          <a:p>
            <a:fld id="{A505628B-F920-49E1-AFC5-DF406F78184C}" type="slidenum">
              <a:rPr lang="en-US" smtClean="0"/>
              <a:pPr/>
              <a:t>16</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593611127"/>
              </p:ext>
            </p:extLst>
          </p:nvPr>
        </p:nvGraphicFramePr>
        <p:xfrm>
          <a:off x="152400" y="1752600"/>
          <a:ext cx="8763000" cy="2855261"/>
        </p:xfrm>
        <a:graphic>
          <a:graphicData uri="http://schemas.openxmlformats.org/drawingml/2006/table">
            <a:tbl>
              <a:tblPr firstRow="1" firstCol="1" bandRow="1">
                <a:tableStyleId>{1E171933-4619-4E11-9A3F-F7608DF75F80}</a:tableStyleId>
              </a:tblPr>
              <a:tblGrid>
                <a:gridCol w="8763000"/>
              </a:tblGrid>
              <a:tr h="658906">
                <a:tc>
                  <a:txBody>
                    <a:bodyPr/>
                    <a:lstStyle/>
                    <a:p>
                      <a:pPr marL="0" marR="0" algn="ctr">
                        <a:lnSpc>
                          <a:spcPct val="115000"/>
                        </a:lnSpc>
                        <a:spcBef>
                          <a:spcPts val="0"/>
                        </a:spcBef>
                        <a:spcAft>
                          <a:spcPts val="0"/>
                        </a:spcAft>
                        <a:tabLst>
                          <a:tab pos="4286250" algn="l"/>
                        </a:tabLst>
                      </a:pPr>
                      <a:r>
                        <a:rPr lang="en-US" sz="2400" dirty="0" smtClean="0">
                          <a:effectLst/>
                        </a:rPr>
                        <a:t>Accessibility Features Identified</a:t>
                      </a:r>
                      <a:r>
                        <a:rPr lang="en-US" sz="2400" baseline="0" dirty="0" smtClean="0">
                          <a:effectLst/>
                        </a:rPr>
                        <a:t> in Advance </a:t>
                      </a:r>
                      <a:endParaRPr lang="en-US" sz="2400" dirty="0">
                        <a:effectLst/>
                      </a:endParaRPr>
                    </a:p>
                  </a:txBody>
                  <a:tcPr marL="68580" marR="68580" marT="0" marB="0" anchor="ctr">
                    <a:solidFill>
                      <a:srgbClr val="8F23B3"/>
                    </a:solidFill>
                  </a:tcPr>
                </a:tc>
              </a:tr>
              <a:tr h="439271">
                <a:tc>
                  <a:txBody>
                    <a:bodyPr/>
                    <a:lstStyle/>
                    <a:p>
                      <a:pPr marL="0" marR="0" algn="ctr">
                        <a:lnSpc>
                          <a:spcPct val="100000"/>
                        </a:lnSpc>
                        <a:spcBef>
                          <a:spcPts val="0"/>
                        </a:spcBef>
                        <a:spcAft>
                          <a:spcPts val="0"/>
                        </a:spcAft>
                      </a:pPr>
                      <a:r>
                        <a:rPr lang="en-US" sz="2000" dirty="0" smtClean="0">
                          <a:solidFill>
                            <a:srgbClr val="00B0F0"/>
                          </a:solidFill>
                          <a:effectLst/>
                        </a:rPr>
                        <a:t>Answer Masking - EOY</a:t>
                      </a:r>
                      <a:endParaRPr lang="en-US" sz="2000" dirty="0">
                        <a:solidFill>
                          <a:srgbClr val="00B0F0"/>
                        </a:solidFill>
                        <a:effectLst/>
                        <a:latin typeface="Calibri"/>
                        <a:ea typeface="Calibri"/>
                        <a:cs typeface="Times New Roman"/>
                      </a:endParaRPr>
                    </a:p>
                  </a:txBody>
                  <a:tcPr marL="68580" marR="68580" marT="0" marB="0" anchor="ctr"/>
                </a:tc>
              </a:tr>
              <a:tr h="439271">
                <a:tc>
                  <a:txBody>
                    <a:bodyPr/>
                    <a:lstStyle/>
                    <a:p>
                      <a:pPr marL="0" marR="0" algn="ctr">
                        <a:lnSpc>
                          <a:spcPct val="100000"/>
                        </a:lnSpc>
                        <a:spcBef>
                          <a:spcPts val="0"/>
                        </a:spcBef>
                        <a:spcAft>
                          <a:spcPts val="0"/>
                        </a:spcAft>
                      </a:pPr>
                      <a:r>
                        <a:rPr lang="en-US" sz="2000" dirty="0" smtClean="0">
                          <a:solidFill>
                            <a:srgbClr val="00B0F0"/>
                          </a:solidFill>
                          <a:effectLst/>
                        </a:rPr>
                        <a:t>Background</a:t>
                      </a:r>
                      <a:r>
                        <a:rPr lang="en-US" sz="2000" baseline="0" dirty="0" smtClean="0">
                          <a:solidFill>
                            <a:srgbClr val="00B0F0"/>
                          </a:solidFill>
                          <a:effectLst/>
                        </a:rPr>
                        <a:t>/Font Color (Color Contrast) – select grades for field test</a:t>
                      </a:r>
                      <a:endParaRPr lang="en-US" sz="2000" dirty="0">
                        <a:solidFill>
                          <a:srgbClr val="00B0F0"/>
                        </a:solidFill>
                        <a:effectLst/>
                        <a:latin typeface="Calibri"/>
                        <a:ea typeface="Calibri"/>
                        <a:cs typeface="Times New Roman"/>
                      </a:endParaRPr>
                    </a:p>
                  </a:txBody>
                  <a:tcPr marL="68580" marR="68580" marT="0" marB="0" anchor="ctr"/>
                </a:tc>
              </a:tr>
              <a:tr h="439271">
                <a:tc>
                  <a:txBody>
                    <a:bodyPr/>
                    <a:lstStyle/>
                    <a:p>
                      <a:pPr marL="0" marR="0" algn="ctr">
                        <a:lnSpc>
                          <a:spcPct val="100000"/>
                        </a:lnSpc>
                        <a:spcBef>
                          <a:spcPts val="0"/>
                        </a:spcBef>
                        <a:spcAft>
                          <a:spcPts val="0"/>
                        </a:spcAft>
                      </a:pPr>
                      <a:r>
                        <a:rPr lang="en-US" sz="2000" dirty="0" smtClean="0">
                          <a:solidFill>
                            <a:srgbClr val="0000FF"/>
                          </a:solidFill>
                          <a:effectLst/>
                        </a:rPr>
                        <a:t>General Masking – may not be available on field test</a:t>
                      </a:r>
                      <a:endParaRPr lang="en-US" sz="2000" dirty="0">
                        <a:solidFill>
                          <a:srgbClr val="0000FF"/>
                        </a:solidFill>
                        <a:effectLst/>
                        <a:latin typeface="Calibri"/>
                        <a:ea typeface="Calibri"/>
                        <a:cs typeface="Times New Roman"/>
                      </a:endParaRPr>
                    </a:p>
                  </a:txBody>
                  <a:tcPr marL="68580" marR="68580" marT="0" marB="0" anchor="ctr"/>
                </a:tc>
              </a:tr>
              <a:tr h="439271">
                <a:tc>
                  <a:txBody>
                    <a:bodyPr/>
                    <a:lstStyle/>
                    <a:p>
                      <a:pPr marL="0" marR="0" algn="ctr">
                        <a:lnSpc>
                          <a:spcPct val="100000"/>
                        </a:lnSpc>
                        <a:spcBef>
                          <a:spcPts val="0"/>
                        </a:spcBef>
                        <a:spcAft>
                          <a:spcPts val="0"/>
                        </a:spcAft>
                      </a:pPr>
                      <a:r>
                        <a:rPr lang="en-US" sz="2000" dirty="0" smtClean="0">
                          <a:effectLst/>
                        </a:rPr>
                        <a:t>Line Reader Tool</a:t>
                      </a:r>
                      <a:endParaRPr lang="en-US" sz="2000" dirty="0">
                        <a:effectLst/>
                        <a:latin typeface="Calibri"/>
                        <a:ea typeface="Calibri"/>
                        <a:cs typeface="Times New Roman"/>
                      </a:endParaRPr>
                    </a:p>
                  </a:txBody>
                  <a:tcPr marL="68580" marR="68580" marT="0" marB="0" anchor="ctr"/>
                </a:tc>
              </a:tr>
              <a:tr h="439271">
                <a:tc>
                  <a:txBody>
                    <a:bodyPr/>
                    <a:lstStyle/>
                    <a:p>
                      <a:pPr marL="0" marR="0" algn="ctr">
                        <a:lnSpc>
                          <a:spcPct val="100000"/>
                        </a:lnSpc>
                        <a:spcBef>
                          <a:spcPts val="0"/>
                        </a:spcBef>
                        <a:spcAft>
                          <a:spcPts val="0"/>
                        </a:spcAft>
                      </a:pPr>
                      <a:r>
                        <a:rPr lang="en-US" sz="2000" dirty="0" smtClean="0">
                          <a:solidFill>
                            <a:srgbClr val="00B0F0"/>
                          </a:solidFill>
                          <a:effectLst/>
                        </a:rPr>
                        <a:t>Text-to-Speec</a:t>
                      </a:r>
                      <a:r>
                        <a:rPr lang="en-US" sz="2000" baseline="0" dirty="0" smtClean="0">
                          <a:solidFill>
                            <a:srgbClr val="00B0F0"/>
                          </a:solidFill>
                          <a:effectLst/>
                        </a:rPr>
                        <a:t>h for the Mathematics Assessments (4, 7, Algebra)</a:t>
                      </a:r>
                      <a:endParaRPr lang="en-US" sz="2000" dirty="0">
                        <a:solidFill>
                          <a:srgbClr val="00B0F0"/>
                        </a:solidFill>
                        <a:effectLst/>
                        <a:latin typeface="Calibri"/>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335892530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did you learn?</a:t>
            </a:r>
            <a:endParaRPr lang="en-US" dirty="0"/>
          </a:p>
        </p:txBody>
      </p:sp>
      <p:sp>
        <p:nvSpPr>
          <p:cNvPr id="3" name="Content Placeholder 2"/>
          <p:cNvSpPr>
            <a:spLocks noGrp="1"/>
          </p:cNvSpPr>
          <p:nvPr>
            <p:ph idx="1"/>
          </p:nvPr>
        </p:nvSpPr>
        <p:spPr>
          <a:xfrm>
            <a:off x="533400" y="1752600"/>
            <a:ext cx="8229600" cy="4525963"/>
          </a:xfrm>
        </p:spPr>
        <p:txBody>
          <a:bodyPr>
            <a:normAutofit/>
          </a:bodyPr>
          <a:lstStyle/>
          <a:p>
            <a:r>
              <a:rPr lang="en-US" dirty="0" smtClean="0"/>
              <a:t>Using Universal Design for Learning provides multiple access points for student to learn the content desired.</a:t>
            </a:r>
          </a:p>
          <a:p>
            <a:r>
              <a:rPr lang="en-US" dirty="0" smtClean="0"/>
              <a:t>Who can benefit from the use of Universal Design for Learning?</a:t>
            </a:r>
          </a:p>
          <a:p>
            <a:r>
              <a:rPr lang="en-US" dirty="0" smtClean="0"/>
              <a:t>How can Universal Design be implemented during instruction and assessment?</a:t>
            </a:r>
          </a:p>
          <a:p>
            <a:r>
              <a:rPr lang="en-US" dirty="0" smtClean="0"/>
              <a:t>What are PARCC accessibility features which support Universal Design principles?</a:t>
            </a:r>
          </a:p>
        </p:txBody>
      </p:sp>
    </p:spTree>
    <p:extLst>
      <p:ext uri="{BB962C8B-B14F-4D97-AF65-F5344CB8AC3E}">
        <p14:creationId xmlns:p14="http://schemas.microsoft.com/office/powerpoint/2010/main" val="23272244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PARCC Sample Items</a:t>
            </a:r>
            <a:endParaRPr lang="en-US" dirty="0"/>
          </a:p>
        </p:txBody>
      </p:sp>
      <p:sp>
        <p:nvSpPr>
          <p:cNvPr id="3" name="Content Placeholder 2"/>
          <p:cNvSpPr>
            <a:spLocks noGrp="1"/>
          </p:cNvSpPr>
          <p:nvPr>
            <p:ph idx="1"/>
          </p:nvPr>
        </p:nvSpPr>
        <p:spPr>
          <a:xfrm>
            <a:off x="457200" y="2042280"/>
            <a:ext cx="8066868" cy="4449763"/>
          </a:xfrm>
        </p:spPr>
        <p:txBody>
          <a:bodyPr/>
          <a:lstStyle/>
          <a:p>
            <a:r>
              <a:rPr lang="en-US" dirty="0"/>
              <a:t>The primary purpose of sharing samples of PARCC items is to provide information about the assessment system and support educators as they transition to the Common Core State Standards (CCSS) and the PARCC tests. </a:t>
            </a:r>
          </a:p>
        </p:txBody>
      </p:sp>
      <p:sp>
        <p:nvSpPr>
          <p:cNvPr id="4" name="TextBox 3"/>
          <p:cNvSpPr txBox="1"/>
          <p:nvPr/>
        </p:nvSpPr>
        <p:spPr>
          <a:xfrm>
            <a:off x="1102468" y="6261211"/>
            <a:ext cx="6400800" cy="230832"/>
          </a:xfrm>
          <a:prstGeom prst="rect">
            <a:avLst/>
          </a:prstGeom>
          <a:noFill/>
        </p:spPr>
        <p:txBody>
          <a:bodyPr wrap="square" rtlCol="0">
            <a:spAutoFit/>
          </a:bodyPr>
          <a:lstStyle/>
          <a:p>
            <a:r>
              <a:rPr lang="en-US" sz="900" dirty="0" smtClean="0"/>
              <a:t>Parcconline.org</a:t>
            </a:r>
            <a:endParaRPr lang="en-US" sz="900" dirty="0"/>
          </a:p>
        </p:txBody>
      </p:sp>
    </p:spTree>
    <p:extLst>
      <p:ext uri="{BB962C8B-B14F-4D97-AF65-F5344CB8AC3E}">
        <p14:creationId xmlns:p14="http://schemas.microsoft.com/office/powerpoint/2010/main" val="291537266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sz="4400" dirty="0"/>
              <a:t>http://parcconline.org/</a:t>
            </a: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3734" t="6756" r="24599" b="27941"/>
          <a:stretch/>
        </p:blipFill>
        <p:spPr bwMode="auto">
          <a:xfrm>
            <a:off x="762000" y="1143000"/>
            <a:ext cx="7578650" cy="533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Arrow Connector 3"/>
          <p:cNvCxnSpPr/>
          <p:nvPr/>
        </p:nvCxnSpPr>
        <p:spPr>
          <a:xfrm flipV="1">
            <a:off x="2895600" y="4419600"/>
            <a:ext cx="2590800" cy="2057400"/>
          </a:xfrm>
          <a:prstGeom prst="straightConnector1">
            <a:avLst/>
          </a:prstGeom>
          <a:ln w="698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8256687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Universal Design?</a:t>
            </a:r>
            <a:endParaRPr lang="en-US" dirty="0"/>
          </a:p>
        </p:txBody>
      </p:sp>
      <p:sp>
        <p:nvSpPr>
          <p:cNvPr id="3" name="Content Placeholder 2"/>
          <p:cNvSpPr>
            <a:spLocks noGrp="1"/>
          </p:cNvSpPr>
          <p:nvPr>
            <p:ph idx="1"/>
          </p:nvPr>
        </p:nvSpPr>
        <p:spPr>
          <a:xfrm>
            <a:off x="381000" y="2133600"/>
            <a:ext cx="8229600" cy="4221163"/>
          </a:xfrm>
        </p:spPr>
        <p:txBody>
          <a:bodyPr>
            <a:normAutofit/>
          </a:bodyPr>
          <a:lstStyle/>
          <a:p>
            <a:r>
              <a:rPr lang="en-US" sz="2800" dirty="0" smtClean="0">
                <a:solidFill>
                  <a:schemeClr val="tx2"/>
                </a:solidFill>
                <a:effectLst>
                  <a:outerShdw blurRad="63500" dist="38100" dir="5400000" algn="t" rotWithShape="0">
                    <a:prstClr val="black">
                      <a:alpha val="25000"/>
                    </a:prstClr>
                  </a:outerShdw>
                </a:effectLst>
                <a:latin typeface="+mn-lt"/>
                <a:ea typeface="+mj-ea"/>
                <a:cs typeface="+mj-cs"/>
              </a:rPr>
              <a:t>Universal </a:t>
            </a:r>
            <a:r>
              <a:rPr lang="en-US" sz="2800" dirty="0">
                <a:solidFill>
                  <a:schemeClr val="tx2"/>
                </a:solidFill>
                <a:effectLst>
                  <a:outerShdw blurRad="63500" dist="38100" dir="5400000" algn="t" rotWithShape="0">
                    <a:prstClr val="black">
                      <a:alpha val="25000"/>
                    </a:prstClr>
                  </a:outerShdw>
                </a:effectLst>
                <a:latin typeface="+mn-lt"/>
                <a:ea typeface="+mj-ea"/>
                <a:cs typeface="+mj-cs"/>
              </a:rPr>
              <a:t>Design </a:t>
            </a:r>
            <a:r>
              <a:rPr lang="en-US" dirty="0"/>
              <a:t>is a is a set of </a:t>
            </a:r>
            <a:r>
              <a:rPr lang="en-US" dirty="0" smtClean="0"/>
              <a:t>design principles that are used to provide opportunities to all individuals to ensure equitable access.</a:t>
            </a:r>
          </a:p>
          <a:p>
            <a:r>
              <a:rPr lang="en-US" sz="2800" dirty="0">
                <a:solidFill>
                  <a:schemeClr val="tx2"/>
                </a:solidFill>
                <a:effectLst>
                  <a:outerShdw blurRad="63500" dist="38100" dir="5400000" algn="t" rotWithShape="0">
                    <a:prstClr val="black">
                      <a:alpha val="25000"/>
                    </a:prstClr>
                  </a:outerShdw>
                </a:effectLst>
                <a:latin typeface="+mn-lt"/>
                <a:ea typeface="+mj-ea"/>
                <a:cs typeface="+mj-cs"/>
              </a:rPr>
              <a:t>Historical </a:t>
            </a:r>
            <a:r>
              <a:rPr lang="en-US" sz="2800" dirty="0" smtClean="0">
                <a:solidFill>
                  <a:schemeClr val="tx2"/>
                </a:solidFill>
                <a:effectLst>
                  <a:outerShdw blurRad="63500" dist="38100" dir="5400000" algn="t" rotWithShape="0">
                    <a:prstClr val="black">
                      <a:alpha val="25000"/>
                    </a:prstClr>
                  </a:outerShdw>
                </a:effectLst>
                <a:latin typeface="+mn-lt"/>
                <a:ea typeface="+mj-ea"/>
                <a:cs typeface="+mj-cs"/>
              </a:rPr>
              <a:t>Perspective</a:t>
            </a:r>
          </a:p>
          <a:p>
            <a:r>
              <a:rPr lang="en-US" sz="2800" dirty="0" smtClean="0">
                <a:solidFill>
                  <a:schemeClr val="tx2"/>
                </a:solidFill>
                <a:effectLst>
                  <a:outerShdw blurRad="63500" dist="38100" dir="5400000" algn="t" rotWithShape="0">
                    <a:prstClr val="black">
                      <a:alpha val="25000"/>
                    </a:prstClr>
                  </a:outerShdw>
                </a:effectLst>
                <a:latin typeface="+mn-lt"/>
                <a:ea typeface="+mj-ea"/>
                <a:cs typeface="+mj-cs"/>
              </a:rPr>
              <a:t>Design Principles</a:t>
            </a:r>
            <a:endParaRPr lang="en-US" sz="2800" dirty="0">
              <a:solidFill>
                <a:schemeClr val="tx2"/>
              </a:solidFill>
              <a:effectLst>
                <a:outerShdw blurRad="63500" dist="38100" dir="5400000" algn="t" rotWithShape="0">
                  <a:prstClr val="black">
                    <a:alpha val="25000"/>
                  </a:prstClr>
                </a:outerShdw>
              </a:effectLst>
              <a:latin typeface="+mn-lt"/>
              <a:ea typeface="+mj-ea"/>
              <a:cs typeface="+mj-cs"/>
            </a:endParaRPr>
          </a:p>
          <a:p>
            <a:pPr lvl="1"/>
            <a:endParaRPr lang="en-US" dirty="0"/>
          </a:p>
        </p:txBody>
      </p:sp>
      <p:sp>
        <p:nvSpPr>
          <p:cNvPr id="4" name="Rectangle 3"/>
          <p:cNvSpPr/>
          <p:nvPr/>
        </p:nvSpPr>
        <p:spPr>
          <a:xfrm>
            <a:off x="838200" y="6400800"/>
            <a:ext cx="4572000" cy="215444"/>
          </a:xfrm>
          <a:prstGeom prst="rect">
            <a:avLst/>
          </a:prstGeom>
        </p:spPr>
        <p:txBody>
          <a:bodyPr>
            <a:spAutoFit/>
          </a:bodyPr>
          <a:lstStyle/>
          <a:p>
            <a:r>
              <a:rPr lang="en-US" sz="800" dirty="0"/>
              <a:t>http://www.udlcenter.org/aboutudl/udldefined</a:t>
            </a:r>
          </a:p>
        </p:txBody>
      </p:sp>
    </p:spTree>
    <p:extLst>
      <p:ext uri="{BB962C8B-B14F-4D97-AF65-F5344CB8AC3E}">
        <p14:creationId xmlns:p14="http://schemas.microsoft.com/office/powerpoint/2010/main" val="129291933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sz="4400" dirty="0"/>
              <a:t>http://parcconline.org/</a:t>
            </a:r>
          </a:p>
        </p:txBody>
      </p:sp>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3734" t="6756" r="24599" b="27941"/>
          <a:stretch/>
        </p:blipFill>
        <p:spPr bwMode="auto">
          <a:xfrm>
            <a:off x="762000" y="1143000"/>
            <a:ext cx="7578650" cy="533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Arrow Connector 3"/>
          <p:cNvCxnSpPr/>
          <p:nvPr/>
        </p:nvCxnSpPr>
        <p:spPr>
          <a:xfrm flipV="1">
            <a:off x="685800" y="1183533"/>
            <a:ext cx="4724400" cy="5293467"/>
          </a:xfrm>
          <a:prstGeom prst="straightConnector1">
            <a:avLst/>
          </a:prstGeom>
          <a:ln w="69850">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5029200" y="848194"/>
            <a:ext cx="1295400" cy="307777"/>
          </a:xfrm>
          <a:prstGeom prst="rect">
            <a:avLst/>
          </a:prstGeom>
          <a:noFill/>
        </p:spPr>
        <p:txBody>
          <a:bodyPr wrap="square" rtlCol="0">
            <a:spAutoFit/>
          </a:bodyPr>
          <a:lstStyle/>
          <a:p>
            <a:r>
              <a:rPr lang="en-US" sz="1400" dirty="0" smtClean="0"/>
              <a:t>Sample items</a:t>
            </a:r>
            <a:endParaRPr lang="en-US" sz="1400" dirty="0"/>
          </a:p>
        </p:txBody>
      </p:sp>
    </p:spTree>
    <p:extLst>
      <p:ext uri="{BB962C8B-B14F-4D97-AF65-F5344CB8AC3E}">
        <p14:creationId xmlns:p14="http://schemas.microsoft.com/office/powerpoint/2010/main" val="252099553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a:t>
            </a:r>
            <a:endParaRPr lang="en-US" dirty="0"/>
          </a:p>
        </p:txBody>
      </p:sp>
      <p:sp>
        <p:nvSpPr>
          <p:cNvPr id="3" name="Content Placeholder 2"/>
          <p:cNvSpPr>
            <a:spLocks noGrp="1"/>
          </p:cNvSpPr>
          <p:nvPr>
            <p:ph idx="1"/>
          </p:nvPr>
        </p:nvSpPr>
        <p:spPr>
          <a:xfrm>
            <a:off x="381000" y="1600200"/>
            <a:ext cx="8458200" cy="4525963"/>
          </a:xfrm>
        </p:spPr>
        <p:txBody>
          <a:bodyPr/>
          <a:lstStyle/>
          <a:p>
            <a:pPr marL="0" indent="0">
              <a:buNone/>
            </a:pPr>
            <a:endParaRPr lang="en-US" dirty="0" smtClean="0">
              <a:hlinkClick r:id="rId2"/>
            </a:endParaRPr>
          </a:p>
          <a:p>
            <a:endParaRPr lang="en-US" dirty="0">
              <a:hlinkClick r:id="rId2"/>
            </a:endParaRPr>
          </a:p>
          <a:p>
            <a:r>
              <a:rPr lang="en-US" dirty="0" smtClean="0">
                <a:hlinkClick r:id="rId2"/>
              </a:rPr>
              <a:t>http</a:t>
            </a:r>
            <a:r>
              <a:rPr lang="en-US" dirty="0">
                <a:hlinkClick r:id="rId2"/>
              </a:rPr>
              <a:t>://parcconline.org</a:t>
            </a:r>
            <a:r>
              <a:rPr lang="en-US" dirty="0" smtClean="0">
                <a:hlinkClick r:id="rId2"/>
              </a:rPr>
              <a:t>/</a:t>
            </a:r>
            <a:endParaRPr lang="en-US" dirty="0" smtClean="0"/>
          </a:p>
          <a:p>
            <a:endParaRPr lang="en-US" dirty="0" smtClean="0"/>
          </a:p>
          <a:p>
            <a:r>
              <a:rPr lang="en-US" dirty="0" smtClean="0">
                <a:hlinkClick r:id="rId3"/>
              </a:rPr>
              <a:t>http://www.cast.org/learningtools/index.html</a:t>
            </a:r>
            <a:endParaRPr lang="en-US" dirty="0" smtClean="0"/>
          </a:p>
          <a:p>
            <a:pPr marL="0" indent="0">
              <a:buNone/>
            </a:pPr>
            <a:endParaRPr lang="en-US" dirty="0" smtClean="0"/>
          </a:p>
          <a:p>
            <a:r>
              <a:rPr lang="en-US" dirty="0">
                <a:hlinkClick r:id="rId4"/>
              </a:rPr>
              <a:t>http://www.udlcenter.org/implementation/examples</a:t>
            </a:r>
            <a:endParaRPr lang="en-US" dirty="0"/>
          </a:p>
          <a:p>
            <a:endParaRPr lang="en-US" dirty="0"/>
          </a:p>
        </p:txBody>
      </p:sp>
    </p:spTree>
    <p:extLst>
      <p:ext uri="{BB962C8B-B14F-4D97-AF65-F5344CB8AC3E}">
        <p14:creationId xmlns:p14="http://schemas.microsoft.com/office/powerpoint/2010/main" val="38697917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Suzanne Knowles</a:t>
            </a:r>
          </a:p>
          <a:p>
            <a:r>
              <a:rPr lang="en-US" dirty="0" smtClean="0"/>
              <a:t>Arkansas Department of Education</a:t>
            </a:r>
          </a:p>
          <a:p>
            <a:r>
              <a:rPr lang="en-US" dirty="0" smtClean="0">
                <a:hlinkClick r:id="rId2"/>
              </a:rPr>
              <a:t>Suzanne.knowles@arkansas.gov</a:t>
            </a:r>
            <a:endParaRPr lang="en-US" dirty="0" smtClean="0"/>
          </a:p>
          <a:p>
            <a:r>
              <a:rPr lang="en-US" dirty="0" smtClean="0"/>
              <a:t>(501) 682-5161</a:t>
            </a:r>
            <a:endParaRPr lang="en-US" dirty="0"/>
          </a:p>
        </p:txBody>
      </p:sp>
    </p:spTree>
    <p:extLst>
      <p:ext uri="{BB962C8B-B14F-4D97-AF65-F5344CB8AC3E}">
        <p14:creationId xmlns:p14="http://schemas.microsoft.com/office/powerpoint/2010/main" val="74409638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600200"/>
          </a:xfrm>
        </p:spPr>
        <p:txBody>
          <a:bodyPr/>
          <a:lstStyle/>
          <a:p>
            <a:r>
              <a:rPr lang="en-US" dirty="0" smtClean="0"/>
              <a:t>What is Universal Design for Learning?</a:t>
            </a:r>
            <a:endParaRPr lang="en-US" dirty="0"/>
          </a:p>
        </p:txBody>
      </p:sp>
      <p:sp>
        <p:nvSpPr>
          <p:cNvPr id="3" name="Content Placeholder 2"/>
          <p:cNvSpPr>
            <a:spLocks noGrp="1"/>
          </p:cNvSpPr>
          <p:nvPr>
            <p:ph idx="1"/>
          </p:nvPr>
        </p:nvSpPr>
        <p:spPr>
          <a:xfrm>
            <a:off x="381000" y="1905000"/>
            <a:ext cx="8229600" cy="4068763"/>
          </a:xfrm>
        </p:spPr>
        <p:txBody>
          <a:bodyPr>
            <a:normAutofit/>
          </a:bodyPr>
          <a:lstStyle/>
          <a:p>
            <a:endParaRPr lang="en-US" b="1" dirty="0" smtClean="0"/>
          </a:p>
          <a:p>
            <a:r>
              <a:rPr lang="en-US" sz="2800" dirty="0">
                <a:solidFill>
                  <a:schemeClr val="tx2"/>
                </a:solidFill>
                <a:effectLst>
                  <a:outerShdw blurRad="63500" dist="38100" dir="5400000" algn="t" rotWithShape="0">
                    <a:prstClr val="black">
                      <a:alpha val="25000"/>
                    </a:prstClr>
                  </a:outerShdw>
                </a:effectLst>
              </a:rPr>
              <a:t>Universal Design </a:t>
            </a:r>
            <a:r>
              <a:rPr lang="en-US" sz="2800" dirty="0" smtClean="0">
                <a:solidFill>
                  <a:schemeClr val="tx2"/>
                </a:solidFill>
                <a:effectLst>
                  <a:outerShdw blurRad="63500" dist="38100" dir="5400000" algn="t" rotWithShape="0">
                    <a:prstClr val="black">
                      <a:alpha val="25000"/>
                    </a:prstClr>
                  </a:outerShdw>
                </a:effectLst>
              </a:rPr>
              <a:t>for learning  (UDL) </a:t>
            </a:r>
            <a:r>
              <a:rPr lang="en-US" dirty="0" smtClean="0"/>
              <a:t>is </a:t>
            </a:r>
            <a:r>
              <a:rPr lang="en-US" dirty="0"/>
              <a:t>a is a set of design principles </a:t>
            </a:r>
            <a:r>
              <a:rPr lang="en-US" dirty="0" smtClean="0"/>
              <a:t>that are </a:t>
            </a:r>
            <a:r>
              <a:rPr lang="en-US" dirty="0"/>
              <a:t>used to provide opportunities to all individuals to ensure equitable </a:t>
            </a:r>
            <a:r>
              <a:rPr lang="en-US" dirty="0" smtClean="0"/>
              <a:t>access to curriculum, assessment and learning.</a:t>
            </a:r>
          </a:p>
          <a:p>
            <a:endParaRPr lang="en-US" sz="1200" dirty="0"/>
          </a:p>
        </p:txBody>
      </p:sp>
      <p:sp>
        <p:nvSpPr>
          <p:cNvPr id="4" name="Rectangle 3"/>
          <p:cNvSpPr/>
          <p:nvPr/>
        </p:nvSpPr>
        <p:spPr>
          <a:xfrm>
            <a:off x="914400" y="6248400"/>
            <a:ext cx="6324600" cy="215444"/>
          </a:xfrm>
          <a:prstGeom prst="rect">
            <a:avLst/>
          </a:prstGeom>
        </p:spPr>
        <p:txBody>
          <a:bodyPr wrap="square">
            <a:spAutoFit/>
          </a:bodyPr>
          <a:lstStyle/>
          <a:p>
            <a:r>
              <a:rPr lang="en-US" sz="800" dirty="0"/>
              <a:t>http://www.cast.org/udl/</a:t>
            </a:r>
          </a:p>
        </p:txBody>
      </p:sp>
    </p:spTree>
    <p:extLst>
      <p:ext uri="{BB962C8B-B14F-4D97-AF65-F5344CB8AC3E}">
        <p14:creationId xmlns:p14="http://schemas.microsoft.com/office/powerpoint/2010/main" val="399413845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UDL Important?</a:t>
            </a:r>
            <a:endParaRPr lang="en-US" dirty="0"/>
          </a:p>
        </p:txBody>
      </p:sp>
      <p:sp>
        <p:nvSpPr>
          <p:cNvPr id="3" name="Content Placeholder 2"/>
          <p:cNvSpPr>
            <a:spLocks noGrp="1"/>
          </p:cNvSpPr>
          <p:nvPr>
            <p:ph idx="1"/>
          </p:nvPr>
        </p:nvSpPr>
        <p:spPr>
          <a:xfrm>
            <a:off x="457200" y="1805564"/>
            <a:ext cx="8229600" cy="4525963"/>
          </a:xfrm>
        </p:spPr>
        <p:txBody>
          <a:bodyPr>
            <a:normAutofit/>
          </a:bodyPr>
          <a:lstStyle/>
          <a:p>
            <a:endParaRPr lang="en-US" dirty="0" smtClean="0"/>
          </a:p>
          <a:p>
            <a:r>
              <a:rPr lang="en-US" dirty="0" smtClean="0"/>
              <a:t>Students come to learning with a variety of skills, interests and abilities</a:t>
            </a:r>
          </a:p>
          <a:p>
            <a:endParaRPr lang="en-US" sz="1200" dirty="0" smtClean="0"/>
          </a:p>
          <a:p>
            <a:r>
              <a:rPr lang="en-US" dirty="0"/>
              <a:t>Universal Design for Learning provides a “blueprint” for providing instruction and supports to </a:t>
            </a:r>
            <a:r>
              <a:rPr lang="en-US" u="sng" dirty="0"/>
              <a:t>all</a:t>
            </a:r>
            <a:r>
              <a:rPr lang="en-US" dirty="0"/>
              <a:t> </a:t>
            </a:r>
            <a:r>
              <a:rPr lang="en-US" dirty="0" smtClean="0"/>
              <a:t>students </a:t>
            </a:r>
          </a:p>
          <a:p>
            <a:endParaRPr lang="en-US" sz="1200" dirty="0" smtClean="0"/>
          </a:p>
          <a:p>
            <a:r>
              <a:rPr lang="en-US" dirty="0" smtClean="0"/>
              <a:t>It </a:t>
            </a:r>
            <a:r>
              <a:rPr lang="en-US" dirty="0"/>
              <a:t>is not a single design, but multiple access points to all components of learning</a:t>
            </a:r>
          </a:p>
          <a:p>
            <a:pPr marL="0" indent="0">
              <a:buNone/>
            </a:pPr>
            <a:r>
              <a:rPr lang="en-US" dirty="0" smtClean="0"/>
              <a:t> </a:t>
            </a:r>
            <a:endParaRPr lang="en-US" sz="3200" dirty="0"/>
          </a:p>
        </p:txBody>
      </p:sp>
      <p:sp>
        <p:nvSpPr>
          <p:cNvPr id="4" name="TextBox 3"/>
          <p:cNvSpPr txBox="1"/>
          <p:nvPr/>
        </p:nvSpPr>
        <p:spPr>
          <a:xfrm>
            <a:off x="838200" y="6331527"/>
            <a:ext cx="7924800" cy="261610"/>
          </a:xfrm>
          <a:prstGeom prst="rect">
            <a:avLst/>
          </a:prstGeom>
          <a:noFill/>
        </p:spPr>
        <p:txBody>
          <a:bodyPr wrap="square" rtlCol="0">
            <a:spAutoFit/>
          </a:bodyPr>
          <a:lstStyle/>
          <a:p>
            <a:r>
              <a:rPr lang="en-US" sz="1100" dirty="0"/>
              <a:t>http://www.cast.org/udl/</a:t>
            </a:r>
          </a:p>
        </p:txBody>
      </p:sp>
    </p:spTree>
    <p:extLst>
      <p:ext uri="{BB962C8B-B14F-4D97-AF65-F5344CB8AC3E}">
        <p14:creationId xmlns:p14="http://schemas.microsoft.com/office/powerpoint/2010/main" val="368429095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94510" y="786131"/>
            <a:ext cx="6754990" cy="814069"/>
          </a:xfrm>
          <a:prstGeom prst="rect">
            <a:avLst/>
          </a:prstGeom>
        </p:spPr>
        <p:txBody>
          <a:bodyPr wrap="none">
            <a:spAutoFit/>
          </a:bodyPr>
          <a:lstStyle/>
          <a:p>
            <a:r>
              <a:rPr lang="en-US" sz="4800" dirty="0" smtClean="0"/>
              <a:t>Why is UDL Important?</a:t>
            </a:r>
            <a:endParaRPr lang="en-US" sz="4800" dirty="0"/>
          </a:p>
        </p:txBody>
      </p:sp>
      <p:sp>
        <p:nvSpPr>
          <p:cNvPr id="3" name="Content Placeholder 2"/>
          <p:cNvSpPr>
            <a:spLocks noGrp="1"/>
          </p:cNvSpPr>
          <p:nvPr>
            <p:ph idx="1"/>
          </p:nvPr>
        </p:nvSpPr>
        <p:spPr>
          <a:xfrm>
            <a:off x="381000" y="1752600"/>
            <a:ext cx="8305800" cy="4578927"/>
          </a:xfrm>
        </p:spPr>
        <p:txBody>
          <a:bodyPr>
            <a:noAutofit/>
          </a:bodyPr>
          <a:lstStyle/>
          <a:p>
            <a:pPr marL="0" indent="0">
              <a:buNone/>
            </a:pPr>
            <a:r>
              <a:rPr lang="en-US" sz="1800" dirty="0" smtClean="0"/>
              <a:t>Three primary brain networks come into play with learning</a:t>
            </a:r>
          </a:p>
          <a:p>
            <a:endParaRPr lang="en-US" sz="800" dirty="0" smtClean="0"/>
          </a:p>
          <a:p>
            <a:r>
              <a:rPr lang="en-US" sz="1800" b="1" dirty="0" smtClean="0"/>
              <a:t>Recognition Networks - </a:t>
            </a:r>
            <a:r>
              <a:rPr lang="en-US" sz="1600" b="1" dirty="0" smtClean="0">
                <a:effectLst/>
              </a:rPr>
              <a:t>The "what" of learning</a:t>
            </a:r>
          </a:p>
          <a:p>
            <a:pPr lvl="1"/>
            <a:r>
              <a:rPr lang="en-US" dirty="0" smtClean="0">
                <a:effectLst/>
              </a:rPr>
              <a:t>How we gather facts and categorize what we see, hear, and read </a:t>
            </a:r>
          </a:p>
          <a:p>
            <a:pPr lvl="2"/>
            <a:r>
              <a:rPr lang="en-US" dirty="0" smtClean="0"/>
              <a:t>Present information and content in different ways</a:t>
            </a:r>
          </a:p>
          <a:p>
            <a:pPr lvl="2"/>
            <a:r>
              <a:rPr lang="en-US" dirty="0" smtClean="0"/>
              <a:t>Multiple means of representation</a:t>
            </a:r>
          </a:p>
          <a:p>
            <a:endParaRPr lang="en-US" sz="800" b="1" dirty="0" smtClean="0"/>
          </a:p>
          <a:p>
            <a:r>
              <a:rPr lang="en-US" sz="1800" b="1" dirty="0" smtClean="0"/>
              <a:t>Strategic Networks - </a:t>
            </a:r>
            <a:r>
              <a:rPr lang="en-US" sz="1600" b="1" dirty="0" smtClean="0">
                <a:effectLst/>
              </a:rPr>
              <a:t>The "how" of learning</a:t>
            </a:r>
          </a:p>
          <a:p>
            <a:pPr lvl="1"/>
            <a:r>
              <a:rPr lang="en-US" dirty="0" smtClean="0">
                <a:effectLst/>
              </a:rPr>
              <a:t>Planning and performing tasks. How we organize and express our ideas </a:t>
            </a:r>
          </a:p>
          <a:p>
            <a:pPr lvl="2"/>
            <a:r>
              <a:rPr lang="en-US" dirty="0" smtClean="0"/>
              <a:t>Differentiate the ways that students can express what they know</a:t>
            </a:r>
          </a:p>
          <a:p>
            <a:endParaRPr lang="en-US" sz="800" b="1" dirty="0" smtClean="0"/>
          </a:p>
          <a:p>
            <a:r>
              <a:rPr lang="en-US" sz="1800" b="1" dirty="0" smtClean="0"/>
              <a:t>Affective Networks - </a:t>
            </a:r>
            <a:r>
              <a:rPr lang="en-US" sz="1600" b="1" dirty="0" smtClean="0">
                <a:effectLst/>
              </a:rPr>
              <a:t>The "why" of learning</a:t>
            </a:r>
          </a:p>
          <a:p>
            <a:pPr lvl="1"/>
            <a:r>
              <a:rPr lang="en-US" dirty="0" smtClean="0">
                <a:effectLst/>
              </a:rPr>
              <a:t>How learners get engaged and stay motivated. How they are challenged, excited, or interested</a:t>
            </a:r>
            <a:endParaRPr lang="en-US" sz="2400" dirty="0"/>
          </a:p>
        </p:txBody>
      </p:sp>
      <p:sp>
        <p:nvSpPr>
          <p:cNvPr id="2" name="TextBox 1"/>
          <p:cNvSpPr txBox="1"/>
          <p:nvPr/>
        </p:nvSpPr>
        <p:spPr>
          <a:xfrm>
            <a:off x="838200" y="6331527"/>
            <a:ext cx="7924800" cy="261610"/>
          </a:xfrm>
          <a:prstGeom prst="rect">
            <a:avLst/>
          </a:prstGeom>
          <a:noFill/>
        </p:spPr>
        <p:txBody>
          <a:bodyPr wrap="square" rtlCol="0">
            <a:spAutoFit/>
          </a:bodyPr>
          <a:lstStyle/>
          <a:p>
            <a:r>
              <a:rPr lang="en-US" sz="1100" dirty="0"/>
              <a:t>http://www.cast.org/udl/</a:t>
            </a:r>
          </a:p>
        </p:txBody>
      </p:sp>
    </p:spTree>
    <p:extLst>
      <p:ext uri="{BB962C8B-B14F-4D97-AF65-F5344CB8AC3E}">
        <p14:creationId xmlns:p14="http://schemas.microsoft.com/office/powerpoint/2010/main" val="243176996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1600200"/>
          </a:xfrm>
        </p:spPr>
        <p:txBody>
          <a:bodyPr>
            <a:normAutofit fontScale="90000"/>
          </a:bodyPr>
          <a:lstStyle/>
          <a:p>
            <a:r>
              <a:rPr lang="en-US" sz="4400" dirty="0" smtClean="0"/>
              <a:t>How can I implement Universal Design in Instruction and Planning?</a:t>
            </a:r>
            <a:endParaRPr lang="en-US" sz="4400" dirty="0"/>
          </a:p>
        </p:txBody>
      </p:sp>
      <p:sp>
        <p:nvSpPr>
          <p:cNvPr id="3" name="Content Placeholder 2"/>
          <p:cNvSpPr>
            <a:spLocks noGrp="1"/>
          </p:cNvSpPr>
          <p:nvPr>
            <p:ph idx="1"/>
          </p:nvPr>
        </p:nvSpPr>
        <p:spPr>
          <a:xfrm>
            <a:off x="495300" y="1977067"/>
            <a:ext cx="8229600" cy="4525963"/>
          </a:xfrm>
        </p:spPr>
        <p:txBody>
          <a:bodyPr/>
          <a:lstStyle/>
          <a:p>
            <a:r>
              <a:rPr lang="en-US" sz="2800" dirty="0" smtClean="0"/>
              <a:t>Apply UDL principals in all aspects of instruction</a:t>
            </a:r>
          </a:p>
          <a:p>
            <a:pPr marL="0" indent="0">
              <a:buNone/>
            </a:pPr>
            <a:endParaRPr lang="en-US" sz="1200" dirty="0" smtClean="0"/>
          </a:p>
          <a:p>
            <a:pPr lvl="1"/>
            <a:r>
              <a:rPr lang="en-US" sz="2400" dirty="0" smtClean="0"/>
              <a:t>Delivery method</a:t>
            </a:r>
          </a:p>
          <a:p>
            <a:pPr lvl="1"/>
            <a:r>
              <a:rPr lang="en-US" sz="2400" dirty="0" smtClean="0"/>
              <a:t>Physical space</a:t>
            </a:r>
          </a:p>
          <a:p>
            <a:pPr lvl="1"/>
            <a:r>
              <a:rPr lang="en-US" sz="2400" dirty="0" smtClean="0"/>
              <a:t>Technology</a:t>
            </a:r>
          </a:p>
          <a:p>
            <a:pPr lvl="1"/>
            <a:r>
              <a:rPr lang="en-US" sz="2400" dirty="0" smtClean="0"/>
              <a:t>Personal interactions</a:t>
            </a:r>
          </a:p>
          <a:p>
            <a:pPr lvl="1"/>
            <a:r>
              <a:rPr lang="en-US" sz="2400" dirty="0" smtClean="0"/>
              <a:t>Assessments</a:t>
            </a:r>
          </a:p>
          <a:p>
            <a:pPr lvl="1"/>
            <a:endParaRPr lang="en-US" dirty="0"/>
          </a:p>
          <a:p>
            <a:endParaRPr lang="en-US" dirty="0" smtClean="0"/>
          </a:p>
        </p:txBody>
      </p:sp>
      <p:sp>
        <p:nvSpPr>
          <p:cNvPr id="5" name="TextBox 4"/>
          <p:cNvSpPr txBox="1"/>
          <p:nvPr/>
        </p:nvSpPr>
        <p:spPr>
          <a:xfrm>
            <a:off x="685800" y="6400800"/>
            <a:ext cx="7924800" cy="261610"/>
          </a:xfrm>
          <a:prstGeom prst="rect">
            <a:avLst/>
          </a:prstGeom>
          <a:noFill/>
        </p:spPr>
        <p:txBody>
          <a:bodyPr wrap="square" rtlCol="0">
            <a:spAutoFit/>
          </a:bodyPr>
          <a:lstStyle/>
          <a:p>
            <a:r>
              <a:rPr lang="en-US" sz="1100" dirty="0"/>
              <a:t>http://www.washington.edu/doit/Brochures/Academics/instruction.html</a:t>
            </a:r>
          </a:p>
        </p:txBody>
      </p:sp>
    </p:spTree>
    <p:extLst>
      <p:ext uri="{BB962C8B-B14F-4D97-AF65-F5344CB8AC3E}">
        <p14:creationId xmlns:p14="http://schemas.microsoft.com/office/powerpoint/2010/main" val="312548992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752600"/>
            <a:ext cx="8229600" cy="4800600"/>
          </a:xfrm>
        </p:spPr>
        <p:txBody>
          <a:bodyPr>
            <a:normAutofit fontScale="92500" lnSpcReduction="10000"/>
          </a:bodyPr>
          <a:lstStyle/>
          <a:p>
            <a:pPr marL="0" indent="0">
              <a:buNone/>
            </a:pPr>
            <a:r>
              <a:rPr lang="en-US" sz="2100" b="1" dirty="0"/>
              <a:t>Delivery method</a:t>
            </a:r>
          </a:p>
          <a:p>
            <a:r>
              <a:rPr lang="en-US" sz="1700" dirty="0"/>
              <a:t>Multiple formats for presentation of information (graphs, charts, technology enhanced, etc.)</a:t>
            </a:r>
          </a:p>
          <a:p>
            <a:r>
              <a:rPr lang="en-US" sz="1700" dirty="0"/>
              <a:t>Integrate new learning with old learning </a:t>
            </a:r>
          </a:p>
          <a:p>
            <a:endParaRPr lang="en-US" sz="900" dirty="0"/>
          </a:p>
          <a:p>
            <a:pPr marL="0" lvl="1" indent="0">
              <a:buNone/>
            </a:pPr>
            <a:r>
              <a:rPr lang="en-US" sz="2100" b="1" dirty="0"/>
              <a:t>Physical space</a:t>
            </a:r>
          </a:p>
          <a:p>
            <a:pPr marL="0" lvl="1" indent="0">
              <a:buNone/>
            </a:pPr>
            <a:endParaRPr lang="en-US" sz="900" dirty="0"/>
          </a:p>
          <a:p>
            <a:pPr marL="0" indent="0">
              <a:buNone/>
            </a:pPr>
            <a:r>
              <a:rPr lang="en-US" sz="2100" b="1" dirty="0"/>
              <a:t>Technology</a:t>
            </a:r>
          </a:p>
          <a:p>
            <a:r>
              <a:rPr lang="en-US" sz="1700" dirty="0"/>
              <a:t>Use digital formats</a:t>
            </a:r>
          </a:p>
          <a:p>
            <a:r>
              <a:rPr lang="en-US" sz="1700" dirty="0"/>
              <a:t>Written transcripts or notes for presentations</a:t>
            </a:r>
          </a:p>
          <a:p>
            <a:r>
              <a:rPr lang="en-US" sz="1700" dirty="0"/>
              <a:t>Speech-to-text or text-to-speech</a:t>
            </a:r>
          </a:p>
          <a:p>
            <a:pPr marL="285750" lvl="1">
              <a:buFont typeface="Arial" panose="020B0604020202020204" pitchFamily="34" charset="0"/>
              <a:buChar char="•"/>
            </a:pPr>
            <a:endParaRPr lang="en-US" sz="900" dirty="0"/>
          </a:p>
          <a:p>
            <a:pPr marL="0" lvl="1" indent="0">
              <a:buNone/>
            </a:pPr>
            <a:r>
              <a:rPr lang="en-US" sz="2100" b="1" dirty="0"/>
              <a:t>Personal interactions</a:t>
            </a:r>
          </a:p>
          <a:p>
            <a:pPr marL="285750" lvl="1">
              <a:buFont typeface="Arial" panose="020B0604020202020204" pitchFamily="34" charset="0"/>
              <a:buChar char="•"/>
            </a:pPr>
            <a:r>
              <a:rPr lang="en-US" sz="1700" dirty="0"/>
              <a:t>Engage students in learning </a:t>
            </a:r>
          </a:p>
          <a:p>
            <a:pPr marL="285750" lvl="1">
              <a:buFont typeface="Arial" panose="020B0604020202020204" pitchFamily="34" charset="0"/>
              <a:buChar char="•"/>
            </a:pPr>
            <a:r>
              <a:rPr lang="en-US" sz="1700" dirty="0"/>
              <a:t>Give students opportunity to </a:t>
            </a:r>
            <a:r>
              <a:rPr lang="en-US" sz="1700" dirty="0" smtClean="0"/>
              <a:t>provide </a:t>
            </a:r>
            <a:r>
              <a:rPr lang="en-US" sz="1700" dirty="0"/>
              <a:t>multiple modes for expression</a:t>
            </a:r>
          </a:p>
          <a:p>
            <a:pPr marL="285750" lvl="1">
              <a:buFont typeface="Arial" panose="020B0604020202020204" pitchFamily="34" charset="0"/>
              <a:buChar char="•"/>
            </a:pPr>
            <a:endParaRPr lang="en-US" sz="900" dirty="0"/>
          </a:p>
          <a:p>
            <a:pPr marL="0" lvl="1" indent="0">
              <a:buNone/>
            </a:pPr>
            <a:r>
              <a:rPr lang="en-US" sz="2100" b="1" dirty="0"/>
              <a:t>Assessments</a:t>
            </a:r>
          </a:p>
          <a:p>
            <a:pPr marL="285750" lvl="1">
              <a:buFont typeface="Arial" panose="020B0604020202020204" pitchFamily="34" charset="0"/>
              <a:buChar char="•"/>
            </a:pPr>
            <a:r>
              <a:rPr lang="en-US" sz="1700" dirty="0"/>
              <a:t>Use varied formats </a:t>
            </a:r>
          </a:p>
          <a:p>
            <a:pPr marL="285750" lvl="1">
              <a:buFont typeface="Arial" panose="020B0604020202020204" pitchFamily="34" charset="0"/>
              <a:buChar char="•"/>
            </a:pPr>
            <a:r>
              <a:rPr lang="en-US" sz="1700" dirty="0" smtClean="0"/>
              <a:t>Provide </a:t>
            </a:r>
            <a:r>
              <a:rPr lang="en-US" sz="1700" dirty="0"/>
              <a:t>varied modes for response</a:t>
            </a:r>
          </a:p>
          <a:p>
            <a:pPr marL="285750" lvl="1">
              <a:buFont typeface="Arial" panose="020B0604020202020204" pitchFamily="34" charset="0"/>
              <a:buChar char="•"/>
            </a:pPr>
            <a:endParaRPr lang="en-US" sz="2000" dirty="0"/>
          </a:p>
          <a:p>
            <a:pPr marL="0" indent="0">
              <a:buNone/>
            </a:pPr>
            <a:endParaRPr lang="en-US" sz="2500" b="1" dirty="0" smtClean="0"/>
          </a:p>
        </p:txBody>
      </p:sp>
      <p:sp>
        <p:nvSpPr>
          <p:cNvPr id="4" name="Title 1"/>
          <p:cNvSpPr txBox="1">
            <a:spLocks/>
          </p:cNvSpPr>
          <p:nvPr/>
        </p:nvSpPr>
        <p:spPr>
          <a:xfrm>
            <a:off x="228600" y="76200"/>
            <a:ext cx="8763000" cy="1600200"/>
          </a:xfrm>
          <a:prstGeom prst="rect">
            <a:avLst/>
          </a:prstGeom>
        </p:spPr>
        <p:txBody>
          <a:bodyPr vert="horz" lIns="91440" tIns="45720" rIns="91440" bIns="45720" rtlCol="0" anchor="b">
            <a:normAutofit fontScale="90000"/>
          </a:bodyPr>
          <a:lst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z="4400" dirty="0" smtClean="0"/>
              <a:t>How can I implement Universal Design in Instruction and Planning?</a:t>
            </a:r>
            <a:endParaRPr lang="en-US" sz="4400" dirty="0"/>
          </a:p>
        </p:txBody>
      </p:sp>
    </p:spTree>
    <p:extLst>
      <p:ext uri="{BB962C8B-B14F-4D97-AF65-F5344CB8AC3E}">
        <p14:creationId xmlns:p14="http://schemas.microsoft.com/office/powerpoint/2010/main" val="220864341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600200"/>
          </a:xfrm>
        </p:spPr>
        <p:txBody>
          <a:bodyPr/>
          <a:lstStyle/>
          <a:p>
            <a:r>
              <a:rPr lang="en-US" dirty="0" smtClean="0"/>
              <a:t>Universal Design for Assessments</a:t>
            </a:r>
            <a:endParaRPr lang="en-US" dirty="0"/>
          </a:p>
        </p:txBody>
      </p:sp>
      <p:sp>
        <p:nvSpPr>
          <p:cNvPr id="4" name="Content Placeholder 3"/>
          <p:cNvSpPr>
            <a:spLocks noGrp="1"/>
          </p:cNvSpPr>
          <p:nvPr>
            <p:ph idx="1"/>
          </p:nvPr>
        </p:nvSpPr>
        <p:spPr>
          <a:xfrm>
            <a:off x="533400" y="2438400"/>
            <a:ext cx="8229600" cy="5029200"/>
          </a:xfrm>
        </p:spPr>
        <p:txBody>
          <a:bodyPr>
            <a:normAutofit/>
          </a:bodyPr>
          <a:lstStyle/>
          <a:p>
            <a:r>
              <a:rPr lang="en-US" sz="3200" dirty="0">
                <a:solidFill>
                  <a:schemeClr val="tx2"/>
                </a:solidFill>
                <a:effectLst>
                  <a:outerShdw blurRad="63500" dist="38100" dir="5400000" algn="t" rotWithShape="0">
                    <a:prstClr val="black">
                      <a:alpha val="25000"/>
                    </a:prstClr>
                  </a:outerShdw>
                </a:effectLst>
                <a:latin typeface="+mn-lt"/>
                <a:ea typeface="+mj-ea"/>
                <a:cs typeface="+mj-cs"/>
              </a:rPr>
              <a:t>Universal </a:t>
            </a:r>
            <a:r>
              <a:rPr lang="en-US" sz="3200" dirty="0" smtClean="0">
                <a:solidFill>
                  <a:schemeClr val="tx2"/>
                </a:solidFill>
                <a:effectLst>
                  <a:outerShdw blurRad="63500" dist="38100" dir="5400000" algn="t" rotWithShape="0">
                    <a:prstClr val="black">
                      <a:alpha val="25000"/>
                    </a:prstClr>
                  </a:outerShdw>
                </a:effectLst>
                <a:latin typeface="+mn-lt"/>
                <a:ea typeface="+mj-ea"/>
                <a:cs typeface="+mj-cs"/>
              </a:rPr>
              <a:t>design</a:t>
            </a:r>
            <a:r>
              <a:rPr lang="en-US" sz="2900" dirty="0"/>
              <a:t>, </a:t>
            </a:r>
            <a:r>
              <a:rPr lang="en-US" sz="2900" dirty="0" smtClean="0"/>
              <a:t>when </a:t>
            </a:r>
            <a:r>
              <a:rPr lang="en-US" sz="2900" dirty="0"/>
              <a:t>applied to assessments, provides all students with equal </a:t>
            </a:r>
            <a:r>
              <a:rPr lang="en-US" sz="2900" dirty="0" smtClean="0"/>
              <a:t>access </a:t>
            </a:r>
            <a:r>
              <a:rPr lang="en-US" sz="2900" dirty="0"/>
              <a:t>to demonstrate what they </a:t>
            </a:r>
            <a:r>
              <a:rPr lang="en-US" sz="2900" dirty="0" smtClean="0"/>
              <a:t>know and can do</a:t>
            </a:r>
            <a:endParaRPr lang="en-US" sz="2900" dirty="0">
              <a:solidFill>
                <a:srgbClr val="FF0000"/>
              </a:solidFill>
            </a:endParaRPr>
          </a:p>
        </p:txBody>
      </p:sp>
    </p:spTree>
    <p:extLst>
      <p:ext uri="{BB962C8B-B14F-4D97-AF65-F5344CB8AC3E}">
        <p14:creationId xmlns:p14="http://schemas.microsoft.com/office/powerpoint/2010/main" val="253629051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PARCC </a:t>
            </a:r>
            <a:endParaRPr lang="en-US" dirty="0"/>
          </a:p>
        </p:txBody>
      </p:sp>
      <p:sp>
        <p:nvSpPr>
          <p:cNvPr id="3" name="Content Placeholder 2"/>
          <p:cNvSpPr>
            <a:spLocks noGrp="1"/>
          </p:cNvSpPr>
          <p:nvPr>
            <p:ph idx="1"/>
          </p:nvPr>
        </p:nvSpPr>
        <p:spPr>
          <a:xfrm>
            <a:off x="381000" y="2133600"/>
            <a:ext cx="8458200" cy="4525963"/>
          </a:xfrm>
        </p:spPr>
        <p:txBody>
          <a:bodyPr>
            <a:normAutofit/>
          </a:bodyPr>
          <a:lstStyle/>
          <a:p>
            <a:r>
              <a:rPr lang="en-US" dirty="0" smtClean="0"/>
              <a:t>By implementing Universal </a:t>
            </a:r>
            <a:r>
              <a:rPr lang="en-US" dirty="0"/>
              <a:t>D</a:t>
            </a:r>
            <a:r>
              <a:rPr lang="en-US" dirty="0" smtClean="0"/>
              <a:t>esign principles, leveraging technology, and offering embedded supports, PARCC intends to provide “equal access for all students to demonstrate what they know and can do.”</a:t>
            </a:r>
            <a:endParaRPr lang="en-US" dirty="0"/>
          </a:p>
          <a:p>
            <a:endParaRPr lang="en-US" dirty="0" smtClean="0"/>
          </a:p>
        </p:txBody>
      </p:sp>
    </p:spTree>
    <p:extLst>
      <p:ext uri="{BB962C8B-B14F-4D97-AF65-F5344CB8AC3E}">
        <p14:creationId xmlns:p14="http://schemas.microsoft.com/office/powerpoint/2010/main" val="1768351731"/>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3288</TotalTime>
  <Words>1118</Words>
  <Application>Microsoft Macintosh PowerPoint</Application>
  <PresentationFormat>On-screen Show (4:3)</PresentationFormat>
  <Paragraphs>174</Paragraphs>
  <Slides>22</Slides>
  <Notes>16</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Executive</vt:lpstr>
      <vt:lpstr>Custom Design</vt:lpstr>
      <vt:lpstr>Universal Design</vt:lpstr>
      <vt:lpstr>What is Universal Design?</vt:lpstr>
      <vt:lpstr>What is Universal Design for Learning?</vt:lpstr>
      <vt:lpstr>Why is UDL Important?</vt:lpstr>
      <vt:lpstr>Why is UDL Important?</vt:lpstr>
      <vt:lpstr>How can I implement Universal Design in Instruction and Planning?</vt:lpstr>
      <vt:lpstr>PowerPoint Presentation</vt:lpstr>
      <vt:lpstr>Universal Design for Assessments</vt:lpstr>
      <vt:lpstr>PARCC </vt:lpstr>
      <vt:lpstr>PARCC   Goals for Student Access</vt:lpstr>
      <vt:lpstr>            PARCC-Universal Design and Accommodations</vt:lpstr>
      <vt:lpstr>PARCC Accommodations Manual - Accessibility</vt:lpstr>
      <vt:lpstr>Accessibility Features for All Students</vt:lpstr>
      <vt:lpstr>Accessibility Features for All Students</vt:lpstr>
      <vt:lpstr>Accessibility Features Identified in Advance</vt:lpstr>
      <vt:lpstr>Accessibility Features Identified in Advance</vt:lpstr>
      <vt:lpstr>What did you learn?</vt:lpstr>
      <vt:lpstr>PARCC Sample Items</vt:lpstr>
      <vt:lpstr>http://parcconline.org/</vt:lpstr>
      <vt:lpstr>http://parcconline.org/</vt:lpstr>
      <vt:lpstr>References </vt:lpstr>
      <vt:lpstr>Questions?</vt:lpstr>
    </vt:vector>
  </TitlesOfParts>
  <Company>Arkansas Department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Knowles (ADE)</dc:creator>
  <cp:lastModifiedBy>Mary Elizabeth Spence</cp:lastModifiedBy>
  <cp:revision>82</cp:revision>
  <cp:lastPrinted>2014-01-20T14:49:11Z</cp:lastPrinted>
  <dcterms:created xsi:type="dcterms:W3CDTF">2014-01-07T19:45:44Z</dcterms:created>
  <dcterms:modified xsi:type="dcterms:W3CDTF">2014-01-20T14:49:28Z</dcterms:modified>
</cp:coreProperties>
</file>