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8" r:id="rId2"/>
    <p:sldMasterId id="2147483675" r:id="rId3"/>
    <p:sldMasterId id="2147483682" r:id="rId4"/>
    <p:sldMasterId id="2147483689" r:id="rId5"/>
    <p:sldMasterId id="2147483708" r:id="rId6"/>
    <p:sldMasterId id="2147483720" r:id="rId7"/>
    <p:sldMasterId id="2147483732" r:id="rId8"/>
  </p:sldMasterIdLst>
  <p:notesMasterIdLst>
    <p:notesMasterId r:id="rId84"/>
  </p:notesMasterIdLst>
  <p:sldIdLst>
    <p:sldId id="364" r:id="rId9"/>
    <p:sldId id="264" r:id="rId10"/>
    <p:sldId id="359" r:id="rId11"/>
    <p:sldId id="277" r:id="rId12"/>
    <p:sldId id="287" r:id="rId13"/>
    <p:sldId id="360" r:id="rId14"/>
    <p:sldId id="276" r:id="rId15"/>
    <p:sldId id="363" r:id="rId16"/>
    <p:sldId id="292" r:id="rId17"/>
    <p:sldId id="291" r:id="rId18"/>
    <p:sldId id="361" r:id="rId19"/>
    <p:sldId id="275" r:id="rId20"/>
    <p:sldId id="280" r:id="rId21"/>
    <p:sldId id="281" r:id="rId22"/>
    <p:sldId id="282" r:id="rId23"/>
    <p:sldId id="283" r:id="rId24"/>
    <p:sldId id="284" r:id="rId25"/>
    <p:sldId id="288" r:id="rId26"/>
    <p:sldId id="289" r:id="rId27"/>
    <p:sldId id="362" r:id="rId28"/>
    <p:sldId id="365" r:id="rId29"/>
    <p:sldId id="366" r:id="rId30"/>
    <p:sldId id="367" r:id="rId31"/>
    <p:sldId id="368" r:id="rId32"/>
    <p:sldId id="378" r:id="rId33"/>
    <p:sldId id="379" r:id="rId34"/>
    <p:sldId id="380" r:id="rId35"/>
    <p:sldId id="381" r:id="rId36"/>
    <p:sldId id="382" r:id="rId37"/>
    <p:sldId id="384" r:id="rId38"/>
    <p:sldId id="383" r:id="rId39"/>
    <p:sldId id="385" r:id="rId40"/>
    <p:sldId id="372" r:id="rId41"/>
    <p:sldId id="376" r:id="rId42"/>
    <p:sldId id="261" r:id="rId43"/>
    <p:sldId id="258" r:id="rId44"/>
    <p:sldId id="373" r:id="rId45"/>
    <p:sldId id="370" r:id="rId46"/>
    <p:sldId id="371" r:id="rId47"/>
    <p:sldId id="262" r:id="rId48"/>
    <p:sldId id="263" r:id="rId49"/>
    <p:sldId id="356" r:id="rId50"/>
    <p:sldId id="314" r:id="rId51"/>
    <p:sldId id="315" r:id="rId52"/>
    <p:sldId id="316" r:id="rId53"/>
    <p:sldId id="317" r:id="rId54"/>
    <p:sldId id="375" r:id="rId55"/>
    <p:sldId id="319" r:id="rId56"/>
    <p:sldId id="320" r:id="rId57"/>
    <p:sldId id="321" r:id="rId58"/>
    <p:sldId id="322" r:id="rId59"/>
    <p:sldId id="377" r:id="rId60"/>
    <p:sldId id="323" r:id="rId61"/>
    <p:sldId id="324" r:id="rId62"/>
    <p:sldId id="325" r:id="rId63"/>
    <p:sldId id="328" r:id="rId64"/>
    <p:sldId id="326" r:id="rId65"/>
    <p:sldId id="327" r:id="rId66"/>
    <p:sldId id="330" r:id="rId67"/>
    <p:sldId id="329" r:id="rId68"/>
    <p:sldId id="331" r:id="rId69"/>
    <p:sldId id="332" r:id="rId70"/>
    <p:sldId id="333" r:id="rId71"/>
    <p:sldId id="334" r:id="rId72"/>
    <p:sldId id="335" r:id="rId73"/>
    <p:sldId id="336" r:id="rId74"/>
    <p:sldId id="338" r:id="rId75"/>
    <p:sldId id="337" r:id="rId76"/>
    <p:sldId id="339" r:id="rId77"/>
    <p:sldId id="374" r:id="rId78"/>
    <p:sldId id="349" r:id="rId79"/>
    <p:sldId id="350" r:id="rId80"/>
    <p:sldId id="351" r:id="rId81"/>
    <p:sldId id="352" r:id="rId82"/>
    <p:sldId id="386"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152" autoAdjust="0"/>
    <p:restoredTop sz="94676" autoAdjust="0"/>
  </p:normalViewPr>
  <p:slideViewPr>
    <p:cSldViewPr>
      <p:cViewPr>
        <p:scale>
          <a:sx n="81" d="100"/>
          <a:sy n="81" d="100"/>
        </p:scale>
        <p:origin x="-2632" y="-2344"/>
      </p:cViewPr>
      <p:guideLst>
        <p:guide orient="horz" pos="2160"/>
        <p:guide pos="2880"/>
      </p:guideLst>
    </p:cSldViewPr>
  </p:slideViewPr>
  <p:notesTextViewPr>
    <p:cViewPr>
      <p:scale>
        <a:sx n="1" d="1"/>
        <a:sy n="1" d="1"/>
      </p:scale>
      <p:origin x="0" y="0"/>
    </p:cViewPr>
  </p:notesTextViewPr>
  <p:sorterViewPr>
    <p:cViewPr>
      <p:scale>
        <a:sx n="140" d="100"/>
        <a:sy n="140" d="100"/>
      </p:scale>
      <p:origin x="0" y="3286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5C765-90ED-4592-801C-FFF5D6337A72}" type="datetimeFigureOut">
              <a:rPr lang="en-US" smtClean="0"/>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74ED1-10C3-4B8F-8327-94FA3B11E37F}" type="slidenum">
              <a:rPr lang="en-US" smtClean="0"/>
              <a:t>‹#›</a:t>
            </a:fld>
            <a:endParaRPr lang="en-US"/>
          </a:p>
        </p:txBody>
      </p:sp>
    </p:spTree>
    <p:extLst>
      <p:ext uri="{BB962C8B-B14F-4D97-AF65-F5344CB8AC3E}">
        <p14:creationId xmlns:p14="http://schemas.microsoft.com/office/powerpoint/2010/main" val="341977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D03B9-C2B1-2045-8135-8F0115F12EBF}" type="slidenum">
              <a:rPr lang="en-US" smtClean="0"/>
              <a:t>31</a:t>
            </a:fld>
            <a:endParaRPr lang="en-US"/>
          </a:p>
        </p:txBody>
      </p:sp>
    </p:spTree>
    <p:extLst>
      <p:ext uri="{BB962C8B-B14F-4D97-AF65-F5344CB8AC3E}">
        <p14:creationId xmlns:p14="http://schemas.microsoft.com/office/powerpoint/2010/main" val="42823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E7574ED1-10C3-4B8F-8327-94FA3B11E37F}" type="slidenum">
              <a:rPr lang="en-US" smtClean="0"/>
              <a:t>75</a:t>
            </a:fld>
            <a:endParaRPr lang="en-US"/>
          </a:p>
        </p:txBody>
      </p:sp>
    </p:spTree>
    <p:extLst>
      <p:ext uri="{BB962C8B-B14F-4D97-AF65-F5344CB8AC3E}">
        <p14:creationId xmlns:p14="http://schemas.microsoft.com/office/powerpoint/2010/main" val="42302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CB20909-C87A-4C0D-B945-5778D58DB162}" type="slidenum">
              <a:rPr lang="en-US">
                <a:solidFill>
                  <a:prstClr val="black"/>
                </a:solidFill>
                <a:latin typeface="Calibri" pitchFamily="34" charset="0"/>
              </a:rPr>
              <a:pPr eaLnBrk="1" hangingPunct="1"/>
              <a:t>35</a:t>
            </a:fld>
            <a:endParaRPr 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D2EBEAF-A60B-47FB-A78E-2EAE765B6990}" type="slidenum">
              <a:rPr lang="en-US">
                <a:solidFill>
                  <a:prstClr val="black"/>
                </a:solidFill>
                <a:latin typeface="Calibri" pitchFamily="34" charset="0"/>
              </a:rPr>
              <a:pPr eaLnBrk="1" hangingPunct="1"/>
              <a:t>36</a:t>
            </a:fld>
            <a:endParaRPr 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C97E344-BDEF-490B-8585-5384156DA064}" type="slidenum">
              <a:rPr lang="en-US">
                <a:solidFill>
                  <a:prstClr val="black"/>
                </a:solidFill>
                <a:latin typeface="Calibri" pitchFamily="34" charset="0"/>
              </a:rPr>
              <a:pPr eaLnBrk="1" hangingPunct="1"/>
              <a:t>40</a:t>
            </a:fld>
            <a:endParaRPr 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6A0064E-0C0E-4CF3-9BD8-CF1F1D16CF0D}" type="slidenum">
              <a:rPr lang="en-US">
                <a:solidFill>
                  <a:prstClr val="black"/>
                </a:solidFill>
                <a:latin typeface="Calibri" pitchFamily="34" charset="0"/>
              </a:rPr>
              <a:pPr eaLnBrk="1" hangingPunct="1"/>
              <a:t>41</a:t>
            </a:fld>
            <a:endParaRPr 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9E879D6-762A-43C9-B463-8E51542702D9}" type="slidenum">
              <a:rPr lang="en-US" smtClean="0">
                <a:latin typeface="Calibri" pitchFamily="34" charset="0"/>
              </a:rPr>
              <a:pPr eaLnBrk="1" hangingPunct="1"/>
              <a:t>58</a:t>
            </a:fld>
            <a:endParaRPr lang="en-US" smtClean="0">
              <a:latin typeface="Calibri"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lnSpc>
                <a:spcPct val="110000"/>
              </a:lnSpc>
              <a:buFont typeface="Arial" pitchFamily="34" charset="0"/>
              <a:buChar char="•"/>
              <a:defRPr/>
            </a:pPr>
            <a:r>
              <a:rPr lang="en-US" sz="2000" dirty="0">
                <a:cs typeface="Century Gothic"/>
              </a:rPr>
              <a:t>Specific CCSS alignment to:</a:t>
            </a:r>
          </a:p>
          <a:p>
            <a:pPr lvl="1">
              <a:buFont typeface="Arial" pitchFamily="34" charset="0"/>
              <a:buChar char="–"/>
              <a:defRPr/>
            </a:pPr>
            <a:r>
              <a:rPr lang="en-US" sz="2000" dirty="0">
                <a:cs typeface="Century Gothic"/>
              </a:rPr>
              <a:t>RL.10.1 (evidence).</a:t>
            </a:r>
          </a:p>
          <a:p>
            <a:pPr lvl="1">
              <a:buFont typeface="Arial" pitchFamily="34" charset="0"/>
              <a:buChar char="–"/>
              <a:defRPr/>
            </a:pPr>
            <a:r>
              <a:rPr lang="en-US" sz="2000" dirty="0">
                <a:cs typeface="Century Gothic"/>
              </a:rPr>
              <a:t>RL.10.2 (theme). </a:t>
            </a:r>
          </a:p>
          <a:p>
            <a:pPr lvl="1">
              <a:buFont typeface="Arial" pitchFamily="34" charset="0"/>
              <a:buChar char="–"/>
              <a:defRPr/>
            </a:pPr>
            <a:r>
              <a:rPr lang="en-US" sz="2000" dirty="0">
                <a:cs typeface="Century Gothic"/>
              </a:rPr>
              <a:t>RL.10.10 (complex text).</a:t>
            </a:r>
          </a:p>
          <a:p>
            <a:pPr>
              <a:lnSpc>
                <a:spcPct val="130000"/>
              </a:lnSpc>
              <a:buFont typeface="Arial" pitchFamily="34" charset="0"/>
              <a:buChar char="•"/>
              <a:defRPr/>
            </a:pPr>
            <a:r>
              <a:rPr lang="en-US" sz="2000" dirty="0">
                <a:cs typeface="Century Gothic" charset="0"/>
              </a:rPr>
              <a:t>This item helps students gather information and details for use on the Prose Constructed Response; it </a:t>
            </a:r>
            <a:r>
              <a:rPr lang="en-US" sz="2000" dirty="0">
                <a:cs typeface="Century Gothic"/>
              </a:rPr>
              <a:t>requires </a:t>
            </a:r>
            <a:r>
              <a:rPr lang="en-US" sz="2000" i="1" dirty="0">
                <a:cs typeface="Century Gothic"/>
              </a:rPr>
              <a:t>close analytical reading </a:t>
            </a:r>
            <a:r>
              <a:rPr lang="en-US" sz="2000" dirty="0">
                <a:cs typeface="Century Gothic"/>
              </a:rPr>
              <a:t>to answer both parts correctly </a:t>
            </a:r>
            <a:r>
              <a:rPr lang="en-US" sz="2000" i="1" dirty="0">
                <a:cs typeface="Century Gothic"/>
              </a:rPr>
              <a:t> </a:t>
            </a:r>
            <a:r>
              <a:rPr lang="en-US" sz="2000" dirty="0">
                <a:cs typeface="Century Gothic"/>
              </a:rPr>
              <a:t>(e.g., Part A of this item is challenging because it requires synthesis of several parts of the myth to determine the answer).</a:t>
            </a:r>
          </a:p>
          <a:p>
            <a:pPr>
              <a:lnSpc>
                <a:spcPct val="130000"/>
              </a:lnSpc>
              <a:buFont typeface="Arial" pitchFamily="34" charset="0"/>
              <a:buChar char="•"/>
              <a:defRPr/>
            </a:pPr>
            <a:r>
              <a:rPr lang="en-US" sz="2000" dirty="0">
                <a:cs typeface="Century Gothic"/>
              </a:rPr>
              <a:t>Requires students in Part B to </a:t>
            </a:r>
            <a:r>
              <a:rPr lang="en-US" sz="2000" i="1" dirty="0">
                <a:cs typeface="Century Gothic"/>
              </a:rPr>
              <a:t>provide evidence </a:t>
            </a:r>
            <a:r>
              <a:rPr lang="en-US" sz="2000" dirty="0">
                <a:cs typeface="Century Gothic"/>
              </a:rPr>
              <a:t>for the accuracy of their answer in Part A.</a:t>
            </a:r>
          </a:p>
          <a:p>
            <a:pPr>
              <a:lnSpc>
                <a:spcPct val="130000"/>
              </a:lnSpc>
              <a:buFont typeface="Arial" pitchFamily="34" charset="0"/>
              <a:buChar char="•"/>
              <a:defRPr/>
            </a:pPr>
            <a:r>
              <a:rPr lang="en-US" sz="2000" dirty="0">
                <a:cs typeface="Century Gothic"/>
              </a:rPr>
              <a:t>PARCC assessment gives students the opportunity to gain partial credit if their answers reflect genuine comprehension on their part (e.g., they identify the theme correctly and are able to identify at least 2 details).</a:t>
            </a:r>
            <a:endParaRPr lang="en-US" dirty="0" smtClean="0">
              <a:cs typeface="Century Gothic"/>
            </a:endParaRPr>
          </a:p>
          <a:p>
            <a:pPr>
              <a:defRPr/>
            </a:pPr>
            <a:endParaRPr 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915ED66-1685-4CD5-87D6-67A596F1D887}" type="slidenum">
              <a:rPr lang="en-US">
                <a:solidFill>
                  <a:prstClr val="black"/>
                </a:solidFill>
                <a:latin typeface="Calibri" pitchFamily="34" charset="0"/>
              </a:rPr>
              <a:pPr eaLnBrk="1" hangingPunct="1"/>
              <a:t>62</a:t>
            </a:fld>
            <a:endParaRPr 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36488" indent="-336488">
              <a:buFont typeface="Wingdings" pitchFamily="2" charset="2"/>
              <a:buChar char="ü"/>
              <a:defRPr/>
            </a:pPr>
            <a:r>
              <a:rPr lang="en-US" sz="2000" dirty="0"/>
              <a:t>Specific CCSS alignment to:</a:t>
            </a:r>
          </a:p>
          <a:p>
            <a:pPr marL="785138" lvl="1" indent="-336488">
              <a:lnSpc>
                <a:spcPct val="110000"/>
              </a:lnSpc>
              <a:buFont typeface="Arial" pitchFamily="34" charset="0"/>
              <a:buChar char="•"/>
              <a:defRPr/>
            </a:pPr>
            <a:r>
              <a:rPr lang="en-US" sz="2000" dirty="0"/>
              <a:t>RL.6.1 (use of evidence).</a:t>
            </a:r>
          </a:p>
          <a:p>
            <a:pPr marL="785138" lvl="1" indent="-336488">
              <a:lnSpc>
                <a:spcPct val="110000"/>
              </a:lnSpc>
              <a:buFont typeface="Arial" pitchFamily="34" charset="0"/>
              <a:buChar char="•"/>
              <a:defRPr/>
            </a:pPr>
            <a:r>
              <a:rPr lang="en-US" sz="2000" dirty="0"/>
              <a:t>RL.6.3 (how characters respond).</a:t>
            </a:r>
          </a:p>
          <a:p>
            <a:pPr marL="785138" lvl="1" indent="-336488">
              <a:lnSpc>
                <a:spcPct val="110000"/>
              </a:lnSpc>
              <a:buFont typeface="Arial" pitchFamily="34" charset="0"/>
              <a:buChar char="•"/>
              <a:defRPr/>
            </a:pPr>
            <a:r>
              <a:rPr lang="en-US" sz="2000" dirty="0"/>
              <a:t>RL.6.10 (complex texts).</a:t>
            </a:r>
          </a:p>
          <a:p>
            <a:pPr marL="336488" indent="-336488">
              <a:lnSpc>
                <a:spcPct val="90000"/>
              </a:lnSpc>
              <a:buFont typeface="Wingdings" pitchFamily="2" charset="2"/>
              <a:buChar char="ü"/>
              <a:defRPr/>
            </a:pPr>
            <a:r>
              <a:rPr lang="en-US" sz="2000" dirty="0"/>
              <a:t>Rather than a single right answer, this item allows students to explore different solutions and </a:t>
            </a:r>
            <a:r>
              <a:rPr lang="en-US" sz="2000" i="1" dirty="0"/>
              <a:t>generate varying insights </a:t>
            </a:r>
            <a:r>
              <a:rPr lang="en-US" sz="2000" dirty="0"/>
              <a:t>about a multi-dimensional character, choosing the word they most strongly feel they can defend.</a:t>
            </a:r>
          </a:p>
          <a:p>
            <a:pPr marL="336488" indent="-336488">
              <a:lnSpc>
                <a:spcPct val="90000"/>
              </a:lnSpc>
              <a:buFont typeface="Wingdings" pitchFamily="2" charset="2"/>
              <a:buChar char="ü"/>
              <a:defRPr/>
            </a:pPr>
            <a:r>
              <a:rPr lang="en-US" sz="2000" dirty="0"/>
              <a:t>The item also insists on students </a:t>
            </a:r>
            <a:r>
              <a:rPr lang="en-US" sz="2000" i="1" dirty="0"/>
              <a:t>rigorously substantiating their conclusions/insights</a:t>
            </a:r>
            <a:r>
              <a:rPr lang="en-US" sz="2000" dirty="0"/>
              <a:t> about the character of </a:t>
            </a:r>
            <a:r>
              <a:rPr lang="en-US" sz="2000" dirty="0" err="1"/>
              <a:t>Miyax</a:t>
            </a:r>
            <a:r>
              <a:rPr lang="en-US" sz="2000" dirty="0"/>
              <a:t> with two details drawn from the text, helping students gather information and details for use on the Prose Constructed Response.</a:t>
            </a:r>
          </a:p>
          <a:p>
            <a:pPr marL="336488" indent="-336488">
              <a:lnSpc>
                <a:spcPct val="90000"/>
              </a:lnSpc>
              <a:buFont typeface="Wingdings" pitchFamily="2" charset="2"/>
              <a:buChar char="ü"/>
              <a:defRPr/>
            </a:pPr>
            <a:r>
              <a:rPr lang="en-US" sz="2000" dirty="0"/>
              <a:t>Technology enables students to </a:t>
            </a:r>
            <a:r>
              <a:rPr lang="ja-JP" altLang="en-US" sz="2000" dirty="0"/>
              <a:t>“</a:t>
            </a:r>
            <a:r>
              <a:rPr lang="en-US" altLang="ja-JP" sz="2000" dirty="0"/>
              <a:t>drag and drop</a:t>
            </a:r>
            <a:r>
              <a:rPr lang="ja-JP" altLang="en-US" sz="2000" dirty="0"/>
              <a:t>”</a:t>
            </a:r>
            <a:r>
              <a:rPr lang="en-US" altLang="ja-JP" sz="2000" dirty="0"/>
              <a:t> evidence that supports their understanding.</a:t>
            </a:r>
          </a:p>
          <a:p>
            <a:pPr>
              <a:defRPr/>
            </a:pPr>
            <a:endParaRPr 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F8EF7E4-FFC6-496E-ABED-ECF6596ACF5E}" type="slidenum">
              <a:rPr lang="en-US">
                <a:solidFill>
                  <a:prstClr val="black"/>
                </a:solidFill>
                <a:latin typeface="Calibri" pitchFamily="34" charset="0"/>
              </a:rPr>
              <a:pPr eaLnBrk="1" hangingPunct="1"/>
              <a:t>63</a:t>
            </a:fld>
            <a:endParaRPr lang="en-US">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marL="336488" indent="-336488">
              <a:lnSpc>
                <a:spcPct val="110000"/>
              </a:lnSpc>
              <a:buFont typeface="Wingdings" pitchFamily="2" charset="2"/>
              <a:buChar char="ü"/>
              <a:defRPr/>
            </a:pPr>
            <a:r>
              <a:rPr lang="en-US" sz="1900" dirty="0"/>
              <a:t>Specific CCSS alignment to:</a:t>
            </a:r>
          </a:p>
          <a:p>
            <a:pPr marL="729057" lvl="1" indent="-280406">
              <a:lnSpc>
                <a:spcPct val="110000"/>
              </a:lnSpc>
              <a:buFont typeface="Arial" pitchFamily="34" charset="0"/>
              <a:buChar char="•"/>
              <a:defRPr/>
            </a:pPr>
            <a:r>
              <a:rPr lang="en-US" sz="1500" dirty="0"/>
              <a:t>RL.6.1 (use of evidence);  RL.6.3 (describe how characters respond to changes); RL.6.10 (complex text).</a:t>
            </a:r>
          </a:p>
          <a:p>
            <a:pPr marL="729057" lvl="1" indent="-280406">
              <a:lnSpc>
                <a:spcPct val="110000"/>
              </a:lnSpc>
              <a:buFont typeface="Arial" pitchFamily="34" charset="0"/>
              <a:buChar char="•"/>
              <a:defRPr/>
            </a:pPr>
            <a:r>
              <a:rPr lang="en-US" sz="1500" dirty="0"/>
              <a:t>W.6.3 (narrative writing); W.6.4 (writing coherently).</a:t>
            </a:r>
          </a:p>
          <a:p>
            <a:pPr marL="729057" lvl="1" indent="-280406">
              <a:lnSpc>
                <a:spcPct val="110000"/>
              </a:lnSpc>
              <a:buFont typeface="Arial" pitchFamily="34" charset="0"/>
              <a:buChar char="•"/>
              <a:defRPr/>
            </a:pPr>
            <a:r>
              <a:rPr lang="en-US" sz="1500" dirty="0"/>
              <a:t>L.6.1-3 (grammar and conventions).</a:t>
            </a:r>
          </a:p>
          <a:p>
            <a:pPr marL="336488" indent="-336488">
              <a:lnSpc>
                <a:spcPct val="110000"/>
              </a:lnSpc>
              <a:buFont typeface="Wingdings" pitchFamily="2" charset="2"/>
              <a:buChar char="ü"/>
              <a:defRPr/>
            </a:pPr>
            <a:r>
              <a:rPr lang="en-US" sz="2100" dirty="0"/>
              <a:t>Includes </a:t>
            </a:r>
            <a:r>
              <a:rPr lang="en-US" sz="2100" i="1" dirty="0"/>
              <a:t>rigorous expectations for narrative writing</a:t>
            </a:r>
            <a:r>
              <a:rPr lang="en-US" sz="2100" dirty="0"/>
              <a:t>, including weaving details from the source text accurately into an original narrative story (students must draw evidence from the text—character traits and the events of the story—and apply that understanding to create a story). </a:t>
            </a:r>
          </a:p>
          <a:p>
            <a:pPr marL="336488" indent="-336488">
              <a:lnSpc>
                <a:spcPct val="110000"/>
              </a:lnSpc>
              <a:buFont typeface="Wingdings" pitchFamily="2" charset="2"/>
              <a:buChar char="ü"/>
              <a:defRPr/>
            </a:pPr>
            <a:r>
              <a:rPr lang="en-US" sz="2100" dirty="0"/>
              <a:t>For students who struggle to create original stories, the source text provides ideas from which to begin; for those students who readily create imaginative experiences, the source provides a means to </a:t>
            </a:r>
            <a:r>
              <a:rPr lang="ja-JP" altLang="en-US" sz="2100" dirty="0"/>
              <a:t>“</a:t>
            </a:r>
            <a:r>
              <a:rPr lang="en-US" altLang="ja-JP" sz="2100" dirty="0"/>
              <a:t>jump off</a:t>
            </a:r>
            <a:r>
              <a:rPr lang="ja-JP" altLang="en-US" sz="2100" dirty="0"/>
              <a:t>”</a:t>
            </a:r>
            <a:r>
              <a:rPr lang="en-US" altLang="ja-JP" sz="2100" dirty="0"/>
              <a:t> and innovate.</a:t>
            </a:r>
          </a:p>
          <a:p>
            <a:pPr marL="336488" indent="-336488">
              <a:lnSpc>
                <a:spcPct val="110000"/>
              </a:lnSpc>
              <a:buFont typeface="Wingdings" pitchFamily="2" charset="2"/>
              <a:buChar char="ü"/>
              <a:defRPr/>
            </a:pPr>
            <a:r>
              <a:rPr lang="en-US" sz="2100" dirty="0"/>
              <a:t>Focuses on students applying their </a:t>
            </a:r>
            <a:r>
              <a:rPr lang="en-US" sz="2100" i="1" dirty="0"/>
              <a:t>knowledge of language and conventions </a:t>
            </a:r>
            <a:r>
              <a:rPr lang="en-US" sz="2100" dirty="0"/>
              <a:t>when writing (an expectation for both college and careers). </a:t>
            </a:r>
          </a:p>
          <a:p>
            <a:pPr marL="168244" indent="-168244">
              <a:lnSpc>
                <a:spcPct val="80000"/>
              </a:lnSpc>
              <a:buFont typeface="Wingdings" pitchFamily="2" charset="2"/>
              <a:buChar char="ü"/>
              <a:defRPr/>
            </a:pPr>
            <a:endParaRPr lang="en-US" dirty="0" smtClean="0"/>
          </a:p>
          <a:p>
            <a:pPr>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4703B8B-EC2C-41E1-9612-C1B9906ED411}" type="slidenum">
              <a:rPr lang="en-US">
                <a:solidFill>
                  <a:prstClr val="black"/>
                </a:solidFill>
                <a:latin typeface="Calibri" pitchFamily="34" charset="0"/>
              </a:rPr>
              <a:pPr eaLnBrk="1" hangingPunct="1"/>
              <a:t>64</a:t>
            </a:fld>
            <a:endParaRPr 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D3305F95-6BF9-44A4-9E02-87F4110F98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835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5D33BCEE-649E-4B95-81A6-169DA6C0159F}" type="slidenum">
              <a:rPr lang="en-US"/>
              <a:pPr>
                <a:defRPr/>
              </a:pPr>
              <a:t>‹#›</a:t>
            </a:fld>
            <a:endParaRPr lang="en-US"/>
          </a:p>
        </p:txBody>
      </p:sp>
    </p:spTree>
    <p:extLst>
      <p:ext uri="{BB962C8B-B14F-4D97-AF65-F5344CB8AC3E}">
        <p14:creationId xmlns:p14="http://schemas.microsoft.com/office/powerpoint/2010/main" val="14386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D3305F95-6BF9-44A4-9E02-87F4110F98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6839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902F8E8-3437-4B5D-B383-869C7DE2FC7D}" type="slidenum">
              <a:rPr lang="en-US"/>
              <a:pPr>
                <a:defRPr/>
              </a:pPr>
              <a:t>‹#›</a:t>
            </a:fld>
            <a:endParaRPr lang="en-US"/>
          </a:p>
        </p:txBody>
      </p:sp>
    </p:spTree>
    <p:extLst>
      <p:ext uri="{BB962C8B-B14F-4D97-AF65-F5344CB8AC3E}">
        <p14:creationId xmlns:p14="http://schemas.microsoft.com/office/powerpoint/2010/main" val="82307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C28C74B-F6EA-42ED-A2B8-61B2AD9F17CE}" type="slidenum">
              <a:rPr lang="en-US"/>
              <a:pPr>
                <a:defRPr/>
              </a:pPr>
              <a:t>‹#›</a:t>
            </a:fld>
            <a:endParaRPr lang="en-US"/>
          </a:p>
        </p:txBody>
      </p:sp>
    </p:spTree>
    <p:extLst>
      <p:ext uri="{BB962C8B-B14F-4D97-AF65-F5344CB8AC3E}">
        <p14:creationId xmlns:p14="http://schemas.microsoft.com/office/powerpoint/2010/main" val="342977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FE9E7EC3-5DEA-42A3-8EC1-F84254AC478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54955795"/>
      </p:ext>
    </p:extLst>
  </p:cSld>
  <p:clrMapOvr>
    <a:masterClrMapping/>
  </p:clrMapOvr>
  <p:transition xmlns:p14="http://schemas.microsoft.com/office/powerpoint/2010/main" spd="med"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F356DD7-4FBA-4D36-B8B6-B639FA904221}" type="slidenum">
              <a:rPr lang="en-US"/>
              <a:pPr>
                <a:defRPr/>
              </a:pPr>
              <a:t>‹#›</a:t>
            </a:fld>
            <a:endParaRPr lang="en-US"/>
          </a:p>
        </p:txBody>
      </p:sp>
    </p:spTree>
    <p:extLst>
      <p:ext uri="{BB962C8B-B14F-4D97-AF65-F5344CB8AC3E}">
        <p14:creationId xmlns:p14="http://schemas.microsoft.com/office/powerpoint/2010/main" val="77748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5D33BCEE-649E-4B95-81A6-169DA6C0159F}" type="slidenum">
              <a:rPr lang="en-US"/>
              <a:pPr>
                <a:defRPr/>
              </a:pPr>
              <a:t>‹#›</a:t>
            </a:fld>
            <a:endParaRPr lang="en-US"/>
          </a:p>
        </p:txBody>
      </p:sp>
    </p:spTree>
    <p:extLst>
      <p:ext uri="{BB962C8B-B14F-4D97-AF65-F5344CB8AC3E}">
        <p14:creationId xmlns:p14="http://schemas.microsoft.com/office/powerpoint/2010/main" val="178354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D3305F95-6BF9-44A4-9E02-87F4110F98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2573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902F8E8-3437-4B5D-B383-869C7DE2FC7D}" type="slidenum">
              <a:rPr lang="en-US"/>
              <a:pPr>
                <a:defRPr/>
              </a:pPr>
              <a:t>‹#›</a:t>
            </a:fld>
            <a:endParaRPr lang="en-US"/>
          </a:p>
        </p:txBody>
      </p:sp>
    </p:spTree>
    <p:extLst>
      <p:ext uri="{BB962C8B-B14F-4D97-AF65-F5344CB8AC3E}">
        <p14:creationId xmlns:p14="http://schemas.microsoft.com/office/powerpoint/2010/main" val="131393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C28C74B-F6EA-42ED-A2B8-61B2AD9F17CE}" type="slidenum">
              <a:rPr lang="en-US"/>
              <a:pPr>
                <a:defRPr/>
              </a:pPr>
              <a:t>‹#›</a:t>
            </a:fld>
            <a:endParaRPr lang="en-US"/>
          </a:p>
        </p:txBody>
      </p:sp>
    </p:spTree>
    <p:extLst>
      <p:ext uri="{BB962C8B-B14F-4D97-AF65-F5344CB8AC3E}">
        <p14:creationId xmlns:p14="http://schemas.microsoft.com/office/powerpoint/2010/main" val="20318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902F8E8-3437-4B5D-B383-869C7DE2FC7D}" type="slidenum">
              <a:rPr lang="en-US"/>
              <a:pPr>
                <a:defRPr/>
              </a:pPr>
              <a:t>‹#›</a:t>
            </a:fld>
            <a:endParaRPr lang="en-US"/>
          </a:p>
        </p:txBody>
      </p:sp>
    </p:spTree>
    <p:extLst>
      <p:ext uri="{BB962C8B-B14F-4D97-AF65-F5344CB8AC3E}">
        <p14:creationId xmlns:p14="http://schemas.microsoft.com/office/powerpoint/2010/main" val="292437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FE9E7EC3-5DEA-42A3-8EC1-F84254AC478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56142898"/>
      </p:ext>
    </p:extLst>
  </p:cSld>
  <p:clrMapOvr>
    <a:masterClrMapping/>
  </p:clrMapOvr>
  <p:transition xmlns:p14="http://schemas.microsoft.com/office/powerpoint/2010/mai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F356DD7-4FBA-4D36-B8B6-B639FA904221}" type="slidenum">
              <a:rPr lang="en-US"/>
              <a:pPr>
                <a:defRPr/>
              </a:pPr>
              <a:t>‹#›</a:t>
            </a:fld>
            <a:endParaRPr lang="en-US"/>
          </a:p>
        </p:txBody>
      </p:sp>
    </p:spTree>
    <p:extLst>
      <p:ext uri="{BB962C8B-B14F-4D97-AF65-F5344CB8AC3E}">
        <p14:creationId xmlns:p14="http://schemas.microsoft.com/office/powerpoint/2010/main" val="29476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5D33BCEE-649E-4B95-81A6-169DA6C0159F}" type="slidenum">
              <a:rPr lang="en-US"/>
              <a:pPr>
                <a:defRPr/>
              </a:pPr>
              <a:t>‹#›</a:t>
            </a:fld>
            <a:endParaRPr lang="en-US"/>
          </a:p>
        </p:txBody>
      </p:sp>
    </p:spTree>
    <p:extLst>
      <p:ext uri="{BB962C8B-B14F-4D97-AF65-F5344CB8AC3E}">
        <p14:creationId xmlns:p14="http://schemas.microsoft.com/office/powerpoint/2010/main" val="3856710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D3305F95-6BF9-44A4-9E02-87F4110F98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11856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902F8E8-3437-4B5D-B383-869C7DE2FC7D}" type="slidenum">
              <a:rPr lang="en-US"/>
              <a:pPr>
                <a:defRPr/>
              </a:pPr>
              <a:t>‹#›</a:t>
            </a:fld>
            <a:endParaRPr lang="en-US"/>
          </a:p>
        </p:txBody>
      </p:sp>
    </p:spTree>
    <p:extLst>
      <p:ext uri="{BB962C8B-B14F-4D97-AF65-F5344CB8AC3E}">
        <p14:creationId xmlns:p14="http://schemas.microsoft.com/office/powerpoint/2010/main" val="2847171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C28C74B-F6EA-42ED-A2B8-61B2AD9F17CE}" type="slidenum">
              <a:rPr lang="en-US"/>
              <a:pPr>
                <a:defRPr/>
              </a:pPr>
              <a:t>‹#›</a:t>
            </a:fld>
            <a:endParaRPr lang="en-US"/>
          </a:p>
        </p:txBody>
      </p:sp>
    </p:spTree>
    <p:extLst>
      <p:ext uri="{BB962C8B-B14F-4D97-AF65-F5344CB8AC3E}">
        <p14:creationId xmlns:p14="http://schemas.microsoft.com/office/powerpoint/2010/main" val="4138275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FE9E7EC3-5DEA-42A3-8EC1-F84254AC478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70600372"/>
      </p:ext>
    </p:extLst>
  </p:cSld>
  <p:clrMapOvr>
    <a:masterClrMapping/>
  </p:clrMapOvr>
  <p:transition xmlns:p14="http://schemas.microsoft.com/office/powerpoint/2010/mai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F356DD7-4FBA-4D36-B8B6-B639FA904221}" type="slidenum">
              <a:rPr lang="en-US"/>
              <a:pPr>
                <a:defRPr/>
              </a:pPr>
              <a:t>‹#›</a:t>
            </a:fld>
            <a:endParaRPr lang="en-US"/>
          </a:p>
        </p:txBody>
      </p:sp>
    </p:spTree>
    <p:extLst>
      <p:ext uri="{BB962C8B-B14F-4D97-AF65-F5344CB8AC3E}">
        <p14:creationId xmlns:p14="http://schemas.microsoft.com/office/powerpoint/2010/main" val="2905707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5D33BCEE-649E-4B95-81A6-169DA6C0159F}" type="slidenum">
              <a:rPr lang="en-US"/>
              <a:pPr>
                <a:defRPr/>
              </a:pPr>
              <a:t>‹#›</a:t>
            </a:fld>
            <a:endParaRPr lang="en-US"/>
          </a:p>
        </p:txBody>
      </p:sp>
    </p:spTree>
    <p:extLst>
      <p:ext uri="{BB962C8B-B14F-4D97-AF65-F5344CB8AC3E}">
        <p14:creationId xmlns:p14="http://schemas.microsoft.com/office/powerpoint/2010/main" val="3022555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196E19A-AFFF-4BD5-B2C0-C8880B29FBE8}" type="datetimeFigureOut">
              <a:rPr lang="en-US" smtClean="0"/>
              <a:t>1/21/14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5D193932-8BA6-45DE-A51C-10D3009CEA69}"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C28C74B-F6EA-42ED-A2B8-61B2AD9F17CE}" type="slidenum">
              <a:rPr lang="en-US"/>
              <a:pPr>
                <a:defRPr/>
              </a:pPr>
              <a:t>‹#›</a:t>
            </a:fld>
            <a:endParaRPr lang="en-US"/>
          </a:p>
        </p:txBody>
      </p:sp>
    </p:spTree>
    <p:extLst>
      <p:ext uri="{BB962C8B-B14F-4D97-AF65-F5344CB8AC3E}">
        <p14:creationId xmlns:p14="http://schemas.microsoft.com/office/powerpoint/2010/main" val="3862231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93932-8BA6-45DE-A51C-10D3009CEA69}"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196E19A-AFFF-4BD5-B2C0-C8880B29FBE8}" type="datetimeFigureOut">
              <a:rPr lang="en-US" smtClean="0"/>
              <a:t>1/21/14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5D193932-8BA6-45DE-A51C-10D3009CEA69}"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96E19A-AFFF-4BD5-B2C0-C8880B29FBE8}"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93932-8BA6-45DE-A51C-10D3009CEA69}"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96E19A-AFFF-4BD5-B2C0-C8880B29FBE8}" type="datetimeFigureOut">
              <a:rPr lang="en-US" smtClean="0"/>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93932-8BA6-45DE-A51C-10D3009CEA69}"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96E19A-AFFF-4BD5-B2C0-C8880B29FBE8}"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93932-8BA6-45DE-A51C-10D3009CEA69}"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6E19A-AFFF-4BD5-B2C0-C8880B29FBE8}" type="datetimeFigureOut">
              <a:rPr lang="en-US" smtClean="0"/>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93932-8BA6-45DE-A51C-10D3009CEA69}"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6E19A-AFFF-4BD5-B2C0-C8880B29FBE8}"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93932-8BA6-45DE-A51C-10D3009CEA69}"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6E19A-AFFF-4BD5-B2C0-C8880B29FBE8}"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93932-8BA6-45DE-A51C-10D3009CEA69}"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93932-8BA6-45DE-A51C-10D3009CEA6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93932-8BA6-45DE-A51C-10D3009CEA69}"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FE9E7EC3-5DEA-42A3-8EC1-F84254AC478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69797311"/>
      </p:ext>
    </p:extLst>
  </p:cSld>
  <p:clrMapOvr>
    <a:masterClrMapping/>
  </p:clrMapOvr>
  <p:transition xmlns:p14="http://schemas.microsoft.com/office/powerpoint/2010/main" spd="med" advClick="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196E19A-AFFF-4BD5-B2C0-C8880B29FBE8}" type="datetimeFigureOut">
              <a:rPr lang="en-US" smtClean="0">
                <a:solidFill>
                  <a:srgbClr val="464653"/>
                </a:solidFill>
              </a:rPr>
              <a:pPr/>
              <a:t>1/21/14</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38282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2393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196E19A-AFFF-4BD5-B2C0-C8880B29FBE8}" type="datetimeFigureOut">
              <a:rPr lang="en-US" smtClean="0">
                <a:solidFill>
                  <a:srgbClr val="DDE9EC"/>
                </a:solidFill>
              </a:rPr>
              <a:pPr/>
              <a:t>1/21/14</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5D193932-8BA6-45DE-A51C-10D3009CEA69}"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7278780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86049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55686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07308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11828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4645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6E19A-AFFF-4BD5-B2C0-C8880B29FBE8}" type="datetimeFigureOut">
              <a:rPr lang="en-US" smtClean="0">
                <a:solidFill>
                  <a:srgbClr val="DDE9EC"/>
                </a:solidFill>
              </a:rPr>
              <a:pPr/>
              <a:t>1/21/14</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5D193932-8BA6-45DE-A51C-10D3009CEA69}"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04804331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63128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r="68254"/>
          <a:stretch>
            <a:fillRect/>
          </a:stretch>
        </p:blipFill>
        <p:spPr bwMode="auto">
          <a:xfrm>
            <a:off x="6784975"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2">
            <a:extLst>
              <a:ext uri="{28A0092B-C50C-407E-A947-70E740481C1C}">
                <a14:useLocalDpi xmlns:a14="http://schemas.microsoft.com/office/drawing/2010/main" val="0"/>
              </a:ext>
            </a:extLst>
          </a:blip>
          <a:srcRect l="29744" r="68254"/>
          <a:stretch>
            <a:fillRect/>
          </a:stretch>
        </p:blipFill>
        <p:spPr bwMode="auto">
          <a:xfrm>
            <a:off x="6858000"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5D33BCEE-649E-4B95-81A6-169DA6C0159F}" type="slidenum">
              <a:rPr lang="en-US"/>
              <a:pPr>
                <a:defRPr/>
              </a:pPr>
              <a:t>‹#›</a:t>
            </a:fld>
            <a:endParaRPr lang="en-US"/>
          </a:p>
        </p:txBody>
      </p:sp>
    </p:spTree>
    <p:extLst>
      <p:ext uri="{BB962C8B-B14F-4D97-AF65-F5344CB8AC3E}">
        <p14:creationId xmlns:p14="http://schemas.microsoft.com/office/powerpoint/2010/main" val="1933034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89581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196E19A-AFFF-4BD5-B2C0-C8880B29FBE8}" type="datetimeFigureOut">
              <a:rPr lang="en-US" smtClean="0">
                <a:solidFill>
                  <a:srgbClr val="464653"/>
                </a:solidFill>
              </a:rPr>
              <a:pPr/>
              <a:t>1/21/14</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78475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98975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196E19A-AFFF-4BD5-B2C0-C8880B29FBE8}" type="datetimeFigureOut">
              <a:rPr lang="en-US" smtClean="0">
                <a:solidFill>
                  <a:srgbClr val="DDE9EC"/>
                </a:solidFill>
              </a:rPr>
              <a:pPr/>
              <a:t>1/21/14</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5D193932-8BA6-45DE-A51C-10D3009CEA69}"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83397325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18916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993493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82915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688270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52222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96E19A-AFFF-4BD5-B2C0-C8880B29FBE8}" type="datetimeFigureOut">
              <a:rPr lang="en-US" smtClean="0">
                <a:solidFill>
                  <a:srgbClr val="DDE9EC"/>
                </a:solidFill>
              </a:rPr>
              <a:pPr/>
              <a:t>1/21/14</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5D193932-8BA6-45DE-A51C-10D3009CEA69}"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0368452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D3305F95-6BF9-44A4-9E02-87F4110F98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27593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491541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96E19A-AFFF-4BD5-B2C0-C8880B29FBE8}" type="datetimeFigureOut">
              <a:rPr lang="en-US" smtClean="0">
                <a:solidFill>
                  <a:srgbClr val="464653"/>
                </a:solidFill>
              </a:rPr>
              <a:pPr/>
              <a:t>1/21/14</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5D193932-8BA6-45DE-A51C-10D3009CEA69}"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5182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902F8E8-3437-4B5D-B383-869C7DE2FC7D}" type="slidenum">
              <a:rPr lang="en-US"/>
              <a:pPr>
                <a:defRPr/>
              </a:pPr>
              <a:t>‹#›</a:t>
            </a:fld>
            <a:endParaRPr lang="en-US"/>
          </a:p>
        </p:txBody>
      </p:sp>
    </p:spTree>
    <p:extLst>
      <p:ext uri="{BB962C8B-B14F-4D97-AF65-F5344CB8AC3E}">
        <p14:creationId xmlns:p14="http://schemas.microsoft.com/office/powerpoint/2010/main" val="283388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C28C74B-F6EA-42ED-A2B8-61B2AD9F17CE}" type="slidenum">
              <a:rPr lang="en-US"/>
              <a:pPr>
                <a:defRPr/>
              </a:pPr>
              <a:t>‹#›</a:t>
            </a:fld>
            <a:endParaRPr lang="en-US"/>
          </a:p>
        </p:txBody>
      </p:sp>
    </p:spTree>
    <p:extLst>
      <p:ext uri="{BB962C8B-B14F-4D97-AF65-F5344CB8AC3E}">
        <p14:creationId xmlns:p14="http://schemas.microsoft.com/office/powerpoint/2010/main" val="267500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DF356DD7-4FBA-4D36-B8B6-B639FA904221}" type="slidenum">
              <a:rPr lang="en-US"/>
              <a:pPr>
                <a:defRPr/>
              </a:pPr>
              <a:t>‹#›</a:t>
            </a:fld>
            <a:endParaRPr lang="en-US"/>
          </a:p>
        </p:txBody>
      </p:sp>
    </p:spTree>
    <p:extLst>
      <p:ext uri="{BB962C8B-B14F-4D97-AF65-F5344CB8AC3E}">
        <p14:creationId xmlns:p14="http://schemas.microsoft.com/office/powerpoint/2010/main" val="2785796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3.xml"/><Relationship Id="rId8" Type="http://schemas.openxmlformats.org/officeDocument/2006/relationships/image" Target="../media/image1.jpe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theme" Target="../theme/theme4.xml"/><Relationship Id="rId8" Type="http://schemas.openxmlformats.org/officeDocument/2006/relationships/image" Target="../media/image1.jpe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theme" Target="../theme/theme5.xml"/><Relationship Id="rId8"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6.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7.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8.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108" charset="0"/>
                <a:ea typeface="ＭＳ Ｐゴシック" pitchFamily="-108" charset="-128"/>
              </a:defRPr>
            </a:lvl1pPr>
          </a:lstStyle>
          <a:p>
            <a:pPr fontAlgn="base">
              <a:spcBef>
                <a:spcPct val="0"/>
              </a:spcBef>
              <a:spcAft>
                <a:spcPct val="0"/>
              </a:spcAft>
              <a:defRPr/>
            </a:pPr>
            <a:fld id="{36762841-7F80-41AF-9953-850C07AC34E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30332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7">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108" charset="0"/>
                <a:ea typeface="ＭＳ Ｐゴシック" pitchFamily="-108" charset="-128"/>
              </a:defRPr>
            </a:lvl1pPr>
          </a:lstStyle>
          <a:p>
            <a:pPr fontAlgn="base">
              <a:spcBef>
                <a:spcPct val="0"/>
              </a:spcBef>
              <a:spcAft>
                <a:spcPct val="0"/>
              </a:spcAft>
              <a:defRPr/>
            </a:pPr>
            <a:fld id="{36762841-7F80-41AF-9953-850C07AC34E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470055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8">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108" charset="0"/>
                <a:ea typeface="ＭＳ Ｐゴシック" pitchFamily="-108" charset="-128"/>
              </a:defRPr>
            </a:lvl1pPr>
          </a:lstStyle>
          <a:p>
            <a:pPr fontAlgn="base">
              <a:spcBef>
                <a:spcPct val="0"/>
              </a:spcBef>
              <a:spcAft>
                <a:spcPct val="0"/>
              </a:spcAft>
              <a:defRPr/>
            </a:pPr>
            <a:fld id="{36762841-7F80-41AF-9953-850C07AC34E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24063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8">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108" charset="0"/>
                <a:ea typeface="ＭＳ Ｐゴシック" pitchFamily="-108" charset="-128"/>
              </a:defRPr>
            </a:lvl1pPr>
          </a:lstStyle>
          <a:p>
            <a:pPr fontAlgn="base">
              <a:spcBef>
                <a:spcPct val="0"/>
              </a:spcBef>
              <a:spcAft>
                <a:spcPct val="0"/>
              </a:spcAft>
              <a:defRPr/>
            </a:pPr>
            <a:fld id="{36762841-7F80-41AF-9953-850C07AC34E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844315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8">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vert="horz" wrap="square" lIns="89879" tIns="44940" rIns="89879" bIns="44940" numCol="1" anchor="t" anchorCtr="0" compatLnSpc="1">
            <a:prstTxWarp prst="textNoShape">
              <a:avLst/>
            </a:prstTxWarp>
            <a:normAutofit/>
          </a:bodyPr>
          <a:lstStyle>
            <a:lvl1pPr algn="ctr">
              <a:defRPr sz="1400">
                <a:solidFill>
                  <a:srgbClr val="000000"/>
                </a:solidFill>
                <a:latin typeface="Calibri" pitchFamily="-108" charset="0"/>
                <a:ea typeface="ＭＳ Ｐゴシック" pitchFamily="-108" charset="-128"/>
              </a:defRPr>
            </a:lvl1pPr>
          </a:lstStyle>
          <a:p>
            <a:pPr fontAlgn="base">
              <a:spcBef>
                <a:spcPct val="0"/>
              </a:spcBef>
              <a:spcAft>
                <a:spcPct val="0"/>
              </a:spcAft>
              <a:defRPr/>
            </a:pPr>
            <a:fld id="{36762841-7F80-41AF-9953-850C07AC34E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41197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196E19A-AFFF-4BD5-B2C0-C8880B29FBE8}" type="datetimeFigureOut">
              <a:rPr lang="en-US" smtClean="0"/>
              <a:t>1/21/14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D193932-8BA6-45DE-A51C-10D3009CEA69}"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196E19A-AFFF-4BD5-B2C0-C8880B29FBE8}" type="datetimeFigureOut">
              <a:rPr lang="en-US" smtClean="0">
                <a:solidFill>
                  <a:srgbClr val="464653"/>
                </a:solidFill>
              </a:rPr>
              <a:pPr/>
              <a:t>1/21/14</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D193932-8BA6-45DE-A51C-10D3009CEA69}"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9919031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196E19A-AFFF-4BD5-B2C0-C8880B29FBE8}" type="datetimeFigureOut">
              <a:rPr lang="en-US" smtClean="0">
                <a:solidFill>
                  <a:srgbClr val="464653"/>
                </a:solidFill>
              </a:rPr>
              <a:pPr/>
              <a:t>1/21/14</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D193932-8BA6-45DE-A51C-10D3009CEA69}"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564515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ccssarkansas.pbworks.com/w/page/41448809/ADE-Common-Core-State-Standards-(CCSS)-Wiki-Homepage" TargetMode="Externa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inservice.ascd.org/books/how-do-fearless-leaders-approach-common-core-standard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www.commoncorearkansas.org/resources/" TargetMode="Externa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4" Type="http://schemas.openxmlformats.org/officeDocument/2006/relationships/hyperlink" Target="http://corestandards.org/resources" TargetMode="External"/><Relationship Id="rId5" Type="http://schemas.openxmlformats.org/officeDocument/2006/relationships/hyperlink" Target="http://www.parcconline.org/parcc-model-content-frameworks" TargetMode="External"/><Relationship Id="rId6" Type="http://schemas.openxmlformats.org/officeDocument/2006/relationships/hyperlink" Target="http://www.achieve.org/EQuIP" TargetMode="External"/><Relationship Id="rId7" Type="http://schemas.openxmlformats.org/officeDocument/2006/relationships/image" Target="../media/image3.png"/><Relationship Id="rId1" Type="http://schemas.openxmlformats.org/officeDocument/2006/relationships/slideLayout" Target="../slideLayouts/slideLayout30.xml"/><Relationship Id="rId2" Type="http://schemas.openxmlformats.org/officeDocument/2006/relationships/hyperlink" Target="http://ccssarkansas.pbworks.com/w/page/41448809/ADE-Common-Core-State-Standards-(CCSS)-Wiki-Homepag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ducore.ascd.org/" TargetMode="External"/><Relationship Id="rId4" Type="http://schemas.openxmlformats.org/officeDocument/2006/relationships/hyperlink" Target="http://ideas.aetn.org/commoncore" TargetMode="External"/><Relationship Id="rId5" Type="http://schemas.openxmlformats.org/officeDocument/2006/relationships/image" Target="../media/image3.png"/><Relationship Id="rId1" Type="http://schemas.openxmlformats.org/officeDocument/2006/relationships/slideLayout" Target="../slideLayouts/slideLayout30.xml"/><Relationship Id="rId2" Type="http://schemas.openxmlformats.org/officeDocument/2006/relationships/hyperlink" Target="http://www.achievethecore.org/steal-these-tools/professional-development-modul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4.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www.corestandards.org/assets/E0813_Appendix_A_New_Research_on_Text_Complexity.pdf" TargetMode="Externa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www.achievethecore.org/steal-these-tools/text-complexity/qualitative-measures" TargetMode="External"/><Relationship Id="rId4" Type="http://schemas.openxmlformats.org/officeDocument/2006/relationships/image" Target="../media/image3.png"/><Relationship Id="rId1" Type="http://schemas.openxmlformats.org/officeDocument/2006/relationships/slideLayout" Target="../slideLayouts/slideLayout30.xml"/><Relationship Id="rId2" Type="http://schemas.openxmlformats.org/officeDocument/2006/relationships/hyperlink" Target="http://www.achievethecore.org/steal-these-tools/text-complexity/quantitative-measur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groups.ascd.org/resource/documents/122463-CCSS_Text_Complexity_webinar_handout_3.pdf" TargetMode="Externa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http://www.corestandards.org/" TargetMode="Externa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www.in.gov/idoa/proc/bids/RFP-13-29/" TargetMode="Externa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www.parcconline.org/mcf/ela/parcc-model-content-frameworks-browse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hyperlink" Target="http://parcconline.org/parcc-model-content-frameworks" TargetMode="External"/><Relationship Id="rId4" Type="http://schemas.openxmlformats.org/officeDocument/2006/relationships/hyperlink" Target="http://parcconline.org/samples/item-task-prototypes" TargetMode="External"/><Relationship Id="rId1" Type="http://schemas.openxmlformats.org/officeDocument/2006/relationships/slideLayout" Target="../slideLayouts/slideLayout30.xml"/><Relationship Id="rId2" Type="http://schemas.openxmlformats.org/officeDocument/2006/relationships/hyperlink" Target="http://www.youtube.com/watch?v=QaKeiJNRQiw"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6.jpeg"/><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http://www.in.gov/idoa/proc/bids/RFP-13-29/"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http://parcconline.org/samples/item-task-prototype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mailto:Dana.breitweiser@arkansas.gov" TargetMode="External"/><Relationship Id="rId3" Type="http://schemas.openxmlformats.org/officeDocument/2006/relationships/hyperlink" Target="mailto:Thomas.coy@arkansas.gov"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hyperlink" Target="http://parcconline.org/CC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ctr"/>
            <a:r>
              <a:rPr lang="en-US" sz="4000" dirty="0" smtClean="0"/>
              <a:t>Shifting to the Common Core State Standards</a:t>
            </a:r>
            <a:br>
              <a:rPr lang="en-US" sz="4000" dirty="0" smtClean="0"/>
            </a:br>
            <a:r>
              <a:rPr lang="en-US" sz="4000" dirty="0" smtClean="0"/>
              <a:t/>
            </a:r>
            <a:br>
              <a:rPr lang="en-US" sz="4000" dirty="0" smtClean="0"/>
            </a:br>
            <a:r>
              <a:rPr lang="en-US" sz="4000" dirty="0" smtClean="0"/>
              <a:t/>
            </a:r>
            <a:br>
              <a:rPr lang="en-US" sz="4000" dirty="0" smtClean="0"/>
            </a:br>
            <a:endParaRPr lang="en-US" sz="1800" dirty="0"/>
          </a:p>
        </p:txBody>
      </p:sp>
      <p:pic>
        <p:nvPicPr>
          <p:cNvPr id="3"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619506"/>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95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Arkansas’s Big Shifts</a:t>
            </a:r>
            <a:endParaRPr lang="en-US" dirty="0"/>
          </a:p>
        </p:txBody>
      </p:sp>
      <p:sp>
        <p:nvSpPr>
          <p:cNvPr id="3" name="Content Placeholder 2"/>
          <p:cNvSpPr>
            <a:spLocks noGrp="1"/>
          </p:cNvSpPr>
          <p:nvPr>
            <p:ph sz="quarter" idx="1"/>
          </p:nvPr>
        </p:nvSpPr>
        <p:spPr/>
        <p:txBody>
          <a:bodyPr>
            <a:normAutofit lnSpcReduction="10000"/>
          </a:bodyPr>
          <a:lstStyle/>
          <a:p>
            <a:r>
              <a:rPr lang="en-US" sz="3200" dirty="0" smtClean="0"/>
              <a:t>Appropriate Text Complexity</a:t>
            </a:r>
          </a:p>
          <a:p>
            <a:r>
              <a:rPr lang="en-US" sz="3200" dirty="0" smtClean="0"/>
              <a:t>Increased Reading of Informational Texts</a:t>
            </a:r>
          </a:p>
          <a:p>
            <a:r>
              <a:rPr lang="en-US" sz="3200" dirty="0" smtClean="0"/>
              <a:t>Disciplinary Literacy</a:t>
            </a:r>
          </a:p>
          <a:p>
            <a:r>
              <a:rPr lang="en-US" sz="3200" dirty="0" smtClean="0"/>
              <a:t>Close Reading</a:t>
            </a:r>
          </a:p>
          <a:p>
            <a:r>
              <a:rPr lang="en-US" sz="3200" dirty="0" smtClean="0"/>
              <a:t>Text-dependent Questions</a:t>
            </a:r>
          </a:p>
          <a:p>
            <a:r>
              <a:rPr lang="en-US" sz="3200" dirty="0" smtClean="0"/>
              <a:t>General Academic &amp; Domain-specific Vocabulary</a:t>
            </a:r>
          </a:p>
          <a:p>
            <a:r>
              <a:rPr lang="en-US" sz="3200" dirty="0" smtClean="0"/>
              <a:t>Argumentative Writing</a:t>
            </a:r>
          </a:p>
          <a:p>
            <a:r>
              <a:rPr lang="en-US" sz="3200" dirty="0" smtClean="0"/>
              <a:t>Short &amp; Sustained Research Projects</a:t>
            </a:r>
          </a:p>
          <a:p>
            <a:endParaRPr lang="en-US" dirty="0" smtClean="0"/>
          </a:p>
          <a:p>
            <a:endParaRPr lang="en-US" dirty="0" smtClean="0"/>
          </a:p>
          <a:p>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1149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368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Design of the Arkansas’s Big Shifts Document</a:t>
            </a:r>
            <a:endParaRPr lang="en-US" dirty="0"/>
          </a:p>
        </p:txBody>
      </p:sp>
      <p:sp>
        <p:nvSpPr>
          <p:cNvPr id="3" name="Content Placeholder 2"/>
          <p:cNvSpPr>
            <a:spLocks noGrp="1"/>
          </p:cNvSpPr>
          <p:nvPr>
            <p:ph sz="quarter" idx="1"/>
          </p:nvPr>
        </p:nvSpPr>
        <p:spPr/>
        <p:txBody>
          <a:bodyPr>
            <a:normAutofit/>
          </a:bodyPr>
          <a:lstStyle/>
          <a:p>
            <a:r>
              <a:rPr lang="en-US" dirty="0" smtClean="0"/>
              <a:t>Identifies the big shifts</a:t>
            </a:r>
          </a:p>
          <a:p>
            <a:r>
              <a:rPr lang="en-US" dirty="0" smtClean="0"/>
              <a:t>Describes student learning behaviors associated with the big shifts</a:t>
            </a:r>
          </a:p>
          <a:p>
            <a:r>
              <a:rPr lang="en-US" dirty="0" smtClean="0"/>
              <a:t>Includes supporting documentation from</a:t>
            </a:r>
          </a:p>
          <a:p>
            <a:pPr lvl="1"/>
            <a:r>
              <a:rPr lang="en-US" dirty="0" smtClean="0"/>
              <a:t>CCSS</a:t>
            </a:r>
          </a:p>
          <a:p>
            <a:pPr lvl="1"/>
            <a:r>
              <a:rPr lang="en-US" dirty="0" smtClean="0"/>
              <a:t>Publishers’ Criteria for K-2 &amp; 3-12</a:t>
            </a:r>
          </a:p>
          <a:p>
            <a:pPr lvl="1"/>
            <a:r>
              <a:rPr lang="en-US" dirty="0" smtClean="0"/>
              <a:t>Model Content Frameworks for Grades 3-11, version 2.0</a:t>
            </a:r>
          </a:p>
          <a:p>
            <a:pPr marL="0" indent="0">
              <a:buNone/>
            </a:pPr>
            <a:endParaRPr lang="en-US" dirty="0"/>
          </a:p>
          <a:p>
            <a:pPr marL="0" indent="0">
              <a:buNone/>
            </a:pPr>
            <a:r>
              <a:rPr lang="en-US" dirty="0" smtClean="0"/>
              <a:t>Link to Curriculum &amp; Instruction Wiki Homepage</a:t>
            </a:r>
          </a:p>
          <a:p>
            <a:r>
              <a:rPr lang="en-US" dirty="0">
                <a:hlinkClick r:id="rId2"/>
              </a:rPr>
              <a:t>http://ccssarkansas.pbworks.com/w/page/41448809/ADE-Common-Core-State-Standards-(CCSS)-</a:t>
            </a:r>
            <a:r>
              <a:rPr lang="en-US" dirty="0" smtClean="0">
                <a:hlinkClick r:id="rId2"/>
              </a:rPr>
              <a:t>Wiki-Homepage</a:t>
            </a:r>
            <a:endParaRPr lang="en-US" dirty="0" smtClean="0"/>
          </a:p>
          <a:p>
            <a:pPr marL="0" indent="0">
              <a:buNone/>
            </a:pPr>
            <a:endParaRPr lang="en-US" dirty="0"/>
          </a:p>
        </p:txBody>
      </p:sp>
      <p:pic>
        <p:nvPicPr>
          <p:cNvPr id="4"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403" y="60960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166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3600" dirty="0" smtClean="0"/>
              <a:t>Appropriate Text Complexity</a:t>
            </a:r>
            <a:r>
              <a:rPr lang="en-US" dirty="0" smtClean="0"/>
              <a:t/>
            </a:r>
            <a:br>
              <a:rPr lang="en-US" dirty="0" smtClean="0"/>
            </a:br>
            <a:r>
              <a:rPr lang="en-US" sz="3100" dirty="0" smtClean="0"/>
              <a:t>R.10</a:t>
            </a:r>
            <a:endParaRPr lang="en-US" sz="3100" dirty="0"/>
          </a:p>
        </p:txBody>
      </p:sp>
      <p:sp>
        <p:nvSpPr>
          <p:cNvPr id="9" name="Content Placeholder 8"/>
          <p:cNvSpPr>
            <a:spLocks noGrp="1"/>
          </p:cNvSpPr>
          <p:nvPr>
            <p:ph sz="quarter" idx="1"/>
          </p:nvPr>
        </p:nvSpPr>
        <p:spPr>
          <a:xfrm>
            <a:off x="457200" y="1143000"/>
            <a:ext cx="8229600" cy="5257800"/>
          </a:xfrm>
        </p:spPr>
        <p:txBody>
          <a:bodyPr>
            <a:noAutofit/>
          </a:bodyPr>
          <a:lstStyle/>
          <a:p>
            <a:r>
              <a:rPr lang="en-US" sz="3200" dirty="0" smtClean="0"/>
              <a:t>All students through individual reading, paired reading, group activities, read </a:t>
            </a:r>
            <a:r>
              <a:rPr lang="en-US" sz="3200" dirty="0" err="1" smtClean="0"/>
              <a:t>alouds</a:t>
            </a:r>
            <a:endParaRPr lang="en-US" sz="3200" dirty="0" smtClean="0"/>
          </a:p>
          <a:p>
            <a:r>
              <a:rPr lang="en-US" sz="3200" dirty="0" smtClean="0"/>
              <a:t>Progressions of texts that overlap, challenge, and motivate</a:t>
            </a:r>
          </a:p>
          <a:p>
            <a:r>
              <a:rPr lang="en-US" sz="3200" dirty="0" smtClean="0"/>
              <a:t>Sophisticated language, vocabulary, and structures</a:t>
            </a:r>
          </a:p>
          <a:p>
            <a:r>
              <a:rPr lang="en-US" sz="3200" dirty="0" smtClean="0"/>
              <a:t>Lends itself to complex tasks and rich vocabulary</a:t>
            </a:r>
          </a:p>
          <a:p>
            <a:r>
              <a:rPr lang="en-US" sz="3200" dirty="0" smtClean="0"/>
              <a:t>Develops mature language skills and conceptual knowledge</a:t>
            </a:r>
            <a:endParaRPr lang="en-US" sz="3200"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1149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86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dirty="0" smtClean="0"/>
              <a:t>Increased Reading of Informational Texts                     </a:t>
            </a:r>
            <a:r>
              <a:rPr lang="en-US" sz="2800" dirty="0" smtClean="0"/>
              <a:t>RI.10, RHS.10, RST.10</a:t>
            </a:r>
            <a:endParaRPr lang="en-US" sz="2800" dirty="0"/>
          </a:p>
        </p:txBody>
      </p:sp>
      <p:sp>
        <p:nvSpPr>
          <p:cNvPr id="3" name="Content Placeholder 2"/>
          <p:cNvSpPr>
            <a:spLocks noGrp="1"/>
          </p:cNvSpPr>
          <p:nvPr>
            <p:ph sz="quarter" idx="1"/>
          </p:nvPr>
        </p:nvSpPr>
        <p:spPr>
          <a:xfrm>
            <a:off x="457200" y="1524000"/>
            <a:ext cx="8229600" cy="4632960"/>
          </a:xfrm>
        </p:spPr>
        <p:txBody>
          <a:bodyPr/>
          <a:lstStyle/>
          <a:p>
            <a:r>
              <a:rPr lang="en-US" sz="3200" dirty="0" smtClean="0"/>
              <a:t>Elementary:  50/50 balance across the school year</a:t>
            </a:r>
          </a:p>
          <a:p>
            <a:r>
              <a:rPr lang="en-US" sz="3200" dirty="0" smtClean="0"/>
              <a:t>High School:  70/30  across the disciplines and the school year</a:t>
            </a:r>
          </a:p>
          <a:p>
            <a:r>
              <a:rPr lang="en-US" sz="3200" dirty="0" smtClean="0"/>
              <a:t>Emphasize arguments over narrative structures</a:t>
            </a:r>
          </a:p>
          <a:p>
            <a:r>
              <a:rPr lang="en-US" sz="3200" dirty="0" smtClean="0"/>
              <a:t>Increased literary nonfiction in ELA classes</a:t>
            </a:r>
          </a:p>
          <a:p>
            <a:r>
              <a:rPr lang="en-US" sz="3200" dirty="0" smtClean="0"/>
              <a:t>Should </a:t>
            </a:r>
            <a:r>
              <a:rPr lang="en-US" sz="3200" dirty="0"/>
              <a:t>build a coherent body of knowledge within and across grades</a:t>
            </a:r>
          </a:p>
          <a:p>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4102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85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Disciplinary Literacy</a:t>
            </a:r>
            <a:br>
              <a:rPr lang="en-US" sz="3600" dirty="0" smtClean="0"/>
            </a:br>
            <a:r>
              <a:rPr lang="en-US" sz="3100" dirty="0" smtClean="0"/>
              <a:t>RHS.1-10, RST.1-10, WHSST.1, 2, 3, 9, 10</a:t>
            </a:r>
            <a:endParaRPr lang="en-US" sz="3100" dirty="0"/>
          </a:p>
        </p:txBody>
      </p:sp>
      <p:sp>
        <p:nvSpPr>
          <p:cNvPr id="3" name="Content Placeholder 2"/>
          <p:cNvSpPr>
            <a:spLocks noGrp="1"/>
          </p:cNvSpPr>
          <p:nvPr>
            <p:ph sz="quarter" idx="1"/>
          </p:nvPr>
        </p:nvSpPr>
        <p:spPr/>
        <p:txBody>
          <a:bodyPr>
            <a:normAutofit/>
          </a:bodyPr>
          <a:lstStyle/>
          <a:p>
            <a:r>
              <a:rPr lang="en-US" dirty="0"/>
              <a:t>A</a:t>
            </a:r>
            <a:r>
              <a:rPr lang="en-US" dirty="0" smtClean="0"/>
              <a:t> shared responsibility</a:t>
            </a:r>
          </a:p>
          <a:p>
            <a:r>
              <a:rPr lang="en-US" dirty="0" smtClean="0"/>
              <a:t>K-5 students </a:t>
            </a:r>
            <a:r>
              <a:rPr lang="en-US" dirty="0"/>
              <a:t>build a foundation of </a:t>
            </a:r>
            <a:r>
              <a:rPr lang="en-US" dirty="0" smtClean="0"/>
              <a:t>rich content knowledge through coherently structured curriculum</a:t>
            </a:r>
          </a:p>
          <a:p>
            <a:r>
              <a:rPr lang="en-US" dirty="0" smtClean="0"/>
              <a:t>6-12 students evaluate intricate arguments, </a:t>
            </a:r>
            <a:r>
              <a:rPr lang="en-US" dirty="0"/>
              <a:t>synthesize complex information, </a:t>
            </a:r>
            <a:r>
              <a:rPr lang="en-US" dirty="0" smtClean="0"/>
              <a:t>follow </a:t>
            </a:r>
            <a:r>
              <a:rPr lang="en-US" dirty="0"/>
              <a:t>detailed descriptions of events and </a:t>
            </a:r>
            <a:r>
              <a:rPr lang="en-US" dirty="0" smtClean="0"/>
              <a:t>concepts, and </a:t>
            </a:r>
            <a:r>
              <a:rPr lang="en-US" dirty="0"/>
              <a:t>differentiate primary and secondary </a:t>
            </a:r>
            <a:r>
              <a:rPr lang="en-US" dirty="0" smtClean="0"/>
              <a:t>sources</a:t>
            </a:r>
          </a:p>
          <a:p>
            <a:r>
              <a:rPr lang="en-US" dirty="0" smtClean="0"/>
              <a:t>Assert and defend claims; historical, scientific, and technical reports; narrative descriptions of individuals, events, and procedures</a:t>
            </a:r>
          </a:p>
          <a:p>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52578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47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Autofit/>
          </a:bodyPr>
          <a:lstStyle/>
          <a:p>
            <a:r>
              <a:rPr lang="en-US" dirty="0" smtClean="0"/>
              <a:t>Close Reading</a:t>
            </a:r>
            <a:br>
              <a:rPr lang="en-US" dirty="0" smtClean="0"/>
            </a:br>
            <a:r>
              <a:rPr lang="en-US" sz="2800" dirty="0" smtClean="0"/>
              <a:t>R.1</a:t>
            </a:r>
            <a:endParaRPr lang="en-US" sz="2800" dirty="0"/>
          </a:p>
        </p:txBody>
      </p:sp>
      <p:sp>
        <p:nvSpPr>
          <p:cNvPr id="3" name="Content Placeholder 2"/>
          <p:cNvSpPr>
            <a:spLocks noGrp="1"/>
          </p:cNvSpPr>
          <p:nvPr>
            <p:ph sz="quarter" idx="1"/>
          </p:nvPr>
        </p:nvSpPr>
        <p:spPr>
          <a:xfrm>
            <a:off x="457200" y="1219200"/>
            <a:ext cx="8229600" cy="5257799"/>
          </a:xfrm>
        </p:spPr>
        <p:txBody>
          <a:bodyPr>
            <a:normAutofit/>
          </a:bodyPr>
          <a:lstStyle/>
          <a:p>
            <a:r>
              <a:rPr lang="en-US" dirty="0"/>
              <a:t>Close reading and gathering knowledge from specific texts must be at the heart of classroom </a:t>
            </a:r>
            <a:r>
              <a:rPr lang="en-US" dirty="0" smtClean="0"/>
              <a:t>activities, reflecting </a:t>
            </a:r>
            <a:r>
              <a:rPr lang="en-US" dirty="0"/>
              <a:t>on </a:t>
            </a:r>
            <a:endParaRPr lang="en-US" dirty="0" smtClean="0"/>
          </a:p>
          <a:p>
            <a:pPr lvl="1"/>
            <a:r>
              <a:rPr lang="en-US" dirty="0" smtClean="0"/>
              <a:t>meanings </a:t>
            </a:r>
            <a:r>
              <a:rPr lang="en-US" dirty="0"/>
              <a:t>of individual words and </a:t>
            </a:r>
            <a:r>
              <a:rPr lang="en-US" dirty="0" smtClean="0"/>
              <a:t>sentences</a:t>
            </a:r>
          </a:p>
          <a:p>
            <a:pPr lvl="1"/>
            <a:r>
              <a:rPr lang="en-US" dirty="0" smtClean="0"/>
              <a:t>the </a:t>
            </a:r>
            <a:r>
              <a:rPr lang="en-US" dirty="0"/>
              <a:t>order in which sentences </a:t>
            </a:r>
            <a:r>
              <a:rPr lang="en-US" dirty="0" smtClean="0"/>
              <a:t>unfold</a:t>
            </a:r>
            <a:endParaRPr lang="en-US" dirty="0"/>
          </a:p>
          <a:p>
            <a:pPr lvl="1"/>
            <a:r>
              <a:rPr lang="en-US" dirty="0" smtClean="0"/>
              <a:t>the </a:t>
            </a:r>
            <a:r>
              <a:rPr lang="en-US" dirty="0"/>
              <a:t>development of ideas over the course of the </a:t>
            </a:r>
            <a:r>
              <a:rPr lang="en-US" dirty="0" smtClean="0"/>
              <a:t>text</a:t>
            </a:r>
            <a:endParaRPr lang="en-US" dirty="0"/>
          </a:p>
          <a:p>
            <a:r>
              <a:rPr lang="en-US" dirty="0" smtClean="0"/>
              <a:t>Aligned </a:t>
            </a:r>
            <a:r>
              <a:rPr lang="en-US" dirty="0"/>
              <a:t>curriculum should explicitly direct students to re-read challenging portions of the </a:t>
            </a:r>
            <a:r>
              <a:rPr lang="en-US" dirty="0" smtClean="0"/>
              <a:t>text</a:t>
            </a:r>
          </a:p>
          <a:p>
            <a:r>
              <a:rPr lang="en-US" dirty="0" smtClean="0"/>
              <a:t>Multiple </a:t>
            </a:r>
            <a:r>
              <a:rPr lang="en-US" dirty="0"/>
              <a:t>readings </a:t>
            </a:r>
            <a:r>
              <a:rPr lang="en-US" dirty="0" smtClean="0"/>
              <a:t>allow </a:t>
            </a:r>
            <a:r>
              <a:rPr lang="en-US" dirty="0"/>
              <a:t>students to glean information, gather evidence, and build </a:t>
            </a:r>
            <a:r>
              <a:rPr lang="en-US" dirty="0" smtClean="0"/>
              <a:t>knowledge</a:t>
            </a:r>
          </a:p>
          <a:p>
            <a:r>
              <a:rPr lang="en-US" dirty="0" smtClean="0"/>
              <a:t>Full comprehension of individual texts aids in </a:t>
            </a:r>
            <a:r>
              <a:rPr lang="en-US" dirty="0"/>
              <a:t>comparison and synthesis of multiple </a:t>
            </a:r>
            <a:r>
              <a:rPr lang="en-US" dirty="0" smtClean="0"/>
              <a:t>sources</a:t>
            </a:r>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523" y="5943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54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Text-dependent Questions</a:t>
            </a:r>
            <a:r>
              <a:rPr lang="en-US" dirty="0" smtClean="0"/>
              <a:t/>
            </a:r>
            <a:br>
              <a:rPr lang="en-US" dirty="0" smtClean="0"/>
            </a:br>
            <a:r>
              <a:rPr lang="en-US" sz="3100" dirty="0" smtClean="0"/>
              <a:t>R.1-9, W.9, SL.4</a:t>
            </a:r>
            <a:endParaRPr lang="en-US" sz="3100" dirty="0"/>
          </a:p>
        </p:txBody>
      </p:sp>
      <p:sp>
        <p:nvSpPr>
          <p:cNvPr id="3" name="Content Placeholder 2"/>
          <p:cNvSpPr>
            <a:spLocks noGrp="1"/>
          </p:cNvSpPr>
          <p:nvPr>
            <p:ph sz="quarter" idx="1"/>
          </p:nvPr>
        </p:nvSpPr>
        <p:spPr>
          <a:xfrm>
            <a:off x="457200" y="1600200"/>
            <a:ext cx="8229600" cy="5181600"/>
          </a:xfrm>
        </p:spPr>
        <p:txBody>
          <a:bodyPr>
            <a:normAutofit/>
          </a:bodyPr>
          <a:lstStyle/>
          <a:p>
            <a:r>
              <a:rPr lang="en-US" dirty="0"/>
              <a:t>C</a:t>
            </a:r>
            <a:r>
              <a:rPr lang="en-US" dirty="0" smtClean="0"/>
              <a:t>ite </a:t>
            </a:r>
            <a:r>
              <a:rPr lang="en-US" dirty="0"/>
              <a:t>specific evidence when offering an oral or written interpretation of a </a:t>
            </a:r>
            <a:r>
              <a:rPr lang="en-US" dirty="0" smtClean="0"/>
              <a:t>text </a:t>
            </a:r>
            <a:endParaRPr lang="en-US" dirty="0"/>
          </a:p>
          <a:p>
            <a:r>
              <a:rPr lang="en-US" dirty="0"/>
              <a:t>D</a:t>
            </a:r>
            <a:r>
              <a:rPr lang="en-US" dirty="0" smtClean="0"/>
              <a:t>o </a:t>
            </a:r>
            <a:r>
              <a:rPr lang="en-US" dirty="0"/>
              <a:t>not require information or evidence from outside the text or </a:t>
            </a:r>
            <a:r>
              <a:rPr lang="en-US" dirty="0" smtClean="0"/>
              <a:t>texts</a:t>
            </a:r>
          </a:p>
          <a:p>
            <a:r>
              <a:rPr lang="en-US" dirty="0" smtClean="0"/>
              <a:t>High-quality sequences of text-dependent questions</a:t>
            </a:r>
          </a:p>
          <a:p>
            <a:pPr lvl="1"/>
            <a:r>
              <a:rPr lang="en-US" dirty="0" smtClean="0"/>
              <a:t>Cultivate mastery of the specifics of a text; </a:t>
            </a:r>
            <a:r>
              <a:rPr lang="en-US" dirty="0"/>
              <a:t>require students to demonstrate that they </a:t>
            </a:r>
            <a:r>
              <a:rPr lang="en-US" dirty="0" smtClean="0"/>
              <a:t>can </a:t>
            </a:r>
            <a:r>
              <a:rPr lang="en-US" dirty="0"/>
              <a:t>follow the details of what is explicitly stated </a:t>
            </a:r>
            <a:endParaRPr lang="en-US" dirty="0" smtClean="0"/>
          </a:p>
          <a:p>
            <a:pPr lvl="1"/>
            <a:r>
              <a:rPr lang="en-US" dirty="0" smtClean="0"/>
              <a:t>Require inference based on evidence in the text; </a:t>
            </a:r>
            <a:r>
              <a:rPr lang="en-US" dirty="0"/>
              <a:t>make valid claims that square with all the evidence in the text</a:t>
            </a:r>
            <a:endParaRPr lang="en-US" dirty="0" smtClean="0"/>
          </a:p>
          <a:p>
            <a:pPr lvl="1"/>
            <a:r>
              <a:rPr lang="en-US" dirty="0" smtClean="0"/>
              <a:t>Make comparisons with other texts; synthesize information across texts to build knowledge about a topic</a:t>
            </a:r>
            <a:endParaRPr lang="en-US" dirty="0"/>
          </a:p>
        </p:txBody>
      </p:sp>
    </p:spTree>
    <p:extLst>
      <p:ext uri="{BB962C8B-B14F-4D97-AF65-F5344CB8AC3E}">
        <p14:creationId xmlns:p14="http://schemas.microsoft.com/office/powerpoint/2010/main" val="214393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General Academic &amp; Domain-specific Vocabulary                       </a:t>
            </a:r>
            <a:r>
              <a:rPr lang="en-US" sz="3100" dirty="0" smtClean="0"/>
              <a:t>L.4-6</a:t>
            </a:r>
            <a:endParaRPr lang="en-US" sz="3100" dirty="0"/>
          </a:p>
        </p:txBody>
      </p:sp>
      <p:sp>
        <p:nvSpPr>
          <p:cNvPr id="3" name="Content Placeholder 2"/>
          <p:cNvSpPr>
            <a:spLocks noGrp="1"/>
          </p:cNvSpPr>
          <p:nvPr>
            <p:ph sz="quarter" idx="1"/>
          </p:nvPr>
        </p:nvSpPr>
        <p:spPr>
          <a:xfrm>
            <a:off x="457200" y="1600200"/>
            <a:ext cx="8229600" cy="5029200"/>
          </a:xfrm>
        </p:spPr>
        <p:txBody>
          <a:bodyPr>
            <a:normAutofit/>
          </a:bodyPr>
          <a:lstStyle/>
          <a:p>
            <a:r>
              <a:rPr lang="en-US" dirty="0"/>
              <a:t>Multiple exposures to targeted vocabulary words in authentic contexts</a:t>
            </a:r>
          </a:p>
          <a:p>
            <a:r>
              <a:rPr lang="en-US" dirty="0" smtClean="0"/>
              <a:t>General Academic – Tier Two Words</a:t>
            </a:r>
          </a:p>
          <a:p>
            <a:pPr lvl="1"/>
            <a:r>
              <a:rPr lang="en-US" dirty="0" smtClean="0"/>
              <a:t>Found </a:t>
            </a:r>
            <a:r>
              <a:rPr lang="en-US" dirty="0"/>
              <a:t>across many types of texts</a:t>
            </a:r>
            <a:r>
              <a:rPr lang="en-US" dirty="0" smtClean="0"/>
              <a:t>, </a:t>
            </a:r>
            <a:r>
              <a:rPr lang="en-US" dirty="0"/>
              <a:t>highly </a:t>
            </a:r>
            <a:r>
              <a:rPr lang="en-US" dirty="0" smtClean="0"/>
              <a:t>generalizable</a:t>
            </a:r>
            <a:endParaRPr lang="en-US" dirty="0"/>
          </a:p>
          <a:p>
            <a:pPr lvl="1"/>
            <a:r>
              <a:rPr lang="en-US" dirty="0"/>
              <a:t>B</a:t>
            </a:r>
            <a:r>
              <a:rPr lang="en-US" dirty="0" smtClean="0"/>
              <a:t>uild </a:t>
            </a:r>
            <a:r>
              <a:rPr lang="en-US" dirty="0"/>
              <a:t>fluency, improve reading comprehension, and </a:t>
            </a:r>
            <a:r>
              <a:rPr lang="en-US" dirty="0" smtClean="0"/>
              <a:t>prepared students to </a:t>
            </a:r>
            <a:r>
              <a:rPr lang="en-US" dirty="0"/>
              <a:t>access a wide range of complex </a:t>
            </a:r>
            <a:r>
              <a:rPr lang="en-US" dirty="0" smtClean="0"/>
              <a:t>texts </a:t>
            </a:r>
          </a:p>
          <a:p>
            <a:r>
              <a:rPr lang="en-US" dirty="0" smtClean="0"/>
              <a:t>Domain-specific – Tier Three Words</a:t>
            </a:r>
          </a:p>
          <a:p>
            <a:pPr lvl="1"/>
            <a:r>
              <a:rPr lang="en-US" dirty="0" smtClean="0"/>
              <a:t>Key </a:t>
            </a:r>
            <a:r>
              <a:rPr lang="en-US" dirty="0"/>
              <a:t>to understanding a new concept within a </a:t>
            </a:r>
            <a:r>
              <a:rPr lang="en-US" dirty="0" smtClean="0"/>
              <a:t>text</a:t>
            </a:r>
          </a:p>
          <a:p>
            <a:pPr lvl="1"/>
            <a:r>
              <a:rPr lang="en-US" dirty="0" smtClean="0"/>
              <a:t>Far </a:t>
            </a:r>
            <a:r>
              <a:rPr lang="en-US" dirty="0"/>
              <a:t>more common in informational texts than in </a:t>
            </a:r>
            <a:r>
              <a:rPr lang="en-US" dirty="0" smtClean="0"/>
              <a:t>literature</a:t>
            </a:r>
          </a:p>
          <a:p>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562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3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Argumentative Writing</a:t>
            </a:r>
            <a:br>
              <a:rPr lang="en-US" sz="3600" dirty="0" smtClean="0"/>
            </a:br>
            <a:r>
              <a:rPr lang="en-US" sz="3100" dirty="0" smtClean="0"/>
              <a:t>W.1, 9</a:t>
            </a:r>
            <a:endParaRPr lang="en-US" sz="3100" dirty="0"/>
          </a:p>
        </p:txBody>
      </p:sp>
      <p:sp>
        <p:nvSpPr>
          <p:cNvPr id="3" name="Content Placeholder 2"/>
          <p:cNvSpPr>
            <a:spLocks noGrp="1"/>
          </p:cNvSpPr>
          <p:nvPr>
            <p:ph sz="quarter" idx="1"/>
          </p:nvPr>
        </p:nvSpPr>
        <p:spPr/>
        <p:txBody>
          <a:bodyPr>
            <a:normAutofit fontScale="92500"/>
          </a:bodyPr>
          <a:lstStyle/>
          <a:p>
            <a:r>
              <a:rPr lang="en-US" dirty="0" smtClean="0"/>
              <a:t>Model Content Frameworks: 30% (3-5); 35% (6-8); 40% (9-11)</a:t>
            </a:r>
          </a:p>
          <a:p>
            <a:r>
              <a:rPr lang="en-US" dirty="0" smtClean="0"/>
              <a:t>In ELA, </a:t>
            </a:r>
            <a:r>
              <a:rPr lang="en-US" dirty="0"/>
              <a:t>make claims about the worth or meaning of a literary work or </a:t>
            </a:r>
            <a:r>
              <a:rPr lang="en-US" dirty="0" smtClean="0"/>
              <a:t>works and defend interpretations </a:t>
            </a:r>
            <a:r>
              <a:rPr lang="en-US" dirty="0"/>
              <a:t>or judgments with evidence from the text(s</a:t>
            </a:r>
            <a:r>
              <a:rPr lang="en-US" dirty="0" smtClean="0"/>
              <a:t>)</a:t>
            </a:r>
          </a:p>
          <a:p>
            <a:r>
              <a:rPr lang="en-US" dirty="0" smtClean="0"/>
              <a:t>In </a:t>
            </a:r>
            <a:r>
              <a:rPr lang="en-US" dirty="0"/>
              <a:t>history/social studies, </a:t>
            </a:r>
            <a:r>
              <a:rPr lang="en-US" dirty="0" smtClean="0"/>
              <a:t>analyze </a:t>
            </a:r>
            <a:r>
              <a:rPr lang="en-US" dirty="0"/>
              <a:t>evidence from multiple primary and secondary sources to advance a </a:t>
            </a:r>
            <a:r>
              <a:rPr lang="en-US" dirty="0" smtClean="0"/>
              <a:t>claim </a:t>
            </a:r>
            <a:r>
              <a:rPr lang="en-US" dirty="0"/>
              <a:t>and </a:t>
            </a:r>
            <a:r>
              <a:rPr lang="en-US" dirty="0" smtClean="0"/>
              <a:t>argue </a:t>
            </a:r>
            <a:r>
              <a:rPr lang="en-US" dirty="0"/>
              <a:t>for a historically or empirically situated </a:t>
            </a:r>
            <a:r>
              <a:rPr lang="en-US" dirty="0" smtClean="0"/>
              <a:t>interpretation </a:t>
            </a:r>
          </a:p>
          <a:p>
            <a:r>
              <a:rPr lang="en-US" dirty="0" smtClean="0"/>
              <a:t>In </a:t>
            </a:r>
            <a:r>
              <a:rPr lang="en-US" dirty="0"/>
              <a:t>science, </a:t>
            </a:r>
            <a:r>
              <a:rPr lang="en-US" dirty="0" smtClean="0"/>
              <a:t>make </a:t>
            </a:r>
            <a:r>
              <a:rPr lang="en-US" dirty="0"/>
              <a:t>claims in the form of statements or conclusions that answer questions or address </a:t>
            </a:r>
            <a:r>
              <a:rPr lang="en-US" dirty="0" smtClean="0"/>
              <a:t>problems, using </a:t>
            </a:r>
            <a:r>
              <a:rPr lang="en-US" dirty="0"/>
              <a:t>data in a scientifically acceptable form, </a:t>
            </a:r>
            <a:r>
              <a:rPr lang="en-US" dirty="0" smtClean="0"/>
              <a:t>to </a:t>
            </a:r>
            <a:r>
              <a:rPr lang="en-US" dirty="0"/>
              <a:t>argue in support of their claims</a:t>
            </a:r>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6388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1412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Short and Sustained Research Projects</a:t>
            </a:r>
            <a:r>
              <a:rPr lang="en-US" dirty="0" smtClean="0"/>
              <a:t/>
            </a:r>
            <a:br>
              <a:rPr lang="en-US" dirty="0" smtClean="0"/>
            </a:br>
            <a:r>
              <a:rPr lang="en-US" sz="3100" dirty="0" smtClean="0"/>
              <a:t>W.7-9, R.1-9 (also, SL.1-6, L.4-6)</a:t>
            </a:r>
            <a:endParaRPr lang="en-US" sz="3100" dirty="0"/>
          </a:p>
        </p:txBody>
      </p:sp>
      <p:sp>
        <p:nvSpPr>
          <p:cNvPr id="3" name="Content Placeholder 2"/>
          <p:cNvSpPr>
            <a:spLocks noGrp="1"/>
          </p:cNvSpPr>
          <p:nvPr>
            <p:ph sz="quarter" idx="1"/>
          </p:nvPr>
        </p:nvSpPr>
        <p:spPr>
          <a:xfrm>
            <a:off x="457200" y="1371600"/>
            <a:ext cx="8229600" cy="4785360"/>
          </a:xfrm>
        </p:spPr>
        <p:txBody>
          <a:bodyPr/>
          <a:lstStyle/>
          <a:p>
            <a:r>
              <a:rPr lang="en-US" dirty="0"/>
              <a:t>B</a:t>
            </a:r>
            <a:r>
              <a:rPr lang="en-US" dirty="0" smtClean="0"/>
              <a:t>ecome </a:t>
            </a:r>
            <a:r>
              <a:rPr lang="en-US" dirty="0"/>
              <a:t>adept at gathering information, evaluating sources, citing material accurately, and reporting findings from their research and analysis of sources in a clear and cogent </a:t>
            </a:r>
            <a:r>
              <a:rPr lang="en-US" dirty="0" smtClean="0"/>
              <a:t>manner</a:t>
            </a:r>
          </a:p>
          <a:p>
            <a:r>
              <a:rPr lang="en-US" dirty="0"/>
              <a:t>B</a:t>
            </a:r>
            <a:r>
              <a:rPr lang="en-US" dirty="0" smtClean="0"/>
              <a:t>uild </a:t>
            </a:r>
            <a:r>
              <a:rPr lang="en-US" dirty="0"/>
              <a:t>and </a:t>
            </a:r>
            <a:r>
              <a:rPr lang="en-US" dirty="0" smtClean="0"/>
              <a:t>integrate </a:t>
            </a:r>
            <a:r>
              <a:rPr lang="en-US" dirty="0"/>
              <a:t>knowledge while developing expertise on various </a:t>
            </a:r>
            <a:r>
              <a:rPr lang="en-US" dirty="0" smtClean="0"/>
              <a:t>topics</a:t>
            </a:r>
          </a:p>
          <a:p>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181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1297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Do Fearless Leaders Approach Common Core Standards?</a:t>
            </a:r>
          </a:p>
        </p:txBody>
      </p:sp>
      <p:sp>
        <p:nvSpPr>
          <p:cNvPr id="3" name="Content Placeholder 2"/>
          <p:cNvSpPr>
            <a:spLocks noGrp="1"/>
          </p:cNvSpPr>
          <p:nvPr>
            <p:ph sz="quarter" idx="1"/>
          </p:nvPr>
        </p:nvSpPr>
        <p:spPr/>
        <p:txBody>
          <a:bodyPr/>
          <a:lstStyle/>
          <a:p>
            <a:pPr marL="0" indent="0">
              <a:buNone/>
            </a:pPr>
            <a:endParaRPr lang="en-US" dirty="0" smtClean="0">
              <a:hlinkClick r:id="rId2"/>
            </a:endParaRPr>
          </a:p>
          <a:p>
            <a:endParaRPr lang="en-US" dirty="0">
              <a:hlinkClick r:id="rId2"/>
            </a:endParaRPr>
          </a:p>
          <a:p>
            <a:endParaRPr lang="en-US" dirty="0" smtClean="0">
              <a:hlinkClick r:id="rId2"/>
            </a:endParaRPr>
          </a:p>
          <a:p>
            <a:r>
              <a:rPr lang="en-US" dirty="0" smtClean="0">
                <a:hlinkClick r:id="rId2"/>
              </a:rPr>
              <a:t>http</a:t>
            </a:r>
            <a:r>
              <a:rPr lang="en-US" dirty="0">
                <a:hlinkClick r:id="rId2"/>
              </a:rPr>
              <a:t>://inservice.ascd.org/books/how-do-fearless-leaders-approach-common-core-standards</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22290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Big Changes</a:t>
            </a:r>
            <a:endParaRPr lang="en-US" sz="6000" dirty="0"/>
          </a:p>
        </p:txBody>
      </p:sp>
      <p:sp>
        <p:nvSpPr>
          <p:cNvPr id="3" name="Content Placeholder 2"/>
          <p:cNvSpPr>
            <a:spLocks noGrp="1"/>
          </p:cNvSpPr>
          <p:nvPr>
            <p:ph sz="quarter" idx="1"/>
          </p:nvPr>
        </p:nvSpPr>
        <p:spPr/>
        <p:txBody>
          <a:bodyPr>
            <a:normAutofit/>
          </a:bodyPr>
          <a:lstStyle/>
          <a:p>
            <a:r>
              <a:rPr lang="en-US" sz="3200" dirty="0" smtClean="0"/>
              <a:t>Content Knowledge Needed for Some Teachers</a:t>
            </a:r>
          </a:p>
          <a:p>
            <a:r>
              <a:rPr lang="en-US" sz="3200" dirty="0" smtClean="0"/>
              <a:t>Pedagogical Practices of Teachers</a:t>
            </a:r>
          </a:p>
          <a:p>
            <a:r>
              <a:rPr lang="en-US" sz="3200" dirty="0" smtClean="0"/>
              <a:t>Administrator’s Expectations of Teachers </a:t>
            </a:r>
            <a:endParaRPr lang="en-US" sz="3200" dirty="0"/>
          </a:p>
          <a:p>
            <a:r>
              <a:rPr lang="en-US" sz="3200" dirty="0" smtClean="0"/>
              <a:t>Teacher Education Programs</a:t>
            </a:r>
          </a:p>
          <a:p>
            <a:r>
              <a:rPr lang="en-US" sz="3200" dirty="0" smtClean="0"/>
              <a:t>Professional Development</a:t>
            </a:r>
          </a:p>
          <a:p>
            <a:r>
              <a:rPr lang="en-US" sz="3200" dirty="0" smtClean="0"/>
              <a:t>Policy Changes</a:t>
            </a:r>
          </a:p>
        </p:txBody>
      </p:sp>
      <p:pic>
        <p:nvPicPr>
          <p:cNvPr id="5"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87571"/>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9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Resources for Understanding the Big Shifts in Instruction and Assessment</a:t>
            </a:r>
            <a:endParaRPr lang="en-US" dirty="0"/>
          </a:p>
        </p:txBody>
      </p:sp>
      <p:sp>
        <p:nvSpPr>
          <p:cNvPr id="3" name="Content Placeholder 2"/>
          <p:cNvSpPr>
            <a:spLocks noGrp="1"/>
          </p:cNvSpPr>
          <p:nvPr>
            <p:ph sz="quarter" idx="1"/>
          </p:nvPr>
        </p:nvSpPr>
        <p:spPr>
          <a:xfrm>
            <a:off x="457200" y="1600200"/>
            <a:ext cx="8229600" cy="4556760"/>
          </a:xfrm>
        </p:spPr>
        <p:txBody>
          <a:bodyPr/>
          <a:lstStyle/>
          <a:p>
            <a:pPr marL="0" indent="0">
              <a:buNone/>
            </a:pPr>
            <a:r>
              <a:rPr lang="en-US" sz="3200" b="1" dirty="0"/>
              <a:t>Arkansas Department of Education</a:t>
            </a:r>
          </a:p>
          <a:p>
            <a:pPr marL="0" indent="0">
              <a:buNone/>
            </a:pPr>
            <a:r>
              <a:rPr lang="en-US" sz="2800" dirty="0" smtClean="0">
                <a:hlinkClick r:id="rId2"/>
              </a:rPr>
              <a:t>http</a:t>
            </a:r>
            <a:r>
              <a:rPr lang="en-US" sz="2800" dirty="0">
                <a:hlinkClick r:id="rId2"/>
              </a:rPr>
              <a:t>://www.commoncorearkansas.org/resources</a:t>
            </a:r>
            <a:r>
              <a:rPr lang="en-US" sz="2800" dirty="0" smtClean="0">
                <a:hlinkClick r:id="rId2"/>
              </a:rPr>
              <a:t>/</a:t>
            </a:r>
            <a:endParaRPr lang="en-US" sz="2800" dirty="0" smtClean="0"/>
          </a:p>
          <a:p>
            <a:r>
              <a:rPr lang="en-US" sz="2800" dirty="0" smtClean="0"/>
              <a:t>Videos, including Hunt Institute</a:t>
            </a:r>
          </a:p>
          <a:p>
            <a:r>
              <a:rPr lang="en-US" sz="2800" dirty="0" smtClean="0"/>
              <a:t>Presentations</a:t>
            </a:r>
          </a:p>
          <a:p>
            <a:r>
              <a:rPr lang="en-US" sz="2800" dirty="0" smtClean="0"/>
              <a:t>Resources to aid in implementation</a:t>
            </a:r>
          </a:p>
          <a:p>
            <a:r>
              <a:rPr lang="en-US" sz="2800" dirty="0" smtClean="0"/>
              <a:t>Curriculum &amp; Instruction Wiki</a:t>
            </a:r>
          </a:p>
          <a:p>
            <a:r>
              <a:rPr lang="en-US" sz="2800" dirty="0" smtClean="0"/>
              <a:t>What Every Arkansas Educator Needs to Know about the CCSS</a:t>
            </a:r>
          </a:p>
          <a:p>
            <a:r>
              <a:rPr lang="en-US" sz="2800" dirty="0" smtClean="0"/>
              <a:t>Crosswalks</a:t>
            </a:r>
          </a:p>
        </p:txBody>
      </p:sp>
      <p:pic>
        <p:nvPicPr>
          <p:cNvPr id="4"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334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87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2800" dirty="0"/>
              <a:t>Resources for Understanding the Big Shifts in Instruction and Assessment</a:t>
            </a:r>
          </a:p>
        </p:txBody>
      </p:sp>
      <p:sp>
        <p:nvSpPr>
          <p:cNvPr id="3" name="Content Placeholder 2"/>
          <p:cNvSpPr>
            <a:spLocks noGrp="1"/>
          </p:cNvSpPr>
          <p:nvPr>
            <p:ph sz="quarter" idx="1"/>
          </p:nvPr>
        </p:nvSpPr>
        <p:spPr>
          <a:xfrm>
            <a:off x="457200" y="1143000"/>
            <a:ext cx="8229600" cy="5562600"/>
          </a:xfrm>
        </p:spPr>
        <p:txBody>
          <a:bodyPr>
            <a:normAutofit fontScale="47500" lnSpcReduction="20000"/>
          </a:bodyPr>
          <a:lstStyle/>
          <a:p>
            <a:r>
              <a:rPr lang="en-US" sz="4200" b="1" dirty="0" smtClean="0"/>
              <a:t>ADE Curriculum &amp; Instruction CCSS </a:t>
            </a:r>
            <a:r>
              <a:rPr lang="en-US" sz="4200" b="1" dirty="0"/>
              <a:t>Wiki: </a:t>
            </a:r>
            <a:r>
              <a:rPr lang="en-US" sz="4200" b="1" dirty="0">
                <a:hlinkClick r:id="rId2"/>
              </a:rPr>
              <a:t>http://ccssarkansas.pbworks.com/w/page/41448809/ADE-Common-Core-State-Standards-(CCSS)-</a:t>
            </a:r>
            <a:r>
              <a:rPr lang="en-US" sz="4200" b="1" dirty="0" smtClean="0">
                <a:hlinkClick r:id="rId2"/>
              </a:rPr>
              <a:t>Wiki-Homepage</a:t>
            </a:r>
            <a:r>
              <a:rPr lang="en-US" sz="4200" b="1" dirty="0" smtClean="0"/>
              <a:t> </a:t>
            </a:r>
          </a:p>
          <a:p>
            <a:pPr lvl="1"/>
            <a:r>
              <a:rPr lang="en-US" sz="3900" dirty="0" smtClean="0"/>
              <a:t>Arkansas’s Big Shifts</a:t>
            </a:r>
          </a:p>
          <a:p>
            <a:r>
              <a:rPr lang="en-US" sz="4200" b="1" dirty="0" smtClean="0"/>
              <a:t>Student </a:t>
            </a:r>
            <a:r>
              <a:rPr lang="en-US" sz="4200" b="1" dirty="0"/>
              <a:t>Achievement Partners: </a:t>
            </a:r>
            <a:r>
              <a:rPr lang="en-US" sz="4200" b="1" dirty="0">
                <a:hlinkClick r:id="rId3"/>
              </a:rPr>
              <a:t>http://www.achievethecore.org</a:t>
            </a:r>
            <a:r>
              <a:rPr lang="en-US" sz="4200" b="1" dirty="0" smtClean="0">
                <a:hlinkClick r:id="rId3"/>
              </a:rPr>
              <a:t>/</a:t>
            </a:r>
            <a:r>
              <a:rPr lang="en-US" sz="4200" b="1" dirty="0" smtClean="0"/>
              <a:t> </a:t>
            </a:r>
          </a:p>
          <a:p>
            <a:pPr lvl="1"/>
            <a:r>
              <a:rPr lang="en-US" sz="3900" dirty="0" smtClean="0"/>
              <a:t>Key Shifts</a:t>
            </a:r>
          </a:p>
          <a:p>
            <a:pPr lvl="1"/>
            <a:r>
              <a:rPr lang="en-US" sz="3900" dirty="0" smtClean="0"/>
              <a:t>Close Reading</a:t>
            </a:r>
          </a:p>
          <a:p>
            <a:pPr lvl="1"/>
            <a:r>
              <a:rPr lang="en-US" sz="3900" dirty="0" smtClean="0"/>
              <a:t>Guide to Creating text-dependent Questions </a:t>
            </a:r>
          </a:p>
          <a:p>
            <a:r>
              <a:rPr lang="en-US" sz="4200" b="1" dirty="0" smtClean="0"/>
              <a:t>CCSS: </a:t>
            </a:r>
            <a:r>
              <a:rPr lang="en-US" sz="4200" b="1" dirty="0" smtClean="0">
                <a:hlinkClick r:id="rId4"/>
              </a:rPr>
              <a:t>http://corestandards.org/resources</a:t>
            </a:r>
            <a:endParaRPr lang="en-US" sz="4200" b="1" dirty="0" smtClean="0"/>
          </a:p>
          <a:p>
            <a:pPr lvl="1"/>
            <a:r>
              <a:rPr lang="en-US" sz="3900" dirty="0" smtClean="0"/>
              <a:t>Supplemental Information for Appendix A</a:t>
            </a:r>
          </a:p>
          <a:p>
            <a:pPr lvl="1"/>
            <a:r>
              <a:rPr lang="en-US" sz="3900" dirty="0" smtClean="0"/>
              <a:t>Publishers’ Criteria for ELA/Literacy K-2 (revised May 2012)</a:t>
            </a:r>
          </a:p>
          <a:p>
            <a:pPr lvl="1"/>
            <a:r>
              <a:rPr lang="en-US" sz="3900" dirty="0" smtClean="0"/>
              <a:t>Publishers’ Criteria for ELA/Literacy 3-12 (revised April 2012)</a:t>
            </a:r>
          </a:p>
          <a:p>
            <a:r>
              <a:rPr lang="en-US" sz="4200" b="1" dirty="0" smtClean="0"/>
              <a:t>PARCC</a:t>
            </a:r>
            <a:r>
              <a:rPr lang="en-US" sz="4200" b="1" dirty="0"/>
              <a:t>:  </a:t>
            </a:r>
            <a:r>
              <a:rPr lang="en-US" sz="4200" b="1" dirty="0">
                <a:hlinkClick r:id="rId5"/>
              </a:rPr>
              <a:t>http://</a:t>
            </a:r>
            <a:r>
              <a:rPr lang="en-US" sz="4200" b="1" dirty="0" smtClean="0">
                <a:hlinkClick r:id="rId5"/>
              </a:rPr>
              <a:t>www.parcconline.org/parcc-model-content-frameworks</a:t>
            </a:r>
            <a:r>
              <a:rPr lang="en-US" sz="4200" b="1" dirty="0" smtClean="0"/>
              <a:t> </a:t>
            </a:r>
          </a:p>
          <a:p>
            <a:pPr lvl="1"/>
            <a:r>
              <a:rPr lang="en-US" sz="3900" dirty="0" smtClean="0"/>
              <a:t>Model Content Frameworks</a:t>
            </a:r>
          </a:p>
          <a:p>
            <a:pPr lvl="1"/>
            <a:r>
              <a:rPr lang="en-US" sz="3900" dirty="0" smtClean="0"/>
              <a:t>Coming!!!! Model Instructional Units (using the Tri-State Rubric)</a:t>
            </a:r>
          </a:p>
          <a:p>
            <a:r>
              <a:rPr lang="en-US" sz="4200" b="1" dirty="0"/>
              <a:t> </a:t>
            </a:r>
            <a:r>
              <a:rPr lang="en-US" sz="4200" b="1" dirty="0" smtClean="0"/>
              <a:t>Achieve:  </a:t>
            </a:r>
            <a:r>
              <a:rPr lang="en-US" sz="4200" b="1" dirty="0">
                <a:hlinkClick r:id="rId6"/>
              </a:rPr>
              <a:t>http://</a:t>
            </a:r>
            <a:r>
              <a:rPr lang="en-US" sz="4200" b="1" dirty="0" smtClean="0">
                <a:hlinkClick r:id="rId6"/>
              </a:rPr>
              <a:t>www.achieve.org/EQuIP</a:t>
            </a:r>
            <a:r>
              <a:rPr lang="en-US" sz="4200" b="1" dirty="0" smtClean="0"/>
              <a:t>  </a:t>
            </a:r>
            <a:r>
              <a:rPr lang="en-US" sz="4200" dirty="0" smtClean="0"/>
              <a:t>   </a:t>
            </a:r>
          </a:p>
          <a:p>
            <a:pPr lvl="1"/>
            <a:r>
              <a:rPr lang="en-US" sz="3900" dirty="0" smtClean="0"/>
              <a:t>Tri-State Rubric</a:t>
            </a:r>
            <a:r>
              <a:rPr lang="en-US" dirty="0" smtClean="0"/>
              <a:t> </a:t>
            </a:r>
            <a:endParaRPr lang="en-US" dirty="0"/>
          </a:p>
        </p:txBody>
      </p:sp>
      <p:pic>
        <p:nvPicPr>
          <p:cNvPr id="4" name="Picture 6" descr="Arkansas Department of Educaiton Se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54102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25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lang="en-US" dirty="0"/>
              <a:t>Resources for Understanding the Big Shifts in Instruction and Assessment</a:t>
            </a:r>
          </a:p>
        </p:txBody>
      </p:sp>
      <p:sp>
        <p:nvSpPr>
          <p:cNvPr id="3" name="Content Placeholder 2"/>
          <p:cNvSpPr>
            <a:spLocks noGrp="1"/>
          </p:cNvSpPr>
          <p:nvPr>
            <p:ph sz="quarter" idx="1"/>
          </p:nvPr>
        </p:nvSpPr>
        <p:spPr>
          <a:xfrm>
            <a:off x="457200" y="1219200"/>
            <a:ext cx="8229600" cy="4937760"/>
          </a:xfrm>
        </p:spPr>
        <p:txBody>
          <a:bodyPr>
            <a:normAutofit lnSpcReduction="10000"/>
          </a:bodyPr>
          <a:lstStyle/>
          <a:p>
            <a:pPr marL="0" indent="0">
              <a:buNone/>
            </a:pPr>
            <a:r>
              <a:rPr lang="en-US" sz="2800" dirty="0" smtClean="0"/>
              <a:t>Student Achievement Partners</a:t>
            </a:r>
          </a:p>
          <a:p>
            <a:pPr marL="0" indent="0">
              <a:buNone/>
            </a:pPr>
            <a:r>
              <a:rPr lang="en-US" dirty="0">
                <a:hlinkClick r:id="rId2"/>
              </a:rPr>
              <a:t>http://</a:t>
            </a:r>
            <a:r>
              <a:rPr lang="en-US" dirty="0" smtClean="0">
                <a:hlinkClick r:id="rId2"/>
              </a:rPr>
              <a:t>www.achievethecore.org/steal-these-tools/professional-development-modules</a:t>
            </a:r>
            <a:endParaRPr lang="en-US" dirty="0" smtClean="0"/>
          </a:p>
          <a:p>
            <a:pPr lvl="1"/>
            <a:r>
              <a:rPr lang="en-US" sz="2100" dirty="0" smtClean="0"/>
              <a:t>ELA/Literacy Shifts Module</a:t>
            </a:r>
          </a:p>
          <a:p>
            <a:pPr lvl="1"/>
            <a:r>
              <a:rPr lang="en-US" sz="2100" dirty="0" smtClean="0"/>
              <a:t>Text-Dependent Questions Module</a:t>
            </a:r>
          </a:p>
          <a:p>
            <a:pPr marL="0" indent="0">
              <a:buNone/>
            </a:pPr>
            <a:r>
              <a:rPr lang="en-US" sz="2800" dirty="0" smtClean="0"/>
              <a:t>ASCD </a:t>
            </a:r>
            <a:r>
              <a:rPr lang="en-US" sz="2800" dirty="0" err="1" smtClean="0"/>
              <a:t>Educore</a:t>
            </a:r>
            <a:r>
              <a:rPr lang="en-US" sz="2800" dirty="0"/>
              <a:t> </a:t>
            </a:r>
            <a:r>
              <a:rPr lang="en-US" dirty="0">
                <a:hlinkClick r:id="rId3"/>
              </a:rPr>
              <a:t>http://educore.ascd.org</a:t>
            </a:r>
            <a:r>
              <a:rPr lang="en-US" dirty="0" smtClean="0">
                <a:hlinkClick r:id="rId3"/>
              </a:rPr>
              <a:t>/</a:t>
            </a:r>
            <a:endParaRPr lang="en-US" dirty="0" smtClean="0"/>
          </a:p>
          <a:p>
            <a:pPr lvl="1"/>
            <a:r>
              <a:rPr lang="en-US" dirty="0" smtClean="0"/>
              <a:t>Links to CCSS Websites</a:t>
            </a:r>
          </a:p>
          <a:p>
            <a:pPr lvl="1"/>
            <a:r>
              <a:rPr lang="en-US" dirty="0" smtClean="0"/>
              <a:t>CCSS Video Library</a:t>
            </a:r>
          </a:p>
          <a:p>
            <a:pPr lvl="1"/>
            <a:r>
              <a:rPr lang="en-US" dirty="0" smtClean="0"/>
              <a:t>Literacy Resources</a:t>
            </a:r>
          </a:p>
          <a:p>
            <a:pPr marL="0" indent="0">
              <a:buNone/>
            </a:pPr>
            <a:r>
              <a:rPr lang="en-US" dirty="0" smtClean="0"/>
              <a:t>Arkansas Ideas </a:t>
            </a:r>
            <a:r>
              <a:rPr lang="en-US" dirty="0">
                <a:hlinkClick r:id="rId4"/>
              </a:rPr>
              <a:t>http://</a:t>
            </a:r>
            <a:r>
              <a:rPr lang="en-US" dirty="0" smtClean="0">
                <a:hlinkClick r:id="rId4"/>
              </a:rPr>
              <a:t>ideas.aetn.org/commoncore</a:t>
            </a:r>
            <a:endParaRPr lang="en-US" dirty="0" smtClean="0"/>
          </a:p>
          <a:p>
            <a:pPr lvl="1"/>
            <a:r>
              <a:rPr lang="en-US" dirty="0" smtClean="0"/>
              <a:t>Disciplinary Literacy</a:t>
            </a:r>
          </a:p>
          <a:p>
            <a:pPr lvl="1"/>
            <a:r>
              <a:rPr lang="en-US" dirty="0" smtClean="0"/>
              <a:t>Close Reading</a:t>
            </a:r>
          </a:p>
          <a:p>
            <a:pPr marL="0" indent="0">
              <a:buNone/>
            </a:pPr>
            <a:endParaRPr lang="en-US" dirty="0" smtClean="0"/>
          </a:p>
          <a:p>
            <a:pPr marL="0" indent="0">
              <a:buNone/>
            </a:pPr>
            <a:endParaRPr lang="en-US" dirty="0"/>
          </a:p>
        </p:txBody>
      </p:sp>
      <p:pic>
        <p:nvPicPr>
          <p:cNvPr id="4" name="Picture 6" descr="Arkansas Department of Educaiton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86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ctr"/>
            <a:r>
              <a:rPr lang="en-US" sz="4000" dirty="0" smtClean="0"/>
              <a:t>Text Complexity and              Close Reading</a:t>
            </a:r>
            <a:br>
              <a:rPr lang="en-US" sz="4000" dirty="0" smtClean="0"/>
            </a:br>
            <a:r>
              <a:rPr lang="en-US" sz="4000" dirty="0" smtClean="0"/>
              <a:t/>
            </a:r>
            <a:br>
              <a:rPr lang="en-US" sz="4000" dirty="0" smtClean="0"/>
            </a:br>
            <a:r>
              <a:rPr lang="en-US" sz="4000" dirty="0" smtClean="0"/>
              <a:t/>
            </a:r>
            <a:br>
              <a:rPr lang="en-US" sz="4000" dirty="0" smtClean="0"/>
            </a:br>
            <a:r>
              <a:rPr lang="en-US" sz="1800" dirty="0" smtClean="0"/>
              <a:t>	</a:t>
            </a:r>
            <a:endParaRPr lang="en-US" sz="1800" dirty="0"/>
          </a:p>
        </p:txBody>
      </p:sp>
      <p:pic>
        <p:nvPicPr>
          <p:cNvPr id="3"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619506"/>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30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Complex Text and Close Reading </a:t>
            </a:r>
            <a:endParaRPr lang="en-US" dirty="0"/>
          </a:p>
        </p:txBody>
      </p:sp>
      <p:sp>
        <p:nvSpPr>
          <p:cNvPr id="3" name="Content Placeholder 2"/>
          <p:cNvSpPr>
            <a:spLocks noGrp="1"/>
          </p:cNvSpPr>
          <p:nvPr>
            <p:ph sz="quarter" idx="1"/>
          </p:nvPr>
        </p:nvSpPr>
        <p:spPr>
          <a:xfrm>
            <a:off x="457200" y="2314223"/>
            <a:ext cx="8229600" cy="2074334"/>
          </a:xfrm>
        </p:spPr>
        <p:txBody>
          <a:bodyPr>
            <a:normAutofit/>
          </a:bodyPr>
          <a:lstStyle/>
          <a:p>
            <a:pPr marL="0" indent="0">
              <a:buNone/>
            </a:pPr>
            <a:r>
              <a:rPr lang="en-US" sz="3600" dirty="0" smtClean="0"/>
              <a:t>Effective close reading hinges on choosing a grade-level text with the appropriate complexity. </a:t>
            </a:r>
            <a:endParaRPr lang="en-US" sz="3600"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07218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592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Measures of Text Complexity</a:t>
            </a:r>
            <a:endParaRPr lang="en-US" dirty="0"/>
          </a:p>
        </p:txBody>
      </p:sp>
      <p:pic>
        <p:nvPicPr>
          <p:cNvPr id="4" name="Picture 3"/>
          <p:cNvPicPr>
            <a:picLocks noChangeAspect="1"/>
          </p:cNvPicPr>
          <p:nvPr/>
        </p:nvPicPr>
        <p:blipFill>
          <a:blip r:embed="rId2"/>
          <a:stretch>
            <a:fillRect/>
          </a:stretch>
        </p:blipFill>
        <p:spPr>
          <a:xfrm>
            <a:off x="1763889" y="1610078"/>
            <a:ext cx="5531555" cy="4812453"/>
          </a:xfrm>
          <a:prstGeom prst="rect">
            <a:avLst/>
          </a:prstGeom>
        </p:spPr>
      </p:pic>
      <p:pic>
        <p:nvPicPr>
          <p:cNvPr id="5"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037504"/>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863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Complexity Tools from CCSSO</a:t>
            </a:r>
            <a:endParaRPr lang="en-US" dirty="0"/>
          </a:p>
        </p:txBody>
      </p:sp>
      <p:sp>
        <p:nvSpPr>
          <p:cNvPr id="3" name="Content Placeholder 2"/>
          <p:cNvSpPr>
            <a:spLocks noGrp="1"/>
          </p:cNvSpPr>
          <p:nvPr>
            <p:ph idx="1"/>
          </p:nvPr>
        </p:nvSpPr>
        <p:spPr>
          <a:xfrm>
            <a:off x="268111" y="1828800"/>
            <a:ext cx="8565445" cy="4297363"/>
          </a:xfrm>
        </p:spPr>
        <p:txBody>
          <a:bodyPr>
            <a:normAutofit/>
          </a:bodyPr>
          <a:lstStyle/>
          <a:p>
            <a:pPr marL="0" indent="0">
              <a:buNone/>
            </a:pPr>
            <a:r>
              <a:rPr lang="en-US" dirty="0" smtClean="0"/>
              <a:t> “Supplemental Information for Appendix A of the Common Core State Standards for English Language Arts and Literacy: New Research on Text Complexity”</a:t>
            </a:r>
          </a:p>
          <a:p>
            <a:pPr marL="0" indent="0">
              <a:buNone/>
            </a:pPr>
            <a:endParaRPr lang="en-US" dirty="0" smtClean="0"/>
          </a:p>
          <a:p>
            <a:pPr marL="0" indent="0">
              <a:buNone/>
            </a:pPr>
            <a:r>
              <a:rPr lang="en-US" sz="2600" dirty="0" smtClean="0">
                <a:hlinkClick r:id="rId2"/>
              </a:rPr>
              <a:t>http://www.corestandards.org/assets/E0813_Appendix_A_New_Research_on_Text_Complexity.pdf</a:t>
            </a:r>
            <a:endParaRPr lang="en-US" sz="2600" dirty="0" smtClean="0"/>
          </a:p>
          <a:p>
            <a:pPr marL="0" indent="0">
              <a:buNone/>
            </a:pPr>
            <a:endParaRPr lang="en-US" sz="2600" dirty="0"/>
          </a:p>
        </p:txBody>
      </p:sp>
      <p:pic>
        <p:nvPicPr>
          <p:cNvPr id="4"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095631"/>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466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Complexity Tools from </a:t>
            </a:r>
            <a:br>
              <a:rPr lang="en-US" dirty="0" smtClean="0"/>
            </a:br>
            <a:r>
              <a:rPr lang="en-US" dirty="0" smtClean="0"/>
              <a:t>Student Achievement Partners</a:t>
            </a:r>
            <a:endParaRPr lang="en-US" dirty="0"/>
          </a:p>
        </p:txBody>
      </p:sp>
      <p:sp>
        <p:nvSpPr>
          <p:cNvPr id="3" name="Content Placeholder 2"/>
          <p:cNvSpPr>
            <a:spLocks noGrp="1"/>
          </p:cNvSpPr>
          <p:nvPr>
            <p:ph idx="1"/>
          </p:nvPr>
        </p:nvSpPr>
        <p:spPr/>
        <p:txBody>
          <a:bodyPr>
            <a:normAutofit/>
          </a:bodyPr>
          <a:lstStyle/>
          <a:p>
            <a:pPr marL="0" indent="0">
              <a:buNone/>
            </a:pPr>
            <a:r>
              <a:rPr lang="en-US" dirty="0"/>
              <a:t>Quantitative measures</a:t>
            </a:r>
          </a:p>
          <a:p>
            <a:pPr marL="0" indent="0">
              <a:buNone/>
            </a:pPr>
            <a:r>
              <a:rPr lang="en-US" u="sng" dirty="0">
                <a:hlinkClick r:id="rId2"/>
              </a:rPr>
              <a:t>http://www.achievethecore.org/steal-these-tools/text-complexity/quantitative-measures</a:t>
            </a:r>
          </a:p>
          <a:p>
            <a:pPr marL="0" indent="0">
              <a:buNone/>
            </a:pPr>
            <a:endParaRPr lang="en-US" dirty="0"/>
          </a:p>
          <a:p>
            <a:pPr marL="0" indent="0">
              <a:buNone/>
            </a:pPr>
            <a:r>
              <a:rPr lang="en-US" dirty="0"/>
              <a:t>Qualitative measures</a:t>
            </a:r>
          </a:p>
          <a:p>
            <a:pPr marL="0" indent="0">
              <a:buNone/>
            </a:pPr>
            <a:r>
              <a:rPr lang="en-US" u="sng" dirty="0">
                <a:hlinkClick r:id="rId3"/>
              </a:rPr>
              <a:t>http://www.achievethecore.org/steal-these-tools/text-complexity/qualitative-measures</a:t>
            </a:r>
          </a:p>
          <a:p>
            <a:pPr marL="0" indent="0">
              <a:buNone/>
            </a:pPr>
            <a:endParaRPr lang="en-US" dirty="0"/>
          </a:p>
        </p:txBody>
      </p:sp>
      <p:pic>
        <p:nvPicPr>
          <p:cNvPr id="4" name="Picture 6" descr="Arkansas Department of Educaito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953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09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Complexity: </a:t>
            </a:r>
            <a:br>
              <a:rPr lang="en-US" dirty="0" smtClean="0"/>
            </a:br>
            <a:r>
              <a:rPr lang="en-US" dirty="0" smtClean="0"/>
              <a:t>Qualitative Measures Rubrics</a:t>
            </a:r>
            <a:endParaRPr lang="en-US" dirty="0"/>
          </a:p>
        </p:txBody>
      </p:sp>
      <p:sp>
        <p:nvSpPr>
          <p:cNvPr id="3" name="Content Placeholder 2"/>
          <p:cNvSpPr>
            <a:spLocks noGrp="1"/>
          </p:cNvSpPr>
          <p:nvPr>
            <p:ph idx="1"/>
          </p:nvPr>
        </p:nvSpPr>
        <p:spPr>
          <a:xfrm>
            <a:off x="457200" y="1848556"/>
            <a:ext cx="8229600" cy="4277607"/>
          </a:xfrm>
        </p:spPr>
        <p:txBody>
          <a:bodyPr>
            <a:normAutofit/>
          </a:bodyPr>
          <a:lstStyle/>
          <a:p>
            <a:r>
              <a:rPr lang="en-US" sz="3600" dirty="0" smtClean="0"/>
              <a:t>Informational Texts</a:t>
            </a:r>
          </a:p>
          <a:p>
            <a:r>
              <a:rPr lang="en-US" sz="3600" dirty="0" smtClean="0"/>
              <a:t>Literary Texts</a:t>
            </a:r>
          </a:p>
          <a:p>
            <a:pPr marL="0" indent="0">
              <a:buNone/>
            </a:pPr>
            <a:endParaRPr lang="en-US" sz="2400" dirty="0" smtClean="0"/>
          </a:p>
          <a:p>
            <a:pPr marL="0" indent="0">
              <a:buNone/>
            </a:pPr>
            <a:endParaRPr lang="en-US" sz="2400" dirty="0"/>
          </a:p>
          <a:p>
            <a:pPr marL="0" indent="0">
              <a:buNone/>
            </a:pPr>
            <a:r>
              <a:rPr lang="en-US" sz="2400" dirty="0" smtClean="0">
                <a:hlinkClick r:id="rId2"/>
              </a:rPr>
              <a:t>http://groups.ascd.org/resource/documents/122463-CCSS_Text_Complexity_webinar_handout_3.pdf</a:t>
            </a:r>
            <a:endParaRPr lang="en-US" sz="2400" dirty="0" smtClean="0"/>
          </a:p>
          <a:p>
            <a:pPr marL="0" indent="0">
              <a:buNone/>
            </a:pPr>
            <a:endParaRPr lang="en-US" sz="2400" dirty="0"/>
          </a:p>
        </p:txBody>
      </p:sp>
      <p:pic>
        <p:nvPicPr>
          <p:cNvPr id="4"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101493"/>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287963"/>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Common </a:t>
            </a:r>
            <a:r>
              <a:rPr lang="en-US" dirty="0"/>
              <a:t>Core State Standards for English Language Arts</a:t>
            </a:r>
            <a:br>
              <a:rPr lang="en-US" dirty="0"/>
            </a:br>
            <a:r>
              <a:rPr lang="en-US" dirty="0"/>
              <a:t>&amp;</a:t>
            </a:r>
            <a:br>
              <a:rPr lang="en-US" dirty="0"/>
            </a:br>
            <a:r>
              <a:rPr lang="en-US" dirty="0"/>
              <a:t>Literacy in History/Social Studies, Science, and Technical </a:t>
            </a:r>
            <a:r>
              <a:rPr lang="en-US" dirty="0" smtClean="0"/>
              <a:t>Subjects</a:t>
            </a:r>
            <a:br>
              <a:rPr lang="en-US" dirty="0" smtClean="0"/>
            </a:br>
            <a:r>
              <a:rPr lang="en-US" dirty="0" smtClean="0"/>
              <a:t/>
            </a:r>
            <a:br>
              <a:rPr lang="en-US" dirty="0" smtClean="0"/>
            </a:br>
            <a:r>
              <a:rPr lang="en-US" dirty="0"/>
              <a:t/>
            </a:r>
            <a:br>
              <a:rPr lang="en-US" dirty="0"/>
            </a:br>
            <a:r>
              <a:rPr lang="en-US" dirty="0"/>
              <a:t/>
            </a:r>
            <a:br>
              <a:rPr lang="en-US" dirty="0"/>
            </a:br>
            <a:r>
              <a:rPr lang="en-US" dirty="0">
                <a:hlinkClick r:id="rId2"/>
              </a:rPr>
              <a:t>http://www.corestandards.org</a:t>
            </a:r>
            <a:r>
              <a:rPr lang="en-US" dirty="0" smtClean="0">
                <a:hlinkClick r:id="rId2"/>
              </a:rPr>
              <a:t>/</a:t>
            </a:r>
            <a:r>
              <a:rPr lang="en-US" dirty="0" smtClean="0"/>
              <a:t> </a:t>
            </a:r>
            <a:endParaRPr lang="en-US" dirty="0"/>
          </a:p>
        </p:txBody>
      </p:sp>
      <p:pic>
        <p:nvPicPr>
          <p:cNvPr id="3"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1149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99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Complexity Tools from PARCC</a:t>
            </a:r>
            <a:endParaRPr lang="en-US" dirty="0"/>
          </a:p>
        </p:txBody>
      </p:sp>
      <p:sp>
        <p:nvSpPr>
          <p:cNvPr id="3" name="Content Placeholder 2"/>
          <p:cNvSpPr>
            <a:spLocks noGrp="1"/>
          </p:cNvSpPr>
          <p:nvPr>
            <p:ph sz="quarter" idx="1"/>
          </p:nvPr>
        </p:nvSpPr>
        <p:spPr>
          <a:xfrm>
            <a:off x="457200" y="1752600"/>
            <a:ext cx="8229600" cy="4404360"/>
          </a:xfrm>
        </p:spPr>
        <p:txBody>
          <a:bodyPr/>
          <a:lstStyle/>
          <a:p>
            <a:r>
              <a:rPr lang="en-US" dirty="0" smtClean="0"/>
              <a:t>Informational Complexity Analysis Worksheet</a:t>
            </a:r>
          </a:p>
          <a:p>
            <a:r>
              <a:rPr lang="en-US" dirty="0" smtClean="0"/>
              <a:t>Literary Complexity Analysis Worksheet</a:t>
            </a:r>
          </a:p>
          <a:p>
            <a:pPr marL="0" indent="0">
              <a:buNone/>
            </a:pPr>
            <a:endParaRPr lang="en-US" dirty="0">
              <a:ea typeface="ＭＳ Ｐゴシック" pitchFamily="28" charset="-128"/>
              <a:hlinkClick r:id="rId2"/>
            </a:endParaRPr>
          </a:p>
          <a:p>
            <a:r>
              <a:rPr lang="en-US" dirty="0">
                <a:ea typeface="ＭＳ Ｐゴシック" pitchFamily="28" charset="-128"/>
                <a:hlinkClick r:id="rId2"/>
              </a:rPr>
              <a:t>http://www.in.gov/idoa/proc/bids/RFP-13-29/</a:t>
            </a:r>
            <a:endParaRPr lang="en-US" dirty="0">
              <a:ea typeface="ＭＳ Ｐゴシック" pitchFamily="28" charset="-128"/>
            </a:endParaRPr>
          </a:p>
          <a:p>
            <a:pPr marL="0" indent="0">
              <a:buNone/>
            </a:pPr>
            <a:endParaRPr lang="en-US" dirty="0"/>
          </a:p>
        </p:txBody>
      </p:sp>
      <p:pic>
        <p:nvPicPr>
          <p:cNvPr id="4"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953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363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44" y="210610"/>
            <a:ext cx="8229600" cy="856190"/>
          </a:xfrm>
        </p:spPr>
        <p:txBody>
          <a:bodyPr/>
          <a:lstStyle/>
          <a:p>
            <a:pPr algn="ctr"/>
            <a:r>
              <a:rPr lang="en-US" dirty="0" smtClean="0"/>
              <a:t>Reader and Task</a:t>
            </a:r>
            <a:endParaRPr lang="en-US" dirty="0"/>
          </a:p>
        </p:txBody>
      </p:sp>
      <p:pic>
        <p:nvPicPr>
          <p:cNvPr id="4" name="Picture 3"/>
          <p:cNvPicPr>
            <a:picLocks noChangeAspect="1"/>
          </p:cNvPicPr>
          <p:nvPr/>
        </p:nvPicPr>
        <p:blipFill>
          <a:blip r:embed="rId3"/>
          <a:stretch>
            <a:fillRect/>
          </a:stretch>
        </p:blipFill>
        <p:spPr>
          <a:xfrm>
            <a:off x="1763889" y="1341969"/>
            <a:ext cx="5531555" cy="4812453"/>
          </a:xfrm>
          <a:prstGeom prst="rect">
            <a:avLst/>
          </a:prstGeom>
        </p:spPr>
      </p:pic>
      <p:pic>
        <p:nvPicPr>
          <p:cNvPr id="5" name="Picture 6" descr="Arkansas Department of Educaiton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2578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0873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Close Reading </a:t>
            </a:r>
            <a:endParaRPr lang="en-US" dirty="0"/>
          </a:p>
        </p:txBody>
      </p:sp>
      <p:sp>
        <p:nvSpPr>
          <p:cNvPr id="3" name="Content Placeholder 2"/>
          <p:cNvSpPr>
            <a:spLocks noGrp="1"/>
          </p:cNvSpPr>
          <p:nvPr>
            <p:ph sz="quarter" idx="1"/>
          </p:nvPr>
        </p:nvSpPr>
        <p:spPr>
          <a:xfrm>
            <a:off x="457200" y="1752600"/>
            <a:ext cx="8229600" cy="4404360"/>
          </a:xfrm>
        </p:spPr>
        <p:txBody>
          <a:bodyPr/>
          <a:lstStyle/>
          <a:p>
            <a:r>
              <a:rPr lang="en-US" sz="3200" dirty="0" smtClean="0"/>
              <a:t>Lincoln’s Gettysburg Address</a:t>
            </a:r>
          </a:p>
          <a:p>
            <a:pPr lvl="1"/>
            <a:r>
              <a:rPr lang="en-US" sz="3200" dirty="0" smtClean="0"/>
              <a:t>Grades 9-10 Literary Nonfiction</a:t>
            </a:r>
          </a:p>
          <a:p>
            <a:endParaRPr lang="en-US" sz="3200" dirty="0"/>
          </a:p>
          <a:p>
            <a:r>
              <a:rPr lang="en-US" sz="3200" dirty="0" smtClean="0"/>
              <a:t>Newton’s Third Law of Motion</a:t>
            </a:r>
          </a:p>
          <a:p>
            <a:pPr lvl="1"/>
            <a:r>
              <a:rPr lang="en-US" sz="3200" dirty="0" smtClean="0"/>
              <a:t>Grades 6-8 Informational Text</a:t>
            </a:r>
          </a:p>
          <a:p>
            <a:endParaRPr lang="en-US" dirty="0"/>
          </a:p>
          <a:p>
            <a:endParaRPr lang="en-US" dirty="0"/>
          </a:p>
        </p:txBody>
      </p:sp>
    </p:spTree>
    <p:extLst>
      <p:ext uri="{BB962C8B-B14F-4D97-AF65-F5344CB8AC3E}">
        <p14:creationId xmlns:p14="http://schemas.microsoft.com/office/powerpoint/2010/main" val="1962592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ctr"/>
            <a:r>
              <a:rPr lang="en-US" sz="4000" dirty="0" smtClean="0"/>
              <a:t>PARCC Model Content Frameworks</a:t>
            </a:r>
            <a:br>
              <a:rPr lang="en-US" sz="4000" dirty="0" smtClean="0"/>
            </a:br>
            <a:r>
              <a:rPr lang="en-US" sz="4000" dirty="0" smtClean="0"/>
              <a:t>Version 2.0—August 2012</a:t>
            </a:r>
            <a:br>
              <a:rPr lang="en-US" sz="4000" dirty="0" smtClean="0"/>
            </a:br>
            <a:r>
              <a:rPr lang="en-US" sz="4000" dirty="0" smtClean="0"/>
              <a:t/>
            </a:r>
            <a:br>
              <a:rPr lang="en-US" sz="4000" dirty="0" smtClean="0"/>
            </a:br>
            <a:r>
              <a:rPr lang="en-US" sz="4000" dirty="0" smtClean="0"/>
              <a:t/>
            </a:r>
            <a:br>
              <a:rPr lang="en-US" sz="4000" dirty="0" smtClean="0"/>
            </a:br>
            <a:r>
              <a:rPr lang="en-US" sz="1800" dirty="0" smtClean="0"/>
              <a:t>	</a:t>
            </a:r>
            <a:endParaRPr lang="en-US" sz="1800" dirty="0"/>
          </a:p>
        </p:txBody>
      </p:sp>
      <p:pic>
        <p:nvPicPr>
          <p:cNvPr id="3"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619506"/>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97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An Aligned System</a:t>
            </a:r>
            <a:endParaRPr lang="en-US" sz="4800" dirty="0"/>
          </a:p>
        </p:txBody>
      </p:sp>
      <p:sp>
        <p:nvSpPr>
          <p:cNvPr id="3" name="Content Placeholder 2"/>
          <p:cNvSpPr>
            <a:spLocks noGrp="1"/>
          </p:cNvSpPr>
          <p:nvPr>
            <p:ph sz="quarter" idx="1"/>
          </p:nvPr>
        </p:nvSpPr>
        <p:spPr/>
        <p:txBody>
          <a:bodyPr>
            <a:normAutofit lnSpcReduction="10000"/>
          </a:bodyPr>
          <a:lstStyle/>
          <a:p>
            <a:pPr marL="0" indent="0">
              <a:buNone/>
            </a:pPr>
            <a:r>
              <a:rPr lang="en-US" sz="3200" dirty="0" smtClean="0"/>
              <a:t>Common Core State Standards</a:t>
            </a:r>
          </a:p>
          <a:p>
            <a:pPr marL="0" indent="0">
              <a:buNone/>
            </a:pPr>
            <a:endParaRPr lang="en-US" sz="3200" dirty="0"/>
          </a:p>
          <a:p>
            <a:pPr marL="0" indent="0">
              <a:buNone/>
            </a:pPr>
            <a:r>
              <a:rPr lang="en-US" sz="3200" dirty="0" smtClean="0"/>
              <a:t>	Model Content Frameworks</a:t>
            </a:r>
          </a:p>
          <a:p>
            <a:pPr marL="0" indent="0">
              <a:buNone/>
            </a:pPr>
            <a:endParaRPr lang="en-US" sz="3200" dirty="0"/>
          </a:p>
          <a:p>
            <a:pPr marL="0" indent="0">
              <a:buNone/>
            </a:pPr>
            <a:r>
              <a:rPr lang="en-US" sz="3200" dirty="0" smtClean="0"/>
              <a:t>		Model Instructional Lessons/Units</a:t>
            </a:r>
          </a:p>
          <a:p>
            <a:pPr marL="0" indent="0">
              <a:buNone/>
            </a:pPr>
            <a:endParaRPr lang="en-US" sz="3200" dirty="0"/>
          </a:p>
          <a:p>
            <a:pPr marL="0" indent="0">
              <a:buNone/>
            </a:pPr>
            <a:r>
              <a:rPr lang="en-US" sz="3200" dirty="0" smtClean="0"/>
              <a:t>			PARCC Assessment System</a:t>
            </a:r>
          </a:p>
          <a:p>
            <a:pPr marL="0" indent="0">
              <a:buNone/>
            </a:pPr>
            <a:endParaRPr lang="en-US" sz="3200" dirty="0"/>
          </a:p>
          <a:p>
            <a:pPr marL="0" indent="0">
              <a:buNone/>
            </a:pPr>
            <a:r>
              <a:rPr lang="en-US" sz="3200" dirty="0" smtClean="0"/>
              <a:t>		</a:t>
            </a:r>
          </a:p>
        </p:txBody>
      </p:sp>
      <p:pic>
        <p:nvPicPr>
          <p:cNvPr id="5"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2578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430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bwMode="auto">
          <a:xfrm>
            <a:off x="381000" y="1752600"/>
            <a:ext cx="8458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2575" indent="-282575" eaLnBrk="1" hangingPunct="1">
              <a:spcBef>
                <a:spcPct val="0"/>
              </a:spcBef>
              <a:spcAft>
                <a:spcPts val="1200"/>
              </a:spcAft>
            </a:pPr>
            <a:r>
              <a:rPr lang="en-US" dirty="0" smtClean="0"/>
              <a:t>Corrected a few typos </a:t>
            </a:r>
          </a:p>
          <a:p>
            <a:pPr marL="282575" indent="-282575" eaLnBrk="1" hangingPunct="1">
              <a:spcBef>
                <a:spcPct val="0"/>
              </a:spcBef>
              <a:spcAft>
                <a:spcPts val="1200"/>
              </a:spcAft>
            </a:pPr>
            <a:r>
              <a:rPr lang="en-US" dirty="0" smtClean="0"/>
              <a:t>Provided a few clarifications </a:t>
            </a:r>
          </a:p>
          <a:p>
            <a:pPr marL="282575" indent="-282575" eaLnBrk="1" hangingPunct="1">
              <a:spcBef>
                <a:spcPct val="0"/>
              </a:spcBef>
              <a:spcAft>
                <a:spcPts val="1200"/>
              </a:spcAft>
            </a:pPr>
            <a:r>
              <a:rPr lang="en-US" dirty="0" smtClean="0"/>
              <a:t>Added a glossary to the online Model Content Frameworks </a:t>
            </a:r>
            <a:r>
              <a:rPr lang="en-US" sz="2400" dirty="0" smtClean="0"/>
              <a:t>(</a:t>
            </a:r>
            <a:r>
              <a:rPr lang="en-US" sz="2400" dirty="0" smtClean="0">
                <a:hlinkClick r:id="rId3"/>
              </a:rPr>
              <a:t>http://www.parcconline.org/mcf/ela/parcc-model-content-frameworks-browser</a:t>
            </a:r>
            <a:r>
              <a:rPr lang="en-US" sz="2400" dirty="0" smtClean="0"/>
              <a:t>)</a:t>
            </a:r>
          </a:p>
          <a:p>
            <a:pPr marL="282575" indent="-282575" eaLnBrk="1" hangingPunct="1">
              <a:spcBef>
                <a:spcPct val="0"/>
              </a:spcBef>
              <a:spcAft>
                <a:spcPts val="1200"/>
              </a:spcAft>
            </a:pPr>
            <a:r>
              <a:rPr lang="en-US" dirty="0" smtClean="0"/>
              <a:t>Revised definition of narrative writing</a:t>
            </a:r>
          </a:p>
          <a:p>
            <a:pPr marL="282575" indent="-282575" eaLnBrk="1" hangingPunct="1">
              <a:spcBef>
                <a:spcPct val="0"/>
              </a:spcBef>
              <a:spcAft>
                <a:spcPts val="1200"/>
              </a:spcAft>
            </a:pPr>
            <a:r>
              <a:rPr lang="en-US" dirty="0" smtClean="0"/>
              <a:t>Revised the Model Content Frameworks chart </a:t>
            </a:r>
          </a:p>
        </p:txBody>
      </p:sp>
      <p:sp>
        <p:nvSpPr>
          <p:cNvPr id="16387"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eaLnBrk="1" hangingPunct="1"/>
            <a:r>
              <a:rPr lang="en-US" smtClean="0"/>
              <a:t>Public Feedback and revisions</a:t>
            </a:r>
          </a:p>
        </p:txBody>
      </p:sp>
      <p:sp>
        <p:nvSpPr>
          <p:cNvPr id="16388" name="Slide Number Placeholder 2"/>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4030773796"/>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bwMode="auto">
          <a:xfrm>
            <a:off x="381000" y="1752600"/>
            <a:ext cx="8458200" cy="4876800"/>
          </a:xfrm>
          <a:extLst/>
        </p:spPr>
        <p:txBody>
          <a:bodyPr vert="horz" wrap="square" numCol="1" anchor="t" anchorCtr="0" compatLnSpc="1">
            <a:prstTxWarp prst="textNoShape">
              <a:avLst/>
            </a:prstTxWarp>
          </a:bodyPr>
          <a:lstStyle/>
          <a:p>
            <a:pPr marL="0" indent="0" eaLnBrk="1" hangingPunct="1">
              <a:spcBef>
                <a:spcPct val="0"/>
              </a:spcBef>
              <a:spcAft>
                <a:spcPts val="600"/>
              </a:spcAft>
              <a:buFont typeface="Arial" pitchFamily="34" charset="0"/>
              <a:buNone/>
              <a:defRPr/>
            </a:pPr>
            <a:r>
              <a:rPr lang="en-US" b="1" dirty="0" smtClean="0">
                <a:ea typeface="MS PGothic" pitchFamily="34" charset="-128"/>
              </a:rPr>
              <a:t>Purpose</a:t>
            </a:r>
          </a:p>
          <a:p>
            <a:pPr marL="283464" indent="-283464">
              <a:spcBef>
                <a:spcPts val="0"/>
              </a:spcBef>
              <a:spcAft>
                <a:spcPts val="1200"/>
              </a:spcAft>
              <a:buFont typeface="Arial" pitchFamily="34" charset="0"/>
              <a:buChar char="•"/>
              <a:defRPr/>
            </a:pPr>
            <a:r>
              <a:rPr lang="en-US" dirty="0">
                <a:ea typeface="MS PGothic" pitchFamily="34" charset="-128"/>
              </a:rPr>
              <a:t>Inform development of </a:t>
            </a:r>
            <a:r>
              <a:rPr lang="en-US" dirty="0" smtClean="0">
                <a:ea typeface="MS PGothic" pitchFamily="34" charset="-128"/>
              </a:rPr>
              <a:t>PARCC assessments</a:t>
            </a:r>
            <a:endParaRPr lang="en-US" dirty="0">
              <a:ea typeface="MS PGothic" pitchFamily="34" charset="-128"/>
            </a:endParaRPr>
          </a:p>
          <a:p>
            <a:pPr marL="283464" indent="-283464">
              <a:buFont typeface="Arial" pitchFamily="34" charset="0"/>
              <a:buChar char="•"/>
              <a:defRPr/>
            </a:pPr>
            <a:r>
              <a:rPr lang="en-US" dirty="0" smtClean="0">
                <a:ea typeface="MS PGothic" pitchFamily="34" charset="-128"/>
              </a:rPr>
              <a:t>Support implementation of the Common Core State Standards </a:t>
            </a:r>
          </a:p>
          <a:p>
            <a:pPr marL="0" indent="0" eaLnBrk="1" hangingPunct="1">
              <a:spcBef>
                <a:spcPct val="0"/>
              </a:spcBef>
              <a:spcAft>
                <a:spcPts val="600"/>
              </a:spcAft>
              <a:buFont typeface="Arial" pitchFamily="34" charset="0"/>
              <a:buChar char="•"/>
              <a:defRPr/>
            </a:pPr>
            <a:endParaRPr lang="en-US" sz="2800" dirty="0" smtClean="0">
              <a:ea typeface="MS PGothic" pitchFamily="34" charset="-128"/>
            </a:endParaRPr>
          </a:p>
          <a:p>
            <a:pPr marL="0" indent="0" eaLnBrk="1" hangingPunct="1">
              <a:spcBef>
                <a:spcPct val="0"/>
              </a:spcBef>
              <a:spcAft>
                <a:spcPts val="600"/>
              </a:spcAft>
              <a:buFont typeface="Arial" pitchFamily="34" charset="0"/>
              <a:buNone/>
              <a:defRPr/>
            </a:pPr>
            <a:r>
              <a:rPr lang="en-US" b="1" dirty="0" smtClean="0">
                <a:ea typeface="MS PGothic" pitchFamily="34" charset="-128"/>
              </a:rPr>
              <a:t>Audience</a:t>
            </a:r>
          </a:p>
          <a:p>
            <a:pPr marL="283464" indent="-283464" eaLnBrk="1" hangingPunct="1">
              <a:spcBef>
                <a:spcPct val="0"/>
              </a:spcBef>
              <a:spcAft>
                <a:spcPts val="1200"/>
              </a:spcAft>
              <a:buFont typeface="Arial" pitchFamily="34" charset="0"/>
              <a:buChar char="•"/>
              <a:defRPr/>
            </a:pPr>
            <a:r>
              <a:rPr lang="en-US" dirty="0" smtClean="0">
                <a:ea typeface="MS PGothic" pitchFamily="34" charset="-128"/>
              </a:rPr>
              <a:t>State and local curriculum directors</a:t>
            </a:r>
          </a:p>
          <a:p>
            <a:pPr marL="283464" indent="-283464" eaLnBrk="1" hangingPunct="1">
              <a:spcBef>
                <a:spcPct val="0"/>
              </a:spcBef>
              <a:spcAft>
                <a:spcPts val="600"/>
              </a:spcAft>
              <a:buFont typeface="Arial" pitchFamily="34" charset="0"/>
              <a:buChar char="•"/>
              <a:defRPr/>
            </a:pPr>
            <a:r>
              <a:rPr lang="en-US" dirty="0" smtClean="0">
                <a:ea typeface="MS PGothic" pitchFamily="34" charset="-128"/>
              </a:rPr>
              <a:t>Teachers and building administrators</a:t>
            </a:r>
          </a:p>
        </p:txBody>
      </p:sp>
      <p:sp>
        <p:nvSpPr>
          <p:cNvPr id="1331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eaLnBrk="1" hangingPunct="1"/>
            <a:r>
              <a:rPr lang="en-US" smtClean="0"/>
              <a:t>Purpose and Audience of the Model Content Frameworks</a:t>
            </a:r>
          </a:p>
        </p:txBody>
      </p:sp>
      <p:sp>
        <p:nvSpPr>
          <p:cNvPr id="13316" name="Slide Number Placeholder 2"/>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3849407807"/>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Model for Curriculum Developers and Teachers</a:t>
            </a:r>
            <a:endParaRPr lang="en-US" dirty="0"/>
          </a:p>
        </p:txBody>
      </p:sp>
      <p:sp>
        <p:nvSpPr>
          <p:cNvPr id="3" name="Content Placeholder 2"/>
          <p:cNvSpPr>
            <a:spLocks noGrp="1"/>
          </p:cNvSpPr>
          <p:nvPr>
            <p:ph sz="quarter" idx="1"/>
          </p:nvPr>
        </p:nvSpPr>
        <p:spPr/>
        <p:txBody>
          <a:bodyPr>
            <a:normAutofit/>
          </a:bodyPr>
          <a:lstStyle/>
          <a:p>
            <a:r>
              <a:rPr lang="en-US" sz="2400" dirty="0" smtClean="0"/>
              <a:t>Illustrates one way of organizing the content of the standards over the course of the school year</a:t>
            </a:r>
          </a:p>
          <a:p>
            <a:r>
              <a:rPr lang="en-US" sz="2400" dirty="0" smtClean="0"/>
              <a:t>Reflects the key shifts in the standards</a:t>
            </a:r>
          </a:p>
          <a:p>
            <a:r>
              <a:rPr lang="en-US" sz="2400" dirty="0" smtClean="0"/>
              <a:t>Provides insight into the development of the PARCC Assessment System</a:t>
            </a:r>
          </a:p>
          <a:p>
            <a:r>
              <a:rPr lang="en-US" sz="2400" dirty="0" smtClean="0"/>
              <a:t>Presents standards in an integrated fashion</a:t>
            </a:r>
          </a:p>
          <a:p>
            <a:r>
              <a:rPr lang="en-US" sz="2400" dirty="0" smtClean="0"/>
              <a:t>Weaves standards into modules that progressively develop student understanding</a:t>
            </a:r>
          </a:p>
          <a:p>
            <a:r>
              <a:rPr lang="en-US" sz="2400" dirty="0" smtClean="0"/>
              <a:t>Focuses on essential knowledge, skills, and understandings students must develop for college and career readiness</a:t>
            </a:r>
          </a:p>
          <a:p>
            <a:pPr marL="0" indent="0">
              <a:buNone/>
            </a:pPr>
            <a:endParaRPr lang="en-US" sz="2000" dirty="0" smtClean="0"/>
          </a:p>
          <a:p>
            <a:pPr marL="0" indent="0">
              <a:buNone/>
            </a:pPr>
            <a:r>
              <a:rPr lang="en-US" sz="2000" dirty="0" smtClean="0"/>
              <a:t>Note:  The Frameworks are not complete guide for curriculum.</a:t>
            </a:r>
          </a:p>
          <a:p>
            <a:endParaRPr lang="en-US" sz="2400"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2578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26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MCF Introduction: Connections to the PARCC Assessment System</a:t>
            </a:r>
          </a:p>
        </p:txBody>
      </p:sp>
      <p:sp>
        <p:nvSpPr>
          <p:cNvPr id="3" name="Content Placeholder 2"/>
          <p:cNvSpPr>
            <a:spLocks noGrp="1"/>
          </p:cNvSpPr>
          <p:nvPr>
            <p:ph sz="quarter" idx="1"/>
          </p:nvPr>
        </p:nvSpPr>
        <p:spPr/>
        <p:txBody>
          <a:bodyPr>
            <a:normAutofit/>
          </a:bodyPr>
          <a:lstStyle/>
          <a:p>
            <a:pPr marL="0" indent="0">
              <a:buNone/>
            </a:pPr>
            <a:r>
              <a:rPr lang="en-US" sz="2800" b="1" dirty="0" smtClean="0"/>
              <a:t>Supports PARCC Assessment System through</a:t>
            </a:r>
          </a:p>
          <a:p>
            <a:r>
              <a:rPr lang="en-US" sz="2400" dirty="0" smtClean="0"/>
              <a:t>Reading complex texts</a:t>
            </a:r>
          </a:p>
          <a:p>
            <a:r>
              <a:rPr lang="en-US" sz="2400" dirty="0" smtClean="0"/>
              <a:t>Writing effectively when using and/or analyzing sources</a:t>
            </a:r>
          </a:p>
          <a:p>
            <a:r>
              <a:rPr lang="en-US" sz="2400" dirty="0" smtClean="0"/>
              <a:t>Conducting and reporting on research</a:t>
            </a:r>
          </a:p>
          <a:p>
            <a:r>
              <a:rPr lang="en-US" sz="2400" dirty="0" smtClean="0"/>
              <a:t>Speaking and listening</a:t>
            </a:r>
          </a:p>
          <a:p>
            <a:r>
              <a:rPr lang="en-US" sz="2400" dirty="0" smtClean="0"/>
              <a:t>Language use for reading, writing, and speaking</a:t>
            </a:r>
          </a:p>
          <a:p>
            <a:pPr marL="0" indent="0">
              <a:buNone/>
            </a:pPr>
            <a:r>
              <a:rPr lang="en-US" sz="2800" b="1" dirty="0" smtClean="0"/>
              <a:t>Places emphasis on regular opportunities to</a:t>
            </a:r>
          </a:p>
          <a:p>
            <a:r>
              <a:rPr lang="en-US" sz="2400" dirty="0" smtClean="0"/>
              <a:t>Grapple with close, analytic reading of grade-level complex texts</a:t>
            </a:r>
          </a:p>
          <a:p>
            <a:r>
              <a:rPr lang="en-US" sz="2400" dirty="0" smtClean="0"/>
              <a:t>Construct increasingly sophisticated responses in             writing</a:t>
            </a:r>
          </a:p>
          <a:p>
            <a:pPr marL="0" indent="0">
              <a:buNone/>
            </a:pPr>
            <a:endParaRPr lang="en-US" sz="2400"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095387"/>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3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MCF Introduction: Structure of Grade-Level  Frameworks</a:t>
            </a:r>
            <a:endParaRPr lang="en-US" dirty="0"/>
          </a:p>
        </p:txBody>
      </p:sp>
      <p:sp>
        <p:nvSpPr>
          <p:cNvPr id="3" name="Content Placeholder 2"/>
          <p:cNvSpPr>
            <a:spLocks noGrp="1"/>
          </p:cNvSpPr>
          <p:nvPr>
            <p:ph sz="quarter" idx="1"/>
          </p:nvPr>
        </p:nvSpPr>
        <p:spPr>
          <a:xfrm>
            <a:off x="457200" y="1524000"/>
            <a:ext cx="8229600" cy="4632960"/>
          </a:xfrm>
        </p:spPr>
        <p:txBody>
          <a:bodyPr/>
          <a:lstStyle/>
          <a:p>
            <a:pPr marL="0" indent="0">
              <a:buNone/>
            </a:pPr>
            <a:r>
              <a:rPr lang="en-US" sz="2800" b="1" dirty="0" smtClean="0"/>
              <a:t>Grade-Level Frameworks divided into four sections</a:t>
            </a:r>
          </a:p>
          <a:p>
            <a:pPr marL="0" indent="0">
              <a:buNone/>
            </a:pPr>
            <a:endParaRPr lang="en-US" sz="2800" b="1" dirty="0" smtClean="0"/>
          </a:p>
          <a:p>
            <a:r>
              <a:rPr lang="en-US" dirty="0" smtClean="0"/>
              <a:t>Narrative Summary of the ELA Standards</a:t>
            </a:r>
          </a:p>
          <a:p>
            <a:r>
              <a:rPr lang="en-US" dirty="0" smtClean="0"/>
              <a:t>The Model Content Framework</a:t>
            </a:r>
          </a:p>
          <a:p>
            <a:r>
              <a:rPr lang="en-US" dirty="0" smtClean="0"/>
              <a:t>Key Terms and Concepts for the Model Content Framework Chart</a:t>
            </a:r>
          </a:p>
          <a:p>
            <a:r>
              <a:rPr lang="en-US" dirty="0" smtClean="0"/>
              <a:t>Writing and Speaking and Listening Standards Progressions Charts</a:t>
            </a:r>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334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77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Core State Standards for ELA/Literacy</a:t>
            </a:r>
            <a:endParaRPr lang="en-US" dirty="0"/>
          </a:p>
        </p:txBody>
      </p:sp>
      <p:sp>
        <p:nvSpPr>
          <p:cNvPr id="3" name="Content Placeholder 2"/>
          <p:cNvSpPr>
            <a:spLocks noGrp="1"/>
          </p:cNvSpPr>
          <p:nvPr>
            <p:ph sz="quarter" idx="1"/>
          </p:nvPr>
        </p:nvSpPr>
        <p:spPr/>
        <p:txBody>
          <a:bodyPr>
            <a:normAutofit/>
          </a:bodyPr>
          <a:lstStyle/>
          <a:p>
            <a:pPr marL="0" indent="0">
              <a:buNone/>
            </a:pPr>
            <a:r>
              <a:rPr lang="en-US" sz="2800" b="1" dirty="0" smtClean="0"/>
              <a:t>Introduction</a:t>
            </a:r>
          </a:p>
          <a:p>
            <a:pPr marL="0" indent="0">
              <a:buNone/>
            </a:pPr>
            <a:r>
              <a:rPr lang="en-US" sz="2800" b="1" dirty="0" smtClean="0"/>
              <a:t>K-5 ELA/Literacy and 6-12 ELA</a:t>
            </a:r>
          </a:p>
          <a:p>
            <a:r>
              <a:rPr lang="en-US" sz="2400" dirty="0" smtClean="0"/>
              <a:t>Reading Standards</a:t>
            </a:r>
          </a:p>
          <a:p>
            <a:r>
              <a:rPr lang="en-US" sz="2400" dirty="0" smtClean="0"/>
              <a:t>Writing Standards</a:t>
            </a:r>
          </a:p>
          <a:p>
            <a:r>
              <a:rPr lang="en-US" sz="2400" dirty="0" smtClean="0"/>
              <a:t>Speaking and Listening Standards</a:t>
            </a:r>
          </a:p>
          <a:p>
            <a:r>
              <a:rPr lang="en-US" sz="2400" dirty="0" smtClean="0"/>
              <a:t>Language Standards</a:t>
            </a:r>
          </a:p>
          <a:p>
            <a:pPr marL="0" indent="0">
              <a:buNone/>
            </a:pPr>
            <a:r>
              <a:rPr lang="en-US" sz="2800" b="1" dirty="0" smtClean="0"/>
              <a:t>6-12 History/Social Studies, Science, &amp; Technical Subjects</a:t>
            </a:r>
          </a:p>
          <a:p>
            <a:r>
              <a:rPr lang="en-US" sz="2400" dirty="0" smtClean="0"/>
              <a:t>Reading Standards</a:t>
            </a:r>
          </a:p>
          <a:p>
            <a:r>
              <a:rPr lang="en-US" sz="2400" dirty="0" smtClean="0"/>
              <a:t>Writing Standards</a:t>
            </a:r>
          </a:p>
          <a:p>
            <a:pPr marL="0" indent="0">
              <a:buNone/>
            </a:pPr>
            <a:endParaRPr lang="en-US" dirty="0" smtClean="0"/>
          </a:p>
          <a:p>
            <a:pPr marL="0" indent="0">
              <a:buNone/>
            </a:pPr>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095387"/>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52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bwMode="auto">
          <a:xfrm>
            <a:off x="381000" y="1752600"/>
            <a:ext cx="8458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eaLnBrk="1" hangingPunct="1">
              <a:spcBef>
                <a:spcPct val="0"/>
              </a:spcBef>
              <a:spcAft>
                <a:spcPts val="1200"/>
              </a:spcAft>
              <a:buFont typeface="Arial" charset="0"/>
              <a:buNone/>
            </a:pPr>
            <a:r>
              <a:rPr lang="en-US" b="1" smtClean="0">
                <a:solidFill>
                  <a:srgbClr val="0091B2"/>
                </a:solidFill>
              </a:rPr>
              <a:t>In </a:t>
            </a:r>
            <a:r>
              <a:rPr lang="en-US" b="1" i="1" smtClean="0">
                <a:solidFill>
                  <a:srgbClr val="0091B2"/>
                </a:solidFill>
              </a:rPr>
              <a:t>Writing to Texts, </a:t>
            </a:r>
            <a:r>
              <a:rPr lang="en-US" b="1" smtClean="0">
                <a:solidFill>
                  <a:srgbClr val="0091B2"/>
                </a:solidFill>
              </a:rPr>
              <a:t>two distinct forms: </a:t>
            </a:r>
          </a:p>
        </p:txBody>
      </p:sp>
      <p:sp>
        <p:nvSpPr>
          <p:cNvPr id="17411"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eaLnBrk="1" hangingPunct="1"/>
            <a:r>
              <a:rPr lang="en-US" smtClean="0"/>
              <a:t>Narrative Writing</a:t>
            </a:r>
          </a:p>
        </p:txBody>
      </p:sp>
      <p:sp>
        <p:nvSpPr>
          <p:cNvPr id="17412" name="Slide Number Placeholder 2"/>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pPr>
            <a:fld id="{1E15374B-F2B1-4EA0-8BA1-D136503FE79C}" type="slidenum">
              <a:rPr lang="en-US" smtClean="0">
                <a:solidFill>
                  <a:prstClr val="black"/>
                </a:solidFill>
                <a:latin typeface="Calibri" pitchFamily="34" charset="0"/>
              </a:rPr>
              <a:pPr eaLnBrk="1" hangingPunct="1">
                <a:lnSpc>
                  <a:spcPct val="90000"/>
                </a:lnSpc>
              </a:pPr>
              <a:t>40</a:t>
            </a:fld>
            <a:endParaRPr lang="en-US" smtClean="0">
              <a:solidFill>
                <a:prstClr val="black"/>
              </a:solidFill>
              <a:latin typeface="Calibri" pitchFamily="34" charset="0"/>
            </a:endParaRPr>
          </a:p>
        </p:txBody>
      </p:sp>
      <p:graphicFrame>
        <p:nvGraphicFramePr>
          <p:cNvPr id="2" name="Table 1"/>
          <p:cNvGraphicFramePr>
            <a:graphicFrameLocks noGrp="1"/>
          </p:cNvGraphicFramePr>
          <p:nvPr/>
        </p:nvGraphicFramePr>
        <p:xfrm>
          <a:off x="152400" y="2362200"/>
          <a:ext cx="8839200" cy="4375150"/>
        </p:xfrm>
        <a:graphic>
          <a:graphicData uri="http://schemas.openxmlformats.org/drawingml/2006/table">
            <a:tbl>
              <a:tblPr firstRow="1" bandRow="1">
                <a:tableStyleId>{6E25E649-3F16-4E02-A733-19D2CDBF48F0}</a:tableStyleId>
              </a:tblPr>
              <a:tblGrid>
                <a:gridCol w="4419600"/>
                <a:gridCol w="4419600"/>
              </a:tblGrid>
              <a:tr h="595615">
                <a:tc>
                  <a:txBody>
                    <a:bodyPr/>
                    <a:lstStyle/>
                    <a:p>
                      <a:pPr algn="ctr"/>
                      <a:r>
                        <a:rPr lang="en-US" sz="2400" dirty="0" smtClean="0"/>
                        <a:t>NARRATIVE</a:t>
                      </a:r>
                      <a:r>
                        <a:rPr lang="en-US" sz="2400" baseline="0" dirty="0" smtClean="0"/>
                        <a:t> STORY</a:t>
                      </a:r>
                      <a:endParaRPr lang="en-US" sz="2400" b="1" i="0" dirty="0"/>
                    </a:p>
                  </a:txBody>
                  <a:tcPr>
                    <a:solidFill>
                      <a:srgbClr val="8F23B3"/>
                    </a:solidFill>
                  </a:tcPr>
                </a:tc>
                <a:tc>
                  <a:txBody>
                    <a:bodyPr/>
                    <a:lstStyle/>
                    <a:p>
                      <a:pPr algn="ctr"/>
                      <a:r>
                        <a:rPr lang="en-US" sz="2400" dirty="0" smtClean="0"/>
                        <a:t>NARRATIVE DESCRIPTION</a:t>
                      </a:r>
                      <a:endParaRPr lang="en-US" sz="2400" dirty="0"/>
                    </a:p>
                  </a:txBody>
                  <a:tcPr>
                    <a:solidFill>
                      <a:srgbClr val="8F23B3"/>
                    </a:solidFill>
                  </a:tcPr>
                </a:tc>
              </a:tr>
              <a:tr h="3779535">
                <a:tc>
                  <a:txBody>
                    <a:bodyPr/>
                    <a:lstStyle/>
                    <a:p>
                      <a:pPr marL="285750" indent="-285750">
                        <a:buFont typeface="Arial" pitchFamily="34" charset="0"/>
                        <a:buChar char="•"/>
                      </a:pPr>
                      <a:r>
                        <a:rPr lang="en-US" sz="2200" dirty="0" smtClean="0"/>
                        <a:t>Real or imagined situations</a:t>
                      </a:r>
                    </a:p>
                    <a:p>
                      <a:pPr marL="285750" indent="-285750">
                        <a:buFont typeface="Arial" pitchFamily="34" charset="0"/>
                        <a:buChar char="•"/>
                      </a:pPr>
                      <a:r>
                        <a:rPr lang="en-US" sz="2200" dirty="0" smtClean="0"/>
                        <a:t>Uses time as</a:t>
                      </a:r>
                      <a:r>
                        <a:rPr lang="en-US" sz="2200" baseline="0" dirty="0" smtClean="0"/>
                        <a:t> its structure</a:t>
                      </a:r>
                    </a:p>
                    <a:p>
                      <a:pPr marL="285750" indent="-285750">
                        <a:buFont typeface="Arial" pitchFamily="34" charset="0"/>
                        <a:buChar char="•"/>
                      </a:pPr>
                      <a:r>
                        <a:rPr lang="en-US" sz="2200" baseline="0" dirty="0" smtClean="0"/>
                        <a:t>Includes creative fiction, memoirs, anecdotes, biographies, and autobiographies</a:t>
                      </a:r>
                      <a:endParaRPr lang="en-US" sz="2200" dirty="0"/>
                    </a:p>
                  </a:txBody>
                  <a:tcPr/>
                </a:tc>
                <a:tc>
                  <a:txBody>
                    <a:bodyPr/>
                    <a:lstStyle/>
                    <a:p>
                      <a:pPr marL="285750" indent="-285750">
                        <a:buFont typeface="Arial" pitchFamily="34" charset="0"/>
                        <a:buChar char="•"/>
                      </a:pPr>
                      <a:r>
                        <a:rPr lang="en-US" sz="2200" dirty="0" smtClean="0"/>
                        <a:t>Creates </a:t>
                      </a:r>
                      <a:r>
                        <a:rPr lang="en-US" sz="2200" baseline="0" dirty="0" smtClean="0"/>
                        <a:t>a vivid impression of a person, phenomenon, event, or procedure</a:t>
                      </a:r>
                    </a:p>
                    <a:p>
                      <a:pPr marL="285750" indent="-285750">
                        <a:buFont typeface="Arial" pitchFamily="34" charset="0"/>
                        <a:buChar char="•"/>
                      </a:pPr>
                      <a:r>
                        <a:rPr lang="en-US" sz="2200" dirty="0" smtClean="0"/>
                        <a:t>In history/social</a:t>
                      </a:r>
                      <a:r>
                        <a:rPr lang="en-US" sz="2200" baseline="0" dirty="0" smtClean="0"/>
                        <a:t> studies, might include descriptions about individuals and events</a:t>
                      </a:r>
                    </a:p>
                    <a:p>
                      <a:pPr marL="285750" indent="-285750">
                        <a:buFont typeface="Arial" pitchFamily="34" charset="0"/>
                        <a:buChar char="•"/>
                      </a:pPr>
                      <a:r>
                        <a:rPr lang="en-US" sz="2200" baseline="0" dirty="0" smtClean="0"/>
                        <a:t>In sciences, might include descriptions of step-by-step procedures of investigations so others can replicate and test results</a:t>
                      </a:r>
                      <a:endParaRPr lang="en-US" sz="2200" dirty="0"/>
                    </a:p>
                  </a:txBody>
                  <a:tcPr/>
                </a:tc>
              </a:tr>
            </a:tbl>
          </a:graphicData>
        </a:graphic>
      </p:graphicFrame>
    </p:spTree>
    <p:extLst>
      <p:ext uri="{BB962C8B-B14F-4D97-AF65-F5344CB8AC3E}">
        <p14:creationId xmlns:p14="http://schemas.microsoft.com/office/powerpoint/2010/main" val="938196567"/>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eaLnBrk="1" hangingPunct="1"/>
            <a:r>
              <a:rPr lang="en-US" sz="2700" dirty="0" smtClean="0"/>
              <a:t>Sample Model Content Frameworks Chart</a:t>
            </a:r>
          </a:p>
        </p:txBody>
      </p:sp>
      <p:sp>
        <p:nvSpPr>
          <p:cNvPr id="1843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pPr>
            <a:endParaRPr lang="en-US" sz="1400" dirty="0" smtClean="0">
              <a:solidFill>
                <a:srgbClr val="000000"/>
              </a:solidFill>
              <a:latin typeface="Calibri" pitchFamily="34" charset="0"/>
            </a:endParaRP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4813"/>
            <a:ext cx="86868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9025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PARCC Model Content Frameworks and </a:t>
            </a:r>
            <a:br>
              <a:rPr lang="en-US" dirty="0" smtClean="0"/>
            </a:br>
            <a:r>
              <a:rPr lang="en-US" dirty="0" smtClean="0"/>
              <a:t>Item Prototypes</a:t>
            </a:r>
            <a:endParaRPr lang="en-US" dirty="0"/>
          </a:p>
        </p:txBody>
      </p:sp>
      <p:sp>
        <p:nvSpPr>
          <p:cNvPr id="4" name="Slide Number Placeholder 3"/>
          <p:cNvSpPr>
            <a:spLocks noGrp="1"/>
          </p:cNvSpPr>
          <p:nvPr>
            <p:ph type="sldNum" sz="quarter" idx="12"/>
          </p:nvPr>
        </p:nvSpPr>
        <p:spPr/>
        <p:txBody>
          <a:bodyPr>
            <a:normAutofit/>
          </a:bodyPr>
          <a:lstStyle/>
          <a:p>
            <a:pPr>
              <a:defRPr/>
            </a:pPr>
            <a:fld id="{6902F8E8-3437-4B5D-B383-869C7DE2FC7D}" type="slidenum">
              <a:rPr lang="en-US" smtClean="0"/>
              <a:pPr>
                <a:defRPr/>
              </a:pPr>
              <a:t>42</a:t>
            </a:fld>
            <a:endParaRPr lang="en-US"/>
          </a:p>
        </p:txBody>
      </p:sp>
      <p:sp>
        <p:nvSpPr>
          <p:cNvPr id="6" name="Content Placeholder 5"/>
          <p:cNvSpPr>
            <a:spLocks noGrp="1"/>
          </p:cNvSpPr>
          <p:nvPr>
            <p:ph sz="quarter" idx="1"/>
          </p:nvPr>
        </p:nvSpPr>
        <p:spPr/>
        <p:txBody>
          <a:bodyPr/>
          <a:lstStyle/>
          <a:p>
            <a:pPr marL="0" indent="0">
              <a:buNone/>
            </a:pPr>
            <a:r>
              <a:rPr lang="en-US" dirty="0" smtClean="0"/>
              <a:t>Video recording of the presentation by writers of the PARCC Model Content Frameworks and Achieve</a:t>
            </a:r>
          </a:p>
          <a:p>
            <a:pPr marL="0" indent="0">
              <a:buNone/>
            </a:pPr>
            <a:r>
              <a:rPr lang="en-US" dirty="0" smtClean="0"/>
              <a:t>August 2012</a:t>
            </a:r>
          </a:p>
          <a:p>
            <a:r>
              <a:rPr lang="en-US" dirty="0" smtClean="0">
                <a:hlinkClick r:id="rId2"/>
              </a:rPr>
              <a:t>http</a:t>
            </a:r>
            <a:r>
              <a:rPr lang="en-US" dirty="0">
                <a:hlinkClick r:id="rId2"/>
              </a:rPr>
              <a:t>://</a:t>
            </a:r>
            <a:r>
              <a:rPr lang="en-US" dirty="0" smtClean="0">
                <a:hlinkClick r:id="rId2"/>
              </a:rPr>
              <a:t>www.youtube.com/watch?v=QaKeiJNRQiw</a:t>
            </a:r>
            <a:endParaRPr lang="en-US" dirty="0" smtClean="0"/>
          </a:p>
          <a:p>
            <a:pPr marL="0" indent="0">
              <a:buNone/>
            </a:pPr>
            <a:endParaRPr lang="en-US" dirty="0" smtClean="0"/>
          </a:p>
          <a:p>
            <a:pPr marL="0" indent="0">
              <a:buNone/>
            </a:pPr>
            <a:r>
              <a:rPr lang="en-US" dirty="0" smtClean="0"/>
              <a:t>Model Content Frameworks </a:t>
            </a:r>
            <a:endParaRPr lang="en-US" dirty="0"/>
          </a:p>
          <a:p>
            <a:r>
              <a:rPr lang="en-US" dirty="0">
                <a:hlinkClick r:id="rId3"/>
              </a:rPr>
              <a:t>http://</a:t>
            </a:r>
            <a:r>
              <a:rPr lang="en-US" dirty="0" smtClean="0">
                <a:hlinkClick r:id="rId3"/>
              </a:rPr>
              <a:t>parcconline.org/parcc-model-content-frameworks</a:t>
            </a:r>
            <a:endParaRPr lang="en-US" dirty="0" smtClean="0"/>
          </a:p>
          <a:p>
            <a:pPr marL="0" indent="0">
              <a:buNone/>
            </a:pPr>
            <a:r>
              <a:rPr lang="en-US" dirty="0" smtClean="0"/>
              <a:t>Item Prototypes</a:t>
            </a:r>
            <a:endParaRPr lang="en-US" dirty="0"/>
          </a:p>
          <a:p>
            <a:r>
              <a:rPr lang="en-US" dirty="0">
                <a:hlinkClick r:id="rId4"/>
              </a:rPr>
              <a:t>http://</a:t>
            </a:r>
            <a:r>
              <a:rPr lang="en-US" dirty="0" smtClean="0">
                <a:hlinkClick r:id="rId4"/>
              </a:rPr>
              <a:t>parcconline.org/samples/item-task-prototypes</a:t>
            </a:r>
            <a:endParaRPr lang="en-US" dirty="0" smtClean="0"/>
          </a:p>
          <a:p>
            <a:endParaRPr lang="en-US" dirty="0"/>
          </a:p>
        </p:txBody>
      </p:sp>
    </p:spTree>
    <p:extLst>
      <p:ext uri="{BB962C8B-B14F-4D97-AF65-F5344CB8AC3E}">
        <p14:creationId xmlns:p14="http://schemas.microsoft.com/office/powerpoint/2010/main" val="3078190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229600" cy="2590800"/>
          </a:xfrm>
        </p:spPr>
        <p:txBody>
          <a:bodyPr>
            <a:normAutofit/>
          </a:bodyPr>
          <a:lstStyle/>
          <a:p>
            <a:r>
              <a:rPr lang="en-US" b="1" dirty="0" smtClean="0">
                <a:solidFill>
                  <a:srgbClr val="7030A0"/>
                </a:solidFill>
                <a:effectLst>
                  <a:outerShdw blurRad="38100" dist="38100" dir="2700000" algn="tl">
                    <a:srgbClr val="000000">
                      <a:alpha val="43137"/>
                    </a:srgbClr>
                  </a:outerShdw>
                </a:effectLst>
              </a:rPr>
              <a:t>The PARCC Assessment System</a:t>
            </a:r>
            <a:br>
              <a:rPr lang="en-US" b="1" dirty="0" smtClean="0">
                <a:solidFill>
                  <a:srgbClr val="7030A0"/>
                </a:solidFill>
                <a:effectLst>
                  <a:outerShdw blurRad="38100" dist="38100" dir="2700000" algn="tl">
                    <a:srgbClr val="000000">
                      <a:alpha val="43137"/>
                    </a:srgbClr>
                  </a:outerShdw>
                </a:effectLst>
              </a:rPr>
            </a:br>
            <a:r>
              <a:rPr lang="en-US" b="1" dirty="0" smtClean="0">
                <a:solidFill>
                  <a:srgbClr val="7030A0"/>
                </a:solidFill>
                <a:effectLst>
                  <a:outerShdw blurRad="38100" dist="38100" dir="2700000" algn="tl">
                    <a:srgbClr val="000000">
                      <a:alpha val="43137"/>
                    </a:srgbClr>
                  </a:outerShdw>
                </a:effectLst>
              </a:rPr>
              <a:t>for </a:t>
            </a:r>
            <a:br>
              <a:rPr lang="en-US" b="1" dirty="0" smtClean="0">
                <a:solidFill>
                  <a:srgbClr val="7030A0"/>
                </a:solidFill>
                <a:effectLst>
                  <a:outerShdw blurRad="38100" dist="38100" dir="2700000" algn="tl">
                    <a:srgbClr val="000000">
                      <a:alpha val="43137"/>
                    </a:srgbClr>
                  </a:outerShdw>
                </a:effectLst>
              </a:rPr>
            </a:br>
            <a:r>
              <a:rPr lang="en-US" b="1" dirty="0" smtClean="0">
                <a:solidFill>
                  <a:srgbClr val="7030A0"/>
                </a:solidFill>
                <a:effectLst>
                  <a:outerShdw blurRad="38100" dist="38100" dir="2700000" algn="tl">
                    <a:srgbClr val="000000">
                      <a:alpha val="43137"/>
                    </a:srgbClr>
                  </a:outerShdw>
                </a:effectLst>
              </a:rPr>
              <a:t>ELA/Literacy</a:t>
            </a:r>
            <a:endParaRPr lang="en-US" b="1" dirty="0">
              <a:solidFill>
                <a:srgbClr val="7030A0"/>
              </a:solidFill>
              <a:effectLst>
                <a:outerShdw blurRad="38100" dist="38100" dir="2700000" algn="tl">
                  <a:srgbClr val="000000">
                    <a:alpha val="43137"/>
                  </a:srgbClr>
                </a:outerShdw>
              </a:effectLst>
            </a:endParaRPr>
          </a:p>
        </p:txBody>
      </p:sp>
      <p:pic>
        <p:nvPicPr>
          <p:cNvPr id="1026" name="Picture 2" descr="C:\Users\dbreitweiser\AppData\Local\Microsoft\Windows\Temporary Internet Files\Content.IE5\9ZFLRDUR\MP9003995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406"/>
            <a:ext cx="3657600" cy="2926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rkansas Department of Educaiton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181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673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152400" y="6248400"/>
            <a:ext cx="304800" cy="18466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922610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152400" y="6248400"/>
            <a:ext cx="304800" cy="18466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624080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152400" y="6248400"/>
            <a:ext cx="304800" cy="18466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2232935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23552458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007" b="-6007"/>
          <a:stretch/>
        </p:blipFill>
        <p:spPr>
          <a:xfrm rot="16200000">
            <a:off x="1333501" y="-1161046"/>
            <a:ext cx="6476999" cy="9144001"/>
          </a:xfrm>
        </p:spPr>
      </p:pic>
      <p:sp>
        <p:nvSpPr>
          <p:cNvPr id="6" name="Rectangle 5"/>
          <p:cNvSpPr/>
          <p:nvPr/>
        </p:nvSpPr>
        <p:spPr>
          <a:xfrm>
            <a:off x="533400" y="6286099"/>
            <a:ext cx="609600" cy="324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7566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lstStyle/>
          <a:p>
            <a:r>
              <a:rPr lang="en-US" dirty="0" smtClean="0">
                <a:solidFill>
                  <a:srgbClr val="7030A0"/>
                </a:solidFill>
                <a:effectLst>
                  <a:outerShdw blurRad="38100" dist="38100" dir="2700000" algn="tl">
                    <a:srgbClr val="000000">
                      <a:alpha val="43137"/>
                    </a:srgbClr>
                  </a:outerShdw>
                </a:effectLst>
              </a:rPr>
              <a:t>CCSS/PARCC</a:t>
            </a:r>
            <a:br>
              <a:rPr lang="en-US" dirty="0" smtClean="0">
                <a:solidFill>
                  <a:srgbClr val="7030A0"/>
                </a:solidFill>
                <a:effectLst>
                  <a:outerShdw blurRad="38100" dist="38100" dir="2700000" algn="tl">
                    <a:srgbClr val="000000">
                      <a:alpha val="43137"/>
                    </a:srgbClr>
                  </a:outerShdw>
                </a:effectLst>
              </a:rPr>
            </a:br>
            <a:r>
              <a:rPr lang="en-US" dirty="0">
                <a:solidFill>
                  <a:srgbClr val="7030A0"/>
                </a:solidFill>
                <a:effectLst>
                  <a:outerShdw blurRad="38100" dist="38100" dir="2700000" algn="tl">
                    <a:srgbClr val="000000">
                      <a:alpha val="43137"/>
                    </a:srgbClr>
                  </a:outerShdw>
                </a:effectLst>
              </a:rPr>
              <a:t/>
            </a:r>
            <a:br>
              <a:rPr lang="en-US" dirty="0">
                <a:solidFill>
                  <a:srgbClr val="7030A0"/>
                </a:solidFill>
                <a:effectLst>
                  <a:outerShdw blurRad="38100" dist="38100" dir="2700000" algn="tl">
                    <a:srgbClr val="000000">
                      <a:alpha val="43137"/>
                    </a:srgbClr>
                  </a:outerShdw>
                </a:effectLst>
              </a:rPr>
            </a:br>
            <a:r>
              <a:rPr lang="en-US" dirty="0" smtClean="0">
                <a:solidFill>
                  <a:srgbClr val="7030A0"/>
                </a:solidFill>
                <a:effectLst>
                  <a:outerShdw blurRad="38100" dist="38100" dir="2700000" algn="tl">
                    <a:srgbClr val="000000">
                      <a:alpha val="43137"/>
                    </a:srgbClr>
                  </a:outerShdw>
                </a:effectLst>
              </a:rPr>
              <a:t>Instruction and Assessment</a:t>
            </a:r>
            <a:br>
              <a:rPr lang="en-US" dirty="0" smtClean="0">
                <a:solidFill>
                  <a:srgbClr val="7030A0"/>
                </a:solidFill>
                <a:effectLst>
                  <a:outerShdw blurRad="38100" dist="38100" dir="2700000" algn="tl">
                    <a:srgbClr val="000000">
                      <a:alpha val="43137"/>
                    </a:srgbClr>
                  </a:outerShdw>
                </a:effectLst>
              </a:rPr>
            </a:br>
            <a:r>
              <a:rPr lang="en-US" dirty="0" smtClean="0">
                <a:solidFill>
                  <a:srgbClr val="7030A0"/>
                </a:solidFill>
                <a:effectLst>
                  <a:outerShdw blurRad="38100" dist="38100" dir="2700000" algn="tl">
                    <a:srgbClr val="000000">
                      <a:alpha val="43137"/>
                    </a:srgbClr>
                  </a:outerShdw>
                </a:effectLst>
              </a:rPr>
              <a:t>Aligned to the Standards</a:t>
            </a:r>
            <a:endParaRPr lang="en-US"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88325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r>
              <a:rPr lang="en-US" dirty="0" smtClean="0"/>
              <a:t>Common Core State Standards for ELA/Literacy</a:t>
            </a:r>
            <a:endParaRPr lang="en-US" dirty="0"/>
          </a:p>
        </p:txBody>
      </p:sp>
      <p:sp>
        <p:nvSpPr>
          <p:cNvPr id="3" name="Content Placeholder 2"/>
          <p:cNvSpPr>
            <a:spLocks noGrp="1"/>
          </p:cNvSpPr>
          <p:nvPr>
            <p:ph sz="quarter" idx="1"/>
          </p:nvPr>
        </p:nvSpPr>
        <p:spPr/>
        <p:txBody>
          <a:bodyPr>
            <a:normAutofit/>
          </a:bodyPr>
          <a:lstStyle/>
          <a:p>
            <a:pPr marL="0" indent="0">
              <a:buNone/>
            </a:pPr>
            <a:r>
              <a:rPr lang="en-US" sz="3200" b="1" dirty="0" smtClean="0"/>
              <a:t>Appendix A</a:t>
            </a:r>
          </a:p>
          <a:p>
            <a:r>
              <a:rPr lang="en-US" sz="2800" dirty="0" smtClean="0"/>
              <a:t>Research Supporting Key Elements of the Standards</a:t>
            </a:r>
            <a:endParaRPr lang="en-US" dirty="0"/>
          </a:p>
          <a:p>
            <a:pPr lvl="1"/>
            <a:r>
              <a:rPr lang="en-US" sz="2400" dirty="0" smtClean="0"/>
              <a:t>Text Complexity</a:t>
            </a:r>
          </a:p>
          <a:p>
            <a:pPr lvl="1"/>
            <a:r>
              <a:rPr lang="en-US" sz="2400" dirty="0" smtClean="0"/>
              <a:t>Writing Text Types</a:t>
            </a:r>
          </a:p>
          <a:p>
            <a:pPr lvl="1"/>
            <a:r>
              <a:rPr lang="en-US" sz="2400" dirty="0" smtClean="0"/>
              <a:t>Glossary of Terms</a:t>
            </a:r>
          </a:p>
          <a:p>
            <a:pPr marL="0" indent="0">
              <a:buNone/>
            </a:pPr>
            <a:r>
              <a:rPr lang="en-US" sz="3200" b="1" dirty="0" smtClean="0"/>
              <a:t>Appendix B</a:t>
            </a:r>
          </a:p>
          <a:p>
            <a:r>
              <a:rPr lang="en-US" sz="2800" dirty="0" smtClean="0"/>
              <a:t>Text Exemplars &amp; Sample Performance Tasks</a:t>
            </a:r>
          </a:p>
          <a:p>
            <a:pPr marL="0" indent="0">
              <a:buNone/>
            </a:pPr>
            <a:r>
              <a:rPr lang="en-US" sz="3200" b="1" dirty="0" smtClean="0"/>
              <a:t>Appendix C</a:t>
            </a:r>
          </a:p>
          <a:p>
            <a:r>
              <a:rPr lang="en-US" sz="2800" dirty="0" smtClean="0"/>
              <a:t>Samples of Student Writing</a:t>
            </a:r>
          </a:p>
          <a:p>
            <a:pPr marL="0" indent="0">
              <a:buNone/>
            </a:pPr>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0895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94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08621451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152400" y="6248400"/>
            <a:ext cx="304800" cy="18466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2795258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Different about PARCC’s Development Process?</a:t>
            </a:r>
          </a:p>
        </p:txBody>
      </p:sp>
      <p:sp>
        <p:nvSpPr>
          <p:cNvPr id="3" name="Content Placeholder 2"/>
          <p:cNvSpPr>
            <a:spLocks noGrp="1"/>
          </p:cNvSpPr>
          <p:nvPr>
            <p:ph sz="quarter" idx="1"/>
          </p:nvPr>
        </p:nvSpPr>
        <p:spPr/>
        <p:txBody>
          <a:bodyPr/>
          <a:lstStyle/>
          <a:p>
            <a:pPr marL="0" indent="0">
              <a:buNone/>
            </a:pPr>
            <a:r>
              <a:rPr lang="en-US" dirty="0" smtClean="0"/>
              <a:t>DRAFTS in Appendix A:</a:t>
            </a:r>
          </a:p>
          <a:p>
            <a:r>
              <a:rPr lang="en-US" dirty="0" smtClean="0"/>
              <a:t>Evidence Statements developed for Reading and Language (PBA, EOY)</a:t>
            </a:r>
          </a:p>
          <a:p>
            <a:r>
              <a:rPr lang="en-US" dirty="0" smtClean="0"/>
              <a:t>Generic Rubrics developed for Writing (PBA)</a:t>
            </a:r>
          </a:p>
          <a:p>
            <a:r>
              <a:rPr lang="en-US" dirty="0" smtClean="0"/>
              <a:t>Task Generation Models outline performance tasks (PBA)</a:t>
            </a:r>
          </a:p>
          <a:p>
            <a:r>
              <a:rPr lang="en-US" dirty="0" smtClean="0"/>
              <a:t>Common Form Specifications for Performance (PBA)</a:t>
            </a:r>
          </a:p>
          <a:p>
            <a:pPr marL="0" indent="0">
              <a:buNone/>
            </a:pPr>
            <a:endParaRPr lang="en-US" dirty="0" smtClean="0"/>
          </a:p>
          <a:p>
            <a:pPr marL="0" indent="0">
              <a:buNone/>
            </a:pPr>
            <a:r>
              <a:rPr lang="en-US" dirty="0" smtClean="0"/>
              <a:t>Can be accessed through the RFP for Item Tryouts</a:t>
            </a:r>
            <a:endParaRPr lang="en-US" dirty="0" smtClean="0">
              <a:ea typeface="ＭＳ Ｐゴシック" pitchFamily="28" charset="-128"/>
              <a:hlinkClick r:id="rId2"/>
            </a:endParaRPr>
          </a:p>
          <a:p>
            <a:r>
              <a:rPr lang="en-US" dirty="0" smtClean="0">
                <a:ea typeface="ＭＳ Ｐゴシック" pitchFamily="28" charset="-128"/>
                <a:hlinkClick r:id="rId2"/>
              </a:rPr>
              <a:t>http</a:t>
            </a:r>
            <a:r>
              <a:rPr lang="en-US" dirty="0">
                <a:ea typeface="ＭＳ Ｐゴシック" pitchFamily="28" charset="-128"/>
                <a:hlinkClick r:id="rId2"/>
              </a:rPr>
              <a:t>://www.in.gov/idoa/proc/bids/RFP-13-29/</a:t>
            </a:r>
            <a:endParaRPr lang="en-US" dirty="0">
              <a:ea typeface="ＭＳ Ｐゴシック" pitchFamily="28" charset="-128"/>
            </a:endParaRPr>
          </a:p>
          <a:p>
            <a:endParaRPr lang="en-US" dirty="0" smtClean="0"/>
          </a:p>
        </p:txBody>
      </p:sp>
    </p:spTree>
    <p:extLst>
      <p:ext uri="{BB962C8B-B14F-4D97-AF65-F5344CB8AC3E}">
        <p14:creationId xmlns:p14="http://schemas.microsoft.com/office/powerpoint/2010/main" val="8662053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eaLnBrk="1" hangingPunct="1"/>
            <a:r>
              <a:rPr lang="en-US" smtClean="0"/>
              <a:t>What is Different about PARCC’s Development Process?</a:t>
            </a:r>
          </a:p>
        </p:txBody>
      </p:sp>
      <p:sp>
        <p:nvSpPr>
          <p:cNvPr id="2867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pPr>
            <a:endParaRPr lang="en-US" sz="1400" dirty="0" smtClean="0">
              <a:solidFill>
                <a:srgbClr val="000000"/>
              </a:solidFill>
              <a:latin typeface="Calibri" pitchFamily="34" charset="0"/>
            </a:endParaRPr>
          </a:p>
        </p:txBody>
      </p:sp>
      <p:sp>
        <p:nvSpPr>
          <p:cNvPr id="6" name="Content Placeholder 1"/>
          <p:cNvSpPr>
            <a:spLocks noGrp="1"/>
          </p:cNvSpPr>
          <p:nvPr>
            <p:ph idx="1"/>
          </p:nvPr>
        </p:nvSpPr>
        <p:spPr bwMode="auto">
          <a:xfrm>
            <a:off x="381000" y="1752600"/>
            <a:ext cx="84582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283464" indent="-283464">
              <a:spcBef>
                <a:spcPts val="0"/>
              </a:spcBef>
              <a:spcAft>
                <a:spcPts val="1200"/>
              </a:spcAft>
              <a:buClrTx/>
              <a:defRPr/>
            </a:pPr>
            <a:r>
              <a:rPr lang="en-US" sz="2800" dirty="0" smtClean="0"/>
              <a:t>PARCC </a:t>
            </a:r>
            <a:r>
              <a:rPr lang="en-US" sz="2800" dirty="0"/>
              <a:t>states first developed the Model Content Frameworks to provide guidance on key elements of excellent instruction aligned with the Standards. </a:t>
            </a:r>
          </a:p>
          <a:p>
            <a:pPr marL="283464" indent="-283464">
              <a:spcBef>
                <a:spcPts val="0"/>
              </a:spcBef>
              <a:spcAft>
                <a:spcPts val="1200"/>
              </a:spcAft>
              <a:buClrTx/>
              <a:defRPr/>
            </a:pPr>
            <a:r>
              <a:rPr lang="en-US" sz="2800" dirty="0" smtClean="0"/>
              <a:t>Frameworks </a:t>
            </a:r>
            <a:r>
              <a:rPr lang="en-US" sz="2800" dirty="0"/>
              <a:t>informed the assessment blueprint </a:t>
            </a:r>
            <a:r>
              <a:rPr lang="en-US" sz="2800" dirty="0" smtClean="0"/>
              <a:t>design </a:t>
            </a:r>
            <a:endParaRPr lang="en-US" sz="2800" dirty="0"/>
          </a:p>
          <a:p>
            <a:pPr marL="0" indent="0">
              <a:buFont typeface="Arial" charset="0"/>
              <a:buNone/>
              <a:defRPr/>
            </a:pPr>
            <a:r>
              <a:rPr lang="en-US" sz="2800" i="1" dirty="0"/>
              <a:t>So, for the first time. . . </a:t>
            </a:r>
            <a:endParaRPr lang="en-US" sz="2800" dirty="0"/>
          </a:p>
          <a:p>
            <a:pPr marL="283464" indent="-283464">
              <a:spcBef>
                <a:spcPts val="0"/>
              </a:spcBef>
              <a:spcAft>
                <a:spcPts val="1200"/>
              </a:spcAft>
              <a:buClrTx/>
              <a:defRPr/>
            </a:pPr>
            <a:r>
              <a:rPr lang="en-US" sz="2800" dirty="0" smtClean="0"/>
              <a:t>PARCC </a:t>
            </a:r>
            <a:r>
              <a:rPr lang="en-US" sz="2800" dirty="0"/>
              <a:t>is communicating in the same voice to teachers as it is to assessment developers! </a:t>
            </a:r>
          </a:p>
          <a:p>
            <a:pPr marL="283464" indent="-283464">
              <a:spcBef>
                <a:spcPts val="0"/>
              </a:spcBef>
              <a:spcAft>
                <a:spcPts val="600"/>
              </a:spcAft>
              <a:buClrTx/>
              <a:defRPr/>
            </a:pPr>
            <a:r>
              <a:rPr lang="en-US" sz="2800" dirty="0" smtClean="0"/>
              <a:t>PARCC </a:t>
            </a:r>
            <a:r>
              <a:rPr lang="en-US" sz="2800" dirty="0"/>
              <a:t>is designing </a:t>
            </a:r>
            <a:r>
              <a:rPr lang="en-US" sz="2800" dirty="0" smtClean="0"/>
              <a:t>the assessments </a:t>
            </a:r>
            <a:r>
              <a:rPr lang="en-US" sz="2800" dirty="0"/>
              <a:t>around </a:t>
            </a:r>
            <a:r>
              <a:rPr lang="en-US" sz="2800" dirty="0" smtClean="0"/>
              <a:t>the exact same </a:t>
            </a:r>
            <a:r>
              <a:rPr lang="en-US" sz="2800" dirty="0"/>
              <a:t>critical content the standards expect of teachers and students. </a:t>
            </a:r>
          </a:p>
          <a:p>
            <a:pPr marL="682625" lvl="1" indent="-282575" eaLnBrk="1" hangingPunct="1">
              <a:spcBef>
                <a:spcPct val="0"/>
              </a:spcBef>
              <a:spcAft>
                <a:spcPts val="1200"/>
              </a:spcAft>
              <a:defRPr/>
            </a:pPr>
            <a:endParaRPr lang="en-US" dirty="0">
              <a:ea typeface="ＭＳ Ｐゴシック" pitchFamily="28" charset="-128"/>
            </a:endParaRPr>
          </a:p>
          <a:p>
            <a:pPr marL="682625" lvl="1" indent="-282575" eaLnBrk="1" hangingPunct="1">
              <a:spcBef>
                <a:spcPct val="0"/>
              </a:spcBef>
              <a:spcAft>
                <a:spcPts val="1200"/>
              </a:spcAft>
              <a:defRPr/>
            </a:pPr>
            <a:endParaRPr lang="en-US" dirty="0" smtClean="0">
              <a:ea typeface="ＭＳ Ｐゴシック" pitchFamily="28" charset="-128"/>
            </a:endParaRPr>
          </a:p>
        </p:txBody>
      </p:sp>
    </p:spTree>
    <p:extLst>
      <p:ext uri="{BB962C8B-B14F-4D97-AF65-F5344CB8AC3E}">
        <p14:creationId xmlns:p14="http://schemas.microsoft.com/office/powerpoint/2010/main" val="420138286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xfrm>
            <a:off x="1219200" y="1752600"/>
            <a:ext cx="6629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68263" indent="0">
              <a:buFont typeface="Arial" charset="0"/>
              <a:buNone/>
            </a:pPr>
            <a:r>
              <a:rPr lang="en-US" sz="3200" smtClean="0"/>
              <a:t>PARCC is designed to </a:t>
            </a:r>
            <a:r>
              <a:rPr lang="en-US" sz="3200" i="1" smtClean="0"/>
              <a:t>reward quality instruction aligned to the Standards, </a:t>
            </a:r>
            <a:r>
              <a:rPr lang="en-US" sz="3200" smtClean="0"/>
              <a:t>so the assessment is worthy of preparation rather than a distraction from good work.</a:t>
            </a:r>
          </a:p>
          <a:p>
            <a:pPr marL="68263" indent="0" algn="ctr">
              <a:buFont typeface="Arial" charset="0"/>
              <a:buNone/>
            </a:pPr>
            <a:endParaRPr lang="en-US" sz="3600" smtClean="0"/>
          </a:p>
        </p:txBody>
      </p:sp>
      <p:sp>
        <p:nvSpPr>
          <p:cNvPr id="2048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smtClean="0"/>
              <a:t>PARCC</a:t>
            </a:r>
            <a:r>
              <a:rPr lang="en-US" altLang="en-US" smtClean="0"/>
              <a:t>’</a:t>
            </a:r>
            <a:r>
              <a:rPr lang="en-US" smtClean="0"/>
              <a:t>s Fundamental Advance</a:t>
            </a: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23337340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lstStyle/>
          <a:p>
            <a:r>
              <a:rPr lang="en-US" dirty="0" smtClean="0"/>
              <a:t> </a:t>
            </a:r>
            <a:r>
              <a:rPr lang="en-US" dirty="0" smtClean="0">
                <a:solidFill>
                  <a:srgbClr val="7030A0"/>
                </a:solidFill>
                <a:effectLst>
                  <a:outerShdw blurRad="38100" dist="38100" dir="2700000" algn="tl">
                    <a:srgbClr val="000000">
                      <a:alpha val="43137"/>
                    </a:srgbClr>
                  </a:outerShdw>
                </a:effectLst>
              </a:rPr>
              <a:t>PARCC ELA/Literacy Assessment</a:t>
            </a:r>
            <a:endParaRPr lang="en-US"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08701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r>
              <a:rPr lang="en-US" dirty="0" smtClean="0">
                <a:cs typeface="Century Gothic"/>
              </a:rPr>
              <a:t>Shifts </a:t>
            </a:r>
            <a:r>
              <a:rPr lang="en-US" dirty="0">
                <a:cs typeface="Century Gothic"/>
              </a:rPr>
              <a:t>at the Heart of </a:t>
            </a:r>
            <a:r>
              <a:rPr lang="en-US" dirty="0" smtClean="0">
                <a:cs typeface="Century Gothic"/>
              </a:rPr>
              <a:t>the PARCC Design</a:t>
            </a:r>
            <a:endParaRPr lang="en-US" dirty="0" smtClean="0"/>
          </a:p>
        </p:txBody>
      </p:sp>
      <p:pic>
        <p:nvPicPr>
          <p:cNvPr id="2355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2438400"/>
            <a:ext cx="8086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7469" y="4572000"/>
            <a:ext cx="8458200" cy="1077218"/>
          </a:xfrm>
          <a:prstGeom prst="rect">
            <a:avLst/>
          </a:prstGeom>
          <a:noFill/>
        </p:spPr>
        <p:txBody>
          <a:bodyPr wrap="square" rtlCol="0">
            <a:spAutoFit/>
          </a:bodyPr>
          <a:lstStyle/>
          <a:p>
            <a:pPr algn="ctr"/>
            <a:r>
              <a:rPr lang="en-US" sz="3200" dirty="0">
                <a:solidFill>
                  <a:prstClr val="black"/>
                </a:solidFill>
                <a:ea typeface="ＭＳ Ｐゴシック" pitchFamily="34" charset="-128"/>
              </a:rPr>
              <a:t>The CCSS Shifts Build Toward College and Career Readiness for All Students</a:t>
            </a:r>
            <a:endParaRPr lang="en-US" sz="3200" dirty="0"/>
          </a:p>
        </p:txBody>
      </p:sp>
    </p:spTree>
    <p:extLst>
      <p:ext uri="{BB962C8B-B14F-4D97-AF65-F5344CB8AC3E}">
        <p14:creationId xmlns:p14="http://schemas.microsoft.com/office/powerpoint/2010/main" val="4603787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152400" y="6248400"/>
            <a:ext cx="304800" cy="18466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5421737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bwMode="auto">
          <a:xfrm>
            <a:off x="384175" y="1752600"/>
            <a:ext cx="8683625"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indent="0">
              <a:spcBef>
                <a:spcPts val="0"/>
              </a:spcBef>
              <a:spcAft>
                <a:spcPts val="600"/>
              </a:spcAft>
              <a:buClrTx/>
              <a:buFont typeface="Arial" charset="0"/>
              <a:buNone/>
              <a:defRPr/>
            </a:pPr>
            <a:r>
              <a:rPr lang="en-US" b="1" dirty="0" smtClean="0">
                <a:solidFill>
                  <a:srgbClr val="0091B2"/>
                </a:solidFill>
              </a:rPr>
              <a:t>Texts Worth Reading</a:t>
            </a:r>
            <a:r>
              <a:rPr lang="en-US" dirty="0" smtClean="0">
                <a:solidFill>
                  <a:srgbClr val="0091B2"/>
                </a:solidFill>
              </a:rPr>
              <a:t>:</a:t>
            </a:r>
            <a:r>
              <a:rPr lang="en-US" dirty="0" smtClean="0"/>
              <a:t> The assessments will use authentic texts worthy of study instead of artificially produced or commissioned passages</a:t>
            </a:r>
            <a:r>
              <a:rPr lang="en-US" altLang="ja-JP" dirty="0" smtClean="0"/>
              <a:t>. </a:t>
            </a:r>
          </a:p>
          <a:p>
            <a:pPr marL="0" indent="0">
              <a:spcBef>
                <a:spcPts val="0"/>
              </a:spcBef>
              <a:spcAft>
                <a:spcPts val="600"/>
              </a:spcAft>
              <a:buClrTx/>
              <a:buFont typeface="Arial" charset="0"/>
              <a:buNone/>
              <a:defRPr/>
            </a:pPr>
            <a:r>
              <a:rPr lang="en-US" b="1" dirty="0" smtClean="0">
                <a:solidFill>
                  <a:srgbClr val="0091B2"/>
                </a:solidFill>
              </a:rPr>
              <a:t>Questions Worth Answering:</a:t>
            </a:r>
            <a:r>
              <a:rPr lang="en-US" dirty="0" smtClean="0">
                <a:solidFill>
                  <a:srgbClr val="0091B2"/>
                </a:solidFill>
              </a:rPr>
              <a:t> </a:t>
            </a:r>
            <a:r>
              <a:rPr lang="en-US" dirty="0" smtClean="0"/>
              <a:t>Sequences of questions that draw students into deeper encounters with texts will be the norm (as in an excellent classroom), rather than sets of random questions of varying quality.</a:t>
            </a:r>
            <a:endParaRPr lang="en-US" sz="2800" dirty="0" smtClean="0"/>
          </a:p>
          <a:p>
            <a:pPr marL="0" indent="0">
              <a:spcBef>
                <a:spcPts val="0"/>
              </a:spcBef>
              <a:spcAft>
                <a:spcPts val="600"/>
              </a:spcAft>
              <a:buClrTx/>
              <a:buFont typeface="Arial" charset="0"/>
              <a:buNone/>
              <a:defRPr/>
            </a:pPr>
            <a:r>
              <a:rPr lang="en-US" b="1" dirty="0" smtClean="0">
                <a:solidFill>
                  <a:srgbClr val="0091B2"/>
                </a:solidFill>
              </a:rPr>
              <a:t>Better Standards Demand Better Questions:</a:t>
            </a:r>
            <a:r>
              <a:rPr lang="en-US" dirty="0" smtClean="0">
                <a:solidFill>
                  <a:srgbClr val="0091B2"/>
                </a:solidFill>
              </a:rPr>
              <a:t> </a:t>
            </a:r>
            <a:r>
              <a:rPr lang="en-US" dirty="0" smtClean="0"/>
              <a:t>Instead of reusing existing items, PARCC will develop custom items to the Standards.</a:t>
            </a:r>
          </a:p>
          <a:p>
            <a:pPr marL="0" indent="0">
              <a:spcBef>
                <a:spcPts val="0"/>
              </a:spcBef>
              <a:spcAft>
                <a:spcPts val="600"/>
              </a:spcAft>
              <a:buClrTx/>
              <a:buFont typeface="Arial" charset="0"/>
              <a:buNone/>
              <a:defRPr/>
            </a:pPr>
            <a:r>
              <a:rPr lang="en-US" b="1" dirty="0" smtClean="0">
                <a:solidFill>
                  <a:srgbClr val="0091B2"/>
                </a:solidFill>
              </a:rPr>
              <a:t>Fidelity to the Standards (now in Teacher</a:t>
            </a:r>
            <a:r>
              <a:rPr lang="en-US" altLang="ja-JP" b="1" dirty="0" smtClean="0">
                <a:solidFill>
                  <a:srgbClr val="0091B2"/>
                </a:solidFill>
              </a:rPr>
              <a:t>s’ hands)</a:t>
            </a:r>
            <a:r>
              <a:rPr lang="en-US" altLang="ja-JP" dirty="0" smtClean="0">
                <a:solidFill>
                  <a:srgbClr val="0091B2"/>
                </a:solidFill>
              </a:rPr>
              <a:t>: </a:t>
            </a:r>
            <a:r>
              <a:rPr lang="en-US" altLang="ja-JP" dirty="0" smtClean="0"/>
              <a:t>PARCC evidences are rooted in the language of the Standards so that expectations remain the same in both instructional and assessment settings.</a:t>
            </a:r>
          </a:p>
          <a:p>
            <a:pPr marL="525463" indent="-457200">
              <a:lnSpc>
                <a:spcPct val="110000"/>
              </a:lnSpc>
              <a:buFont typeface="Arial" charset="0"/>
              <a:buNone/>
              <a:defRPr/>
            </a:pPr>
            <a:endParaRPr lang="en-US" sz="2000" dirty="0" smtClean="0"/>
          </a:p>
        </p:txBody>
      </p:sp>
      <p:sp>
        <p:nvSpPr>
          <p:cNvPr id="2150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a:r>
              <a:rPr lang="en-US" dirty="0" smtClean="0"/>
              <a:t>PARCC</a:t>
            </a:r>
            <a:r>
              <a:rPr lang="en-US" altLang="en-US" dirty="0" smtClean="0"/>
              <a:t>’</a:t>
            </a:r>
            <a:r>
              <a:rPr lang="en-US" dirty="0" smtClean="0"/>
              <a:t>s Core Commitments to ELA/Literacy Assessment Quality </a:t>
            </a:r>
          </a:p>
        </p:txBody>
      </p:sp>
      <p:sp>
        <p:nvSpPr>
          <p:cNvPr id="215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288976658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752600"/>
            <a:ext cx="8229600" cy="4525963"/>
          </a:xfrm>
        </p:spPr>
        <p:txBody>
          <a:bodyPr>
            <a:normAutofit fontScale="92500" lnSpcReduction="10000"/>
          </a:bodyPr>
          <a:lstStyle/>
          <a:p>
            <a:pPr marL="283464" indent="-283464">
              <a:lnSpc>
                <a:spcPct val="110000"/>
              </a:lnSpc>
              <a:spcBef>
                <a:spcPts val="0"/>
              </a:spcBef>
              <a:spcAft>
                <a:spcPts val="1200"/>
              </a:spcAft>
              <a:buClrTx/>
              <a:buFont typeface="Arial" pitchFamily="34" charset="0"/>
              <a:buChar char="•"/>
              <a:defRPr/>
            </a:pPr>
            <a:r>
              <a:rPr lang="en-US" sz="3300" b="1" dirty="0" smtClean="0">
                <a:solidFill>
                  <a:srgbClr val="000000"/>
                </a:solidFill>
                <a:ea typeface="+mn-ea"/>
                <a:cs typeface="Century Gothic"/>
              </a:rPr>
              <a:t>Range: </a:t>
            </a:r>
            <a:r>
              <a:rPr lang="en-US" sz="3300" dirty="0" smtClean="0">
                <a:solidFill>
                  <a:srgbClr val="000000"/>
                </a:solidFill>
                <a:ea typeface="+mn-ea"/>
                <a:cs typeface="Century Gothic"/>
              </a:rPr>
              <a:t>Reading across the disciplines and helping to satisfy the split of informational text to literature at each grade band.  </a:t>
            </a:r>
          </a:p>
          <a:p>
            <a:pPr marL="283464" indent="-283464">
              <a:lnSpc>
                <a:spcPct val="110000"/>
              </a:lnSpc>
              <a:spcBef>
                <a:spcPts val="0"/>
              </a:spcBef>
              <a:spcAft>
                <a:spcPts val="1200"/>
              </a:spcAft>
              <a:buClrTx/>
              <a:buFont typeface="Arial" pitchFamily="34" charset="0"/>
              <a:buChar char="•"/>
              <a:defRPr/>
            </a:pPr>
            <a:r>
              <a:rPr lang="en-US" sz="3300" b="1" dirty="0" smtClean="0">
                <a:solidFill>
                  <a:srgbClr val="000000"/>
                </a:solidFill>
                <a:ea typeface="+mn-ea"/>
                <a:cs typeface="Century Gothic"/>
              </a:rPr>
              <a:t>Quality: </a:t>
            </a:r>
            <a:r>
              <a:rPr lang="en-US" sz="3300" dirty="0" smtClean="0">
                <a:solidFill>
                  <a:srgbClr val="000000"/>
                </a:solidFill>
                <a:ea typeface="+mn-ea"/>
                <a:cs typeface="Century Gothic"/>
              </a:rPr>
              <a:t>The passages include content-rich literature and informational texts.</a:t>
            </a:r>
          </a:p>
          <a:p>
            <a:pPr marL="283464" indent="-283464">
              <a:lnSpc>
                <a:spcPct val="110000"/>
              </a:lnSpc>
              <a:spcBef>
                <a:spcPts val="0"/>
              </a:spcBef>
              <a:spcAft>
                <a:spcPts val="1200"/>
              </a:spcAft>
              <a:buClrTx/>
              <a:buFont typeface="Arial" pitchFamily="34" charset="0"/>
              <a:buChar char="•"/>
              <a:defRPr/>
            </a:pPr>
            <a:r>
              <a:rPr lang="en-US" sz="3300" b="1" dirty="0" smtClean="0">
                <a:solidFill>
                  <a:srgbClr val="000000"/>
                </a:solidFill>
                <a:ea typeface="+mn-ea"/>
                <a:cs typeface="Century Gothic"/>
              </a:rPr>
              <a:t>Complexity: </a:t>
            </a:r>
            <a:r>
              <a:rPr lang="en-US" sz="3300" dirty="0" smtClean="0">
                <a:solidFill>
                  <a:srgbClr val="000000"/>
                </a:solidFill>
                <a:ea typeface="+mn-ea"/>
                <a:cs typeface="Century Gothic"/>
              </a:rPr>
              <a:t>Quantitatively and qualitatively, the passages have been validated and deemed suitable for use at each grade level.</a:t>
            </a:r>
          </a:p>
          <a:p>
            <a:pPr>
              <a:buFont typeface="Arial" pitchFamily="34" charset="0"/>
              <a:buChar char="•"/>
              <a:defRPr/>
            </a:pPr>
            <a:endParaRPr lang="en-US" sz="2800" dirty="0">
              <a:ea typeface="+mn-ea"/>
            </a:endParaRPr>
          </a:p>
        </p:txBody>
      </p:sp>
      <p:sp>
        <p:nvSpPr>
          <p:cNvPr id="2" name="Title 1"/>
          <p:cNvSpPr>
            <a:spLocks noGrp="1"/>
          </p:cNvSpPr>
          <p:nvPr>
            <p:ph type="title"/>
          </p:nvPr>
        </p:nvSpPr>
        <p:spPr/>
        <p:txBody>
          <a:bodyPr>
            <a:normAutofit/>
          </a:bodyPr>
          <a:lstStyle/>
          <a:p>
            <a:pPr>
              <a:defRPr/>
            </a:pPr>
            <a:r>
              <a:rPr lang="en-US" dirty="0" smtClean="0">
                <a:latin typeface="+mn-lt"/>
                <a:ea typeface="+mj-ea"/>
                <a:cs typeface="Century Gothic"/>
              </a:rPr>
              <a:t>Texts Worth Reading?</a:t>
            </a:r>
            <a:endParaRPr lang="en-US" dirty="0">
              <a:latin typeface="+mn-lt"/>
              <a:ea typeface="+mj-ea"/>
              <a:cs typeface="Century Gothic"/>
            </a:endParaRP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DA9A483-2A1C-4557-92A1-6355A8366E4D}" type="slidenum">
              <a:rPr lang="en-US" smtClean="0">
                <a:solidFill>
                  <a:prstClr val="black"/>
                </a:solidFill>
                <a:latin typeface="Calibri" pitchFamily="34" charset="0"/>
              </a:rPr>
              <a:pPr eaLnBrk="1" hangingPunct="1"/>
              <a:t>59</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16999485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CCSS Goal                                                         All Students College- and Career-Ready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Demonstrate independence</a:t>
            </a:r>
          </a:p>
          <a:p>
            <a:r>
              <a:rPr lang="en-US" dirty="0" smtClean="0"/>
              <a:t>Build strong content knowledge</a:t>
            </a:r>
          </a:p>
          <a:p>
            <a:r>
              <a:rPr lang="en-US" dirty="0" smtClean="0"/>
              <a:t>Adjust communication for audience, task, purpose, and discipline</a:t>
            </a:r>
          </a:p>
          <a:p>
            <a:r>
              <a:rPr lang="en-US" dirty="0" smtClean="0"/>
              <a:t>Comprehend as well as critique</a:t>
            </a:r>
          </a:p>
          <a:p>
            <a:r>
              <a:rPr lang="en-US" dirty="0" smtClean="0"/>
              <a:t>Value evidence</a:t>
            </a:r>
          </a:p>
          <a:p>
            <a:r>
              <a:rPr lang="en-US" dirty="0" smtClean="0"/>
              <a:t>Employ technology and digital media strategically and capably</a:t>
            </a:r>
          </a:p>
          <a:p>
            <a:r>
              <a:rPr lang="en-US" dirty="0" smtClean="0"/>
              <a:t>Understand other perspectives and cultures</a:t>
            </a:r>
          </a:p>
          <a:p>
            <a:endParaRPr lang="en-US" dirty="0"/>
          </a:p>
          <a:p>
            <a:pPr marL="0" indent="0">
              <a:buNone/>
            </a:pPr>
            <a:r>
              <a:rPr lang="en-US" sz="2000" i="1" dirty="0" smtClean="0"/>
              <a:t>CCSS, Introduction, p. 7</a:t>
            </a:r>
            <a:endParaRPr lang="en-US" sz="2000" i="1"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1054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816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bwMode="auto">
          <a:xfrm>
            <a:off x="384175" y="1219200"/>
            <a:ext cx="8229600" cy="505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charset="0"/>
              <a:buNone/>
            </a:pPr>
            <a:r>
              <a:rPr lang="en-US" sz="2400" dirty="0">
                <a:cs typeface="Century Gothic"/>
              </a:rPr>
              <a:t>Students’ Command of Evidence with Complex Texts is at the Core of Every Part of the Assessment</a:t>
            </a:r>
            <a:r>
              <a:rPr lang="en-US" sz="2400" dirty="0" smtClean="0">
                <a:cs typeface="Century Gothic"/>
              </a:rPr>
              <a:t>!</a:t>
            </a:r>
          </a:p>
          <a:p>
            <a:pPr marL="0" indent="0">
              <a:lnSpc>
                <a:spcPct val="110000"/>
              </a:lnSpc>
              <a:buFont typeface="Arial" charset="0"/>
              <a:buNone/>
            </a:pPr>
            <a:r>
              <a:rPr lang="en-US" sz="2800" i="1" dirty="0" smtClean="0"/>
              <a:t>SO. . .</a:t>
            </a:r>
          </a:p>
          <a:p>
            <a:pPr marL="0" indent="0">
              <a:spcBef>
                <a:spcPct val="0"/>
              </a:spcBef>
              <a:spcAft>
                <a:spcPts val="1200"/>
              </a:spcAft>
              <a:buFont typeface="Arial" charset="0"/>
              <a:buNone/>
            </a:pPr>
            <a:r>
              <a:rPr lang="en-US" sz="2800" dirty="0" smtClean="0"/>
              <a:t>Two standards are always in play—whether they be reading or writing items, selected-response or constructed-response items on any one of the four components of PARCC. They are:</a:t>
            </a:r>
          </a:p>
          <a:p>
            <a:pPr lvl="1">
              <a:spcBef>
                <a:spcPct val="0"/>
              </a:spcBef>
              <a:spcAft>
                <a:spcPts val="1200"/>
              </a:spcAft>
              <a:buFont typeface="Wingdings" pitchFamily="2" charset="2"/>
              <a:buChar char="ü"/>
            </a:pPr>
            <a:r>
              <a:rPr lang="en-US" sz="2800" dirty="0" smtClean="0"/>
              <a:t> Reading Standard One (Use of Evidence) </a:t>
            </a:r>
          </a:p>
          <a:p>
            <a:pPr lvl="1">
              <a:lnSpc>
                <a:spcPct val="110000"/>
              </a:lnSpc>
              <a:buFont typeface="Wingdings" pitchFamily="2" charset="2"/>
              <a:buChar char="ü"/>
            </a:pPr>
            <a:r>
              <a:rPr lang="en-US" sz="2800" dirty="0" smtClean="0"/>
              <a:t> Reading Standard Ten (Complex Texts)</a:t>
            </a:r>
          </a:p>
        </p:txBody>
      </p:sp>
      <p:sp>
        <p:nvSpPr>
          <p:cNvPr id="2" name="Title 1"/>
          <p:cNvSpPr>
            <a:spLocks noGrp="1"/>
          </p:cNvSpPr>
          <p:nvPr>
            <p:ph type="title"/>
          </p:nvPr>
        </p:nvSpPr>
        <p:spPr>
          <a:xfrm>
            <a:off x="457200" y="152400"/>
            <a:ext cx="8229600" cy="838200"/>
          </a:xfrm>
        </p:spPr>
        <p:txBody>
          <a:bodyPr>
            <a:noAutofit/>
          </a:bodyPr>
          <a:lstStyle/>
          <a:p>
            <a:pPr algn="ctr">
              <a:defRPr/>
            </a:pPr>
            <a:r>
              <a:rPr lang="en-US" dirty="0" smtClean="0">
                <a:latin typeface="+mn-lt"/>
                <a:ea typeface="+mj-ea"/>
                <a:cs typeface="Century Gothic"/>
              </a:rPr>
              <a:t>Every Question Requires Supporting Evidence</a:t>
            </a:r>
            <a:endParaRPr lang="en-US" dirty="0">
              <a:latin typeface="+mn-lt"/>
              <a:ea typeface="+mj-ea"/>
              <a:cs typeface="Century Gothic"/>
            </a:endParaRP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248244768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bwMode="auto">
          <a:xfrm>
            <a:off x="384175" y="1295400"/>
            <a:ext cx="8382000" cy="541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spcBef>
                <a:spcPct val="0"/>
              </a:spcBef>
              <a:spcAft>
                <a:spcPts val="600"/>
              </a:spcAft>
              <a:buFont typeface="Arial" charset="0"/>
              <a:buNone/>
            </a:pPr>
            <a:r>
              <a:rPr lang="en-US" sz="2200" b="1" dirty="0" smtClean="0">
                <a:solidFill>
                  <a:srgbClr val="0091B2"/>
                </a:solidFill>
              </a:rPr>
              <a:t>Evidence-Based Selected Response (EBSR)—</a:t>
            </a:r>
            <a:r>
              <a:rPr lang="en-US" sz="2200" dirty="0" smtClean="0"/>
              <a:t>Combines a traditional selected-response question with a second selected-response question that asks students to show evidence from the text that supports the answer they provided to the first question. Underscores the importance of Reading Anchor Standard 1 for implementation of the CCSS.</a:t>
            </a:r>
          </a:p>
          <a:p>
            <a:pPr marL="0" indent="0">
              <a:spcBef>
                <a:spcPct val="0"/>
              </a:spcBef>
              <a:spcAft>
                <a:spcPts val="600"/>
              </a:spcAft>
              <a:buFont typeface="Arial" charset="0"/>
              <a:buNone/>
            </a:pPr>
            <a:r>
              <a:rPr lang="en-US" sz="2200" b="1" dirty="0" smtClean="0">
                <a:solidFill>
                  <a:srgbClr val="0091B2"/>
                </a:solidFill>
              </a:rPr>
              <a:t>Technology-Enhanced Constructed Response (TECR)—</a:t>
            </a:r>
            <a:r>
              <a:rPr lang="en-US" sz="2200" dirty="0" smtClean="0"/>
              <a:t>Uses technology to capture student comprehension of texts in authentic ways that have been difficult to score by machine for large scale assessments (e.g., drag and drop, cut and paste, shade text, move items to show relationships). </a:t>
            </a:r>
          </a:p>
          <a:p>
            <a:pPr marL="0" indent="0">
              <a:spcBef>
                <a:spcPct val="0"/>
              </a:spcBef>
              <a:spcAft>
                <a:spcPts val="600"/>
              </a:spcAft>
              <a:buFont typeface="Arial" charset="0"/>
              <a:buNone/>
            </a:pPr>
            <a:r>
              <a:rPr lang="en-US" sz="2200" b="1" dirty="0" smtClean="0">
                <a:solidFill>
                  <a:srgbClr val="0091B2"/>
                </a:solidFill>
              </a:rPr>
              <a:t>Range of Prose Constructed Responses (PCR)—</a:t>
            </a:r>
            <a:r>
              <a:rPr lang="en-US" sz="2200" dirty="0" smtClean="0"/>
              <a:t>Elicits evidence that students have understood a text or texts they have read and can communicate that understanding well both in terms of written expression and knowledge of language and conventions. There are four of these items on each annual performance-based assessment.</a:t>
            </a:r>
          </a:p>
        </p:txBody>
      </p:sp>
      <p:sp>
        <p:nvSpPr>
          <p:cNvPr id="32771" name="Title 1"/>
          <p:cNvSpPr>
            <a:spLocks noGrp="1"/>
          </p:cNvSpPr>
          <p:nvPr>
            <p:ph type="title"/>
          </p:nvPr>
        </p:nvSpPr>
        <p:spPr bwMode="auto">
          <a:xfrm>
            <a:off x="457200" y="152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marL="168275" algn="ctr"/>
            <a:r>
              <a:rPr lang="en-US" dirty="0" smtClean="0"/>
              <a:t>Three Innovative Item Types</a:t>
            </a:r>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87DA28A-0666-44CB-BEB0-6AACF81EE250}" type="slidenum">
              <a:rPr lang="en-US" smtClean="0">
                <a:solidFill>
                  <a:prstClr val="black"/>
                </a:solidFill>
                <a:latin typeface="Calibri" pitchFamily="34" charset="0"/>
              </a:rPr>
              <a:pPr eaLnBrk="1" hangingPunct="1"/>
              <a:t>61</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292175799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bwMode="auto">
          <a:xfrm>
            <a:off x="384175" y="1752600"/>
            <a:ext cx="8607425"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indent="0">
              <a:buFont typeface="Arial" charset="0"/>
              <a:buNone/>
              <a:defRPr/>
            </a:pPr>
            <a:r>
              <a:rPr lang="en-US" sz="2200" b="1" dirty="0" smtClean="0"/>
              <a:t>Part A: </a:t>
            </a:r>
            <a:r>
              <a:rPr lang="en-US" sz="2200" dirty="0" smtClean="0"/>
              <a:t>Which of the following sentences best states an important theme about human behavior as described in Ovid</a:t>
            </a:r>
            <a:r>
              <a:rPr lang="ja-JP" altLang="en-US" sz="2200" dirty="0" smtClean="0"/>
              <a:t>’</a:t>
            </a:r>
            <a:r>
              <a:rPr lang="en-US" altLang="ja-JP" sz="2200" dirty="0" smtClean="0"/>
              <a:t>s </a:t>
            </a:r>
            <a:r>
              <a:rPr lang="ja-JP" altLang="en-US" sz="2200" dirty="0" smtClean="0"/>
              <a:t>“</a:t>
            </a:r>
            <a:r>
              <a:rPr lang="en-US" altLang="ja-JP" sz="2200" dirty="0" smtClean="0"/>
              <a:t>Daedalus and Icarus</a:t>
            </a:r>
            <a:r>
              <a:rPr lang="ja-JP" altLang="en-US" sz="2200" dirty="0" smtClean="0"/>
              <a:t>”</a:t>
            </a:r>
            <a:r>
              <a:rPr lang="en-US" altLang="ja-JP" sz="2200" dirty="0" smtClean="0"/>
              <a:t>?</a:t>
            </a:r>
          </a:p>
          <a:p>
            <a:pPr marL="457200" lvl="2" indent="-283464">
              <a:spcBef>
                <a:spcPts val="0"/>
              </a:spcBef>
              <a:buFont typeface="+mj-lt"/>
              <a:buAutoNum type="alphaLcPeriod"/>
              <a:defRPr/>
            </a:pPr>
            <a:r>
              <a:rPr lang="en-US" sz="1600" dirty="0" smtClean="0"/>
              <a:t>Striving to achieve one</a:t>
            </a:r>
            <a:r>
              <a:rPr lang="ja-JP" altLang="en-US" sz="1600" dirty="0" smtClean="0"/>
              <a:t>’</a:t>
            </a:r>
            <a:r>
              <a:rPr lang="en-US" altLang="ja-JP" sz="1600" dirty="0" smtClean="0"/>
              <a:t>s dreams is a worthwhile endeavor.</a:t>
            </a:r>
          </a:p>
          <a:p>
            <a:pPr marL="457200" lvl="2" indent="-283464">
              <a:spcBef>
                <a:spcPts val="0"/>
              </a:spcBef>
              <a:buFont typeface="+mj-lt"/>
              <a:buAutoNum type="alphaLcPeriod"/>
              <a:defRPr/>
            </a:pPr>
            <a:r>
              <a:rPr lang="en-US" sz="1600" dirty="0" smtClean="0"/>
              <a:t>The thoughtlessness of youth can have tragic results.*</a:t>
            </a:r>
          </a:p>
          <a:p>
            <a:pPr marL="457200" lvl="2" indent="-283464">
              <a:spcBef>
                <a:spcPts val="0"/>
              </a:spcBef>
              <a:buFont typeface="+mj-lt"/>
              <a:buAutoNum type="alphaLcPeriod"/>
              <a:defRPr/>
            </a:pPr>
            <a:r>
              <a:rPr lang="en-US" sz="1600" dirty="0" smtClean="0"/>
              <a:t>Imagination and creativity bring their own rewards.</a:t>
            </a:r>
          </a:p>
          <a:p>
            <a:pPr marL="457200" lvl="2" indent="-283464">
              <a:spcBef>
                <a:spcPts val="0"/>
              </a:spcBef>
              <a:spcAft>
                <a:spcPts val="600"/>
              </a:spcAft>
              <a:buFont typeface="+mj-lt"/>
              <a:buAutoNum type="alphaLcPeriod"/>
              <a:defRPr/>
            </a:pPr>
            <a:r>
              <a:rPr lang="en-US" sz="1600" dirty="0" smtClean="0"/>
              <a:t>Everyone should learn from his or her mistakes.</a:t>
            </a:r>
          </a:p>
          <a:p>
            <a:pPr marL="0" indent="0">
              <a:buFont typeface="Arial" charset="0"/>
              <a:buNone/>
              <a:defRPr/>
            </a:pPr>
            <a:r>
              <a:rPr lang="en-US" sz="2200" b="1" dirty="0" smtClean="0"/>
              <a:t>Part B: </a:t>
            </a:r>
            <a:r>
              <a:rPr lang="en-US" sz="2200" dirty="0" smtClean="0"/>
              <a:t>Select three pieces of evidence from Ovid</a:t>
            </a:r>
            <a:r>
              <a:rPr lang="ja-JP" altLang="en-US" sz="2200" dirty="0" smtClean="0"/>
              <a:t>’</a:t>
            </a:r>
            <a:r>
              <a:rPr lang="en-US" altLang="ja-JP" sz="2200" dirty="0" smtClean="0"/>
              <a:t>s </a:t>
            </a:r>
            <a:r>
              <a:rPr lang="ja-JP" altLang="en-US" sz="2200" dirty="0" smtClean="0"/>
              <a:t>“</a:t>
            </a:r>
            <a:r>
              <a:rPr lang="en-US" altLang="ja-JP" sz="2200" dirty="0" smtClean="0"/>
              <a:t>Daedalus and Icarus</a:t>
            </a:r>
            <a:r>
              <a:rPr lang="ja-JP" altLang="en-US" sz="2200" dirty="0" smtClean="0"/>
              <a:t>”</a:t>
            </a:r>
            <a:r>
              <a:rPr lang="en-US" altLang="ja-JP" sz="2200" dirty="0" smtClean="0"/>
              <a:t> that support the answer to Part A.</a:t>
            </a:r>
          </a:p>
          <a:p>
            <a:pPr marL="457200" lvl="1" indent="-283464">
              <a:spcBef>
                <a:spcPts val="0"/>
              </a:spcBef>
              <a:buFont typeface="+mj-lt"/>
              <a:buAutoNum type="alphaLcPeriod"/>
              <a:defRPr/>
            </a:pPr>
            <a:r>
              <a:rPr lang="ja-JP" altLang="en-US" sz="1600" dirty="0" smtClean="0"/>
              <a:t>“</a:t>
            </a:r>
            <a:r>
              <a:rPr lang="en-US" altLang="ja-JP" sz="1600" dirty="0" smtClean="0"/>
              <a:t>and by his playfulness retard the work/his anxious father planned</a:t>
            </a:r>
            <a:r>
              <a:rPr lang="ja-JP" altLang="en-US" sz="1600" dirty="0" smtClean="0"/>
              <a:t>”</a:t>
            </a:r>
            <a:r>
              <a:rPr lang="en-US" altLang="ja-JP" sz="1600" dirty="0" smtClean="0"/>
              <a:t> (lines 310-311)*</a:t>
            </a:r>
          </a:p>
          <a:p>
            <a:pPr marL="457200" lvl="1" indent="-283464">
              <a:spcBef>
                <a:spcPts val="0"/>
              </a:spcBef>
              <a:buFont typeface="+mj-lt"/>
              <a:buAutoNum type="alphaLcPeriod"/>
              <a:defRPr/>
            </a:pPr>
            <a:r>
              <a:rPr lang="ja-JP" altLang="en-US" sz="1600" dirty="0" smtClean="0"/>
              <a:t>“</a:t>
            </a:r>
            <a:r>
              <a:rPr lang="en-US" altLang="ja-JP" sz="1600" dirty="0" smtClean="0"/>
              <a:t>But when at last/the father finished it, he poised himself</a:t>
            </a:r>
            <a:r>
              <a:rPr lang="ja-JP" altLang="en-US" sz="1600" dirty="0" smtClean="0"/>
              <a:t>”</a:t>
            </a:r>
            <a:r>
              <a:rPr lang="en-US" altLang="ja-JP" sz="1600" dirty="0" smtClean="0"/>
              <a:t> (lines 312-313)</a:t>
            </a:r>
          </a:p>
          <a:p>
            <a:pPr marL="457200" lvl="1" indent="-283464">
              <a:spcBef>
                <a:spcPts val="0"/>
              </a:spcBef>
              <a:buFont typeface="+mj-lt"/>
              <a:buAutoNum type="alphaLcPeriod"/>
              <a:defRPr/>
            </a:pPr>
            <a:r>
              <a:rPr lang="ja-JP" altLang="en-US" sz="1600" dirty="0" smtClean="0"/>
              <a:t>“</a:t>
            </a:r>
            <a:r>
              <a:rPr lang="en-US" altLang="ja-JP" sz="1600" dirty="0" smtClean="0"/>
              <a:t>he fitted on his son the plumed wings/ with trembling hands, while down his withered cheeks/the tears were falling</a:t>
            </a:r>
            <a:r>
              <a:rPr lang="ja-JP" altLang="en-US" sz="1600" dirty="0" smtClean="0"/>
              <a:t>”</a:t>
            </a:r>
            <a:r>
              <a:rPr lang="en-US" altLang="ja-JP" sz="1600" dirty="0" smtClean="0"/>
              <a:t> (lines  327-329)</a:t>
            </a:r>
          </a:p>
          <a:p>
            <a:pPr marL="457200" lvl="1" indent="-283464">
              <a:spcBef>
                <a:spcPts val="0"/>
              </a:spcBef>
              <a:buFont typeface="+mj-lt"/>
              <a:buAutoNum type="alphaLcPeriod"/>
              <a:defRPr/>
            </a:pPr>
            <a:r>
              <a:rPr lang="ja-JP" altLang="en-US" sz="1600" dirty="0" smtClean="0"/>
              <a:t>“</a:t>
            </a:r>
            <a:r>
              <a:rPr lang="en-US" altLang="ja-JP" sz="1600" dirty="0" smtClean="0"/>
              <a:t>Proud of his success/the foolish Icarus forsook his guide</a:t>
            </a:r>
            <a:r>
              <a:rPr lang="ja-JP" altLang="en-US" sz="1600" dirty="0" smtClean="0"/>
              <a:t>”</a:t>
            </a:r>
            <a:r>
              <a:rPr lang="en-US" altLang="ja-JP" sz="1600" dirty="0" smtClean="0"/>
              <a:t> (lines 348-349)*</a:t>
            </a:r>
          </a:p>
          <a:p>
            <a:pPr marL="457200" lvl="1" indent="-283464">
              <a:spcBef>
                <a:spcPts val="0"/>
              </a:spcBef>
              <a:buFont typeface="+mj-lt"/>
              <a:buAutoNum type="alphaLcPeriod"/>
              <a:defRPr/>
            </a:pPr>
            <a:r>
              <a:rPr lang="ja-JP" altLang="en-US" sz="1600" dirty="0" smtClean="0"/>
              <a:t>“</a:t>
            </a:r>
            <a:r>
              <a:rPr lang="en-US" altLang="ja-JP" sz="1600" dirty="0" smtClean="0"/>
              <a:t>and, bold in vanity, began to soar/rising above his wings to touch the skies</a:t>
            </a:r>
            <a:r>
              <a:rPr lang="ja-JP" altLang="en-US" sz="1600" dirty="0" smtClean="0"/>
              <a:t>”</a:t>
            </a:r>
            <a:r>
              <a:rPr lang="en-US" altLang="ja-JP" sz="1600" dirty="0" smtClean="0"/>
              <a:t> (lines 350-351)*</a:t>
            </a:r>
          </a:p>
          <a:p>
            <a:pPr marL="457200" lvl="1" indent="-283464">
              <a:spcBef>
                <a:spcPts val="0"/>
              </a:spcBef>
              <a:buFont typeface="+mj-lt"/>
              <a:buAutoNum type="alphaLcPeriod"/>
              <a:defRPr/>
            </a:pPr>
            <a:r>
              <a:rPr lang="ja-JP" altLang="en-US" sz="1600" dirty="0" smtClean="0"/>
              <a:t>“</a:t>
            </a:r>
            <a:r>
              <a:rPr lang="en-US" altLang="ja-JP" sz="1600" dirty="0" smtClean="0"/>
              <a:t>and as the years went by the gifted youth/began to rival his instructor</a:t>
            </a:r>
            <a:r>
              <a:rPr lang="ja-JP" altLang="en-US" sz="1600" dirty="0" smtClean="0"/>
              <a:t>’</a:t>
            </a:r>
            <a:r>
              <a:rPr lang="en-US" altLang="ja-JP" sz="1600" dirty="0" smtClean="0"/>
              <a:t>s art</a:t>
            </a:r>
            <a:r>
              <a:rPr lang="ja-JP" altLang="en-US" sz="1600" dirty="0" smtClean="0"/>
              <a:t>”</a:t>
            </a:r>
            <a:r>
              <a:rPr lang="en-US" altLang="ja-JP" sz="1600" dirty="0" smtClean="0"/>
              <a:t> (lines 376-377)</a:t>
            </a:r>
          </a:p>
          <a:p>
            <a:pPr marL="457200" lvl="1" indent="-283464">
              <a:spcBef>
                <a:spcPts val="0"/>
              </a:spcBef>
              <a:buFont typeface="+mj-lt"/>
              <a:buAutoNum type="alphaLcPeriod"/>
              <a:defRPr/>
            </a:pPr>
            <a:r>
              <a:rPr lang="ja-JP" altLang="en-US" sz="1600" dirty="0" smtClean="0"/>
              <a:t>“</a:t>
            </a:r>
            <a:r>
              <a:rPr lang="en-US" altLang="ja-JP" sz="1600" dirty="0" smtClean="0"/>
              <a:t>Wherefore Daedalus/enraged and envious, sought to slay the youth</a:t>
            </a:r>
            <a:r>
              <a:rPr lang="ja-JP" altLang="en-US" sz="1600" dirty="0" smtClean="0"/>
              <a:t>”</a:t>
            </a:r>
            <a:r>
              <a:rPr lang="en-US" altLang="ja-JP" sz="1600" dirty="0" smtClean="0"/>
              <a:t> (lines  384-385)</a:t>
            </a:r>
          </a:p>
          <a:p>
            <a:pPr marL="457200" lvl="1" indent="-283464">
              <a:spcBef>
                <a:spcPts val="0"/>
              </a:spcBef>
              <a:buFont typeface="+mj-lt"/>
              <a:buAutoNum type="alphaLcPeriod"/>
              <a:defRPr/>
            </a:pPr>
            <a:r>
              <a:rPr lang="ja-JP" altLang="en-US" sz="1600" dirty="0" smtClean="0"/>
              <a:t>“</a:t>
            </a:r>
            <a:r>
              <a:rPr lang="en-US" altLang="ja-JP" sz="1600" dirty="0" smtClean="0"/>
              <a:t>The Partridge hides/in shaded places by the leafy trees…for it is  mindful of its former fall</a:t>
            </a:r>
            <a:r>
              <a:rPr lang="ja-JP" altLang="en-US" sz="1600" dirty="0" smtClean="0"/>
              <a:t>”</a:t>
            </a:r>
            <a:r>
              <a:rPr lang="en-US" altLang="ja-JP" sz="1600" dirty="0" smtClean="0"/>
              <a:t> (lines  395-396, 399)</a:t>
            </a:r>
          </a:p>
          <a:p>
            <a:pPr marL="548640" indent="-283464">
              <a:buFont typeface="Calibri" pitchFamily="34" charset="0"/>
              <a:buAutoNum type="alphaLcPeriod"/>
              <a:defRPr/>
            </a:pPr>
            <a:endParaRPr lang="en-US" sz="500" dirty="0" smtClean="0"/>
          </a:p>
          <a:p>
            <a:pPr marL="0" indent="0">
              <a:buFont typeface="Calibri" pitchFamily="34" charset="0"/>
              <a:buAutoNum type="alphaLcPeriod"/>
              <a:defRPr/>
            </a:pPr>
            <a:endParaRPr lang="en-US" sz="400" dirty="0" smtClean="0"/>
          </a:p>
          <a:p>
            <a:pPr marL="0" indent="0">
              <a:buFont typeface="Calibri" pitchFamily="34" charset="0"/>
              <a:buAutoNum type="alphaLcPeriod"/>
              <a:defRPr/>
            </a:pPr>
            <a:endParaRPr lang="en-US" sz="400" dirty="0" smtClean="0"/>
          </a:p>
          <a:p>
            <a:pPr marL="0" indent="0">
              <a:buFont typeface="Arial" charset="0"/>
              <a:buAutoNum type="alphaLcPeriod"/>
              <a:defRPr/>
            </a:pPr>
            <a:endParaRPr lang="en-US" sz="400" dirty="0" smtClean="0"/>
          </a:p>
          <a:p>
            <a:pPr marL="0" indent="0">
              <a:buFont typeface="Arial" charset="0"/>
              <a:buAutoNum type="alphaLcPeriod"/>
              <a:defRPr/>
            </a:pPr>
            <a:endParaRPr lang="en-US" sz="400" dirty="0" smtClean="0"/>
          </a:p>
          <a:p>
            <a:pPr marL="0" indent="0">
              <a:buFont typeface="Arial" charset="0"/>
              <a:buAutoNum type="alphaLcPeriod"/>
              <a:defRPr/>
            </a:pPr>
            <a:endParaRPr lang="en-US" sz="400" dirty="0" smtClean="0"/>
          </a:p>
          <a:p>
            <a:pPr marL="0" indent="0">
              <a:buFont typeface="Arial" charset="0"/>
              <a:buAutoNum type="alphaLcPeriod"/>
              <a:defRPr/>
            </a:pPr>
            <a:endParaRPr lang="en-US" sz="400" dirty="0" smtClean="0"/>
          </a:p>
          <a:p>
            <a:pPr marL="0" indent="0">
              <a:buFont typeface="Arial" charset="0"/>
              <a:buAutoNum type="alphaLcPeriod"/>
              <a:defRPr/>
            </a:pPr>
            <a:endParaRPr lang="en-US" sz="400" dirty="0" smtClean="0"/>
          </a:p>
          <a:p>
            <a:pPr marL="0" indent="0">
              <a:buFont typeface="Arial" charset="0"/>
              <a:buAutoNum type="alphaLcPeriod"/>
              <a:defRPr/>
            </a:pPr>
            <a:endParaRPr lang="en-US" sz="400" dirty="0" smtClean="0"/>
          </a:p>
          <a:p>
            <a:pPr marL="0" indent="0">
              <a:buFont typeface="Arial" charset="0"/>
              <a:buNone/>
              <a:defRPr/>
            </a:pPr>
            <a:r>
              <a:rPr lang="en-US" sz="400" dirty="0" smtClean="0"/>
              <a:t> </a:t>
            </a:r>
          </a:p>
          <a:p>
            <a:pPr marL="0" indent="0">
              <a:buFont typeface="Arial" charset="0"/>
              <a:buNone/>
              <a:defRPr/>
            </a:pPr>
            <a:endParaRPr lang="en-US" sz="400" dirty="0" smtClean="0"/>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10 Evidence-Based </a:t>
            </a:r>
            <a:r>
              <a:rPr lang="en-US" smtClean="0">
                <a:latin typeface="+mn-lt"/>
                <a:ea typeface="+mj-ea"/>
                <a:cs typeface="Century Gothic"/>
              </a:rPr>
              <a:t>Selected-Response Item</a:t>
            </a:r>
            <a:endParaRPr lang="en-US" dirty="0">
              <a:latin typeface="+mn-lt"/>
              <a:ea typeface="+mj-ea"/>
              <a:cs typeface="Century Gothic"/>
            </a:endParaRPr>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81233572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752600"/>
            <a:ext cx="8305800" cy="4953000"/>
          </a:xfrm>
        </p:spPr>
        <p:txBody>
          <a:bodyPr>
            <a:normAutofit/>
          </a:bodyPr>
          <a:lstStyle/>
          <a:p>
            <a:pPr marL="0" indent="0">
              <a:spcBef>
                <a:spcPts val="0"/>
              </a:spcBef>
              <a:buFont typeface="Arial" pitchFamily="34" charset="0"/>
              <a:buNone/>
              <a:defRPr/>
            </a:pPr>
            <a:r>
              <a:rPr lang="en-US" sz="2000" b="1" dirty="0" smtClean="0">
                <a:ea typeface="+mn-ea"/>
                <a:cs typeface="Century Gothic"/>
              </a:rPr>
              <a:t>Part A: </a:t>
            </a:r>
            <a:r>
              <a:rPr lang="en-US" sz="2000" dirty="0" smtClean="0">
                <a:ea typeface="+mn-ea"/>
                <a:cs typeface="Century Gothic"/>
              </a:rPr>
              <a:t>Choose </a:t>
            </a:r>
            <a:r>
              <a:rPr lang="en-US" sz="2000" dirty="0">
                <a:ea typeface="+mn-ea"/>
                <a:cs typeface="Century Gothic"/>
              </a:rPr>
              <a:t>one word that describes </a:t>
            </a:r>
            <a:r>
              <a:rPr lang="en-US" sz="2000" dirty="0" err="1">
                <a:ea typeface="+mn-ea"/>
                <a:cs typeface="Century Gothic"/>
              </a:rPr>
              <a:t>Miyax</a:t>
            </a:r>
            <a:r>
              <a:rPr lang="en-US" sz="2000" dirty="0">
                <a:ea typeface="+mn-ea"/>
                <a:cs typeface="Century Gothic"/>
              </a:rPr>
              <a:t> based on evidence from the text</a:t>
            </a:r>
            <a:r>
              <a:rPr lang="en-US" sz="2000" dirty="0" smtClean="0">
                <a:ea typeface="+mn-ea"/>
                <a:cs typeface="Century Gothic"/>
              </a:rPr>
              <a:t>.  There is more than one correct choice listed below.</a:t>
            </a:r>
          </a:p>
          <a:p>
            <a:pPr marL="457200" indent="-283464">
              <a:spcBef>
                <a:spcPts val="0"/>
              </a:spcBef>
              <a:buFont typeface="+mj-lt"/>
              <a:buAutoNum type="alphaLcPeriod"/>
              <a:defRPr/>
            </a:pPr>
            <a:r>
              <a:rPr lang="en-US" sz="1800" dirty="0" smtClean="0">
                <a:ea typeface="+mn-ea"/>
                <a:cs typeface="Century Gothic"/>
              </a:rPr>
              <a:t>reckless</a:t>
            </a:r>
          </a:p>
          <a:p>
            <a:pPr marL="457200" indent="-283464">
              <a:spcBef>
                <a:spcPts val="0"/>
              </a:spcBef>
              <a:buFont typeface="+mj-lt"/>
              <a:buAutoNum type="alphaLcPeriod"/>
              <a:defRPr/>
            </a:pPr>
            <a:r>
              <a:rPr lang="en-US" sz="1800" dirty="0" smtClean="0">
                <a:ea typeface="+mn-ea"/>
                <a:cs typeface="Century Gothic"/>
              </a:rPr>
              <a:t>lively</a:t>
            </a:r>
          </a:p>
          <a:p>
            <a:pPr marL="457200" indent="-283464">
              <a:spcBef>
                <a:spcPts val="0"/>
              </a:spcBef>
              <a:buFont typeface="+mj-lt"/>
              <a:buAutoNum type="alphaLcPeriod"/>
              <a:defRPr/>
            </a:pPr>
            <a:r>
              <a:rPr lang="en-US" sz="1800" dirty="0" smtClean="0">
                <a:ea typeface="+mn-ea"/>
                <a:cs typeface="Century Gothic"/>
              </a:rPr>
              <a:t>imaginative*</a:t>
            </a:r>
          </a:p>
          <a:p>
            <a:pPr marL="457200" indent="-283464">
              <a:spcBef>
                <a:spcPts val="0"/>
              </a:spcBef>
              <a:buFont typeface="+mj-lt"/>
              <a:buAutoNum type="alphaLcPeriod"/>
              <a:defRPr/>
            </a:pPr>
            <a:r>
              <a:rPr lang="en-US" sz="1800" dirty="0" smtClean="0">
                <a:ea typeface="+mn-ea"/>
                <a:cs typeface="Century Gothic"/>
              </a:rPr>
              <a:t>observant*</a:t>
            </a:r>
          </a:p>
          <a:p>
            <a:pPr marL="457200" indent="-283464">
              <a:spcBef>
                <a:spcPts val="0"/>
              </a:spcBef>
              <a:buFont typeface="+mj-lt"/>
              <a:buAutoNum type="alphaLcPeriod"/>
              <a:defRPr/>
            </a:pPr>
            <a:r>
              <a:rPr lang="en-US" sz="1800" dirty="0" smtClean="0">
                <a:ea typeface="+mn-ea"/>
                <a:cs typeface="Century Gothic"/>
              </a:rPr>
              <a:t>impatient</a:t>
            </a:r>
          </a:p>
          <a:p>
            <a:pPr marL="457200" indent="-283464">
              <a:spcBef>
                <a:spcPts val="0"/>
              </a:spcBef>
              <a:buFont typeface="+mj-lt"/>
              <a:buAutoNum type="alphaLcPeriod"/>
              <a:defRPr/>
            </a:pPr>
            <a:r>
              <a:rPr lang="en-US" sz="1800" dirty="0" smtClean="0">
                <a:ea typeface="+mn-ea"/>
                <a:cs typeface="Century Gothic"/>
              </a:rPr>
              <a:t>confident</a:t>
            </a:r>
          </a:p>
          <a:p>
            <a:pPr marL="0" indent="0">
              <a:spcBef>
                <a:spcPts val="1200"/>
              </a:spcBef>
              <a:buFont typeface="Arial" pitchFamily="34" charset="0"/>
              <a:buNone/>
              <a:defRPr/>
            </a:pPr>
            <a:r>
              <a:rPr lang="en-US" sz="2000" b="1" dirty="0" smtClean="0">
                <a:ea typeface="+mn-ea"/>
                <a:cs typeface="Century Gothic"/>
              </a:rPr>
              <a:t>Part B: </a:t>
            </a:r>
            <a:r>
              <a:rPr lang="en-US" sz="2000" dirty="0" smtClean="0">
                <a:ea typeface="+mn-ea"/>
                <a:cs typeface="Century Gothic"/>
              </a:rPr>
              <a:t>Find a sentence in the passage with details that support your response to Part A.  Click on that sentence and drag and drop it into the box below.</a:t>
            </a:r>
          </a:p>
          <a:p>
            <a:pPr marL="0" indent="0">
              <a:spcBef>
                <a:spcPts val="0"/>
              </a:spcBef>
              <a:buFont typeface="Arial" pitchFamily="34" charset="0"/>
              <a:buNone/>
              <a:defRPr/>
            </a:pPr>
            <a:endParaRPr lang="en-US" sz="2000" dirty="0">
              <a:ea typeface="+mn-ea"/>
            </a:endParaRPr>
          </a:p>
          <a:p>
            <a:pPr marL="0" indent="0">
              <a:spcBef>
                <a:spcPts val="0"/>
              </a:spcBef>
              <a:buFont typeface="Arial" pitchFamily="34" charset="0"/>
              <a:buNone/>
              <a:defRPr/>
            </a:pPr>
            <a:endParaRPr lang="en-US" sz="2000" dirty="0" smtClean="0">
              <a:ea typeface="+mn-ea"/>
            </a:endParaRPr>
          </a:p>
          <a:p>
            <a:pPr marL="0" indent="0">
              <a:spcBef>
                <a:spcPts val="0"/>
              </a:spcBef>
              <a:buFont typeface="Arial" pitchFamily="34" charset="0"/>
              <a:buNone/>
              <a:defRPr/>
            </a:pPr>
            <a:r>
              <a:rPr lang="en-US" sz="2000" b="1" dirty="0" smtClean="0">
                <a:ea typeface="+mn-ea"/>
                <a:cs typeface="Century Gothic"/>
              </a:rPr>
              <a:t>Part C: </a:t>
            </a:r>
            <a:r>
              <a:rPr lang="en-US" sz="2000" dirty="0" smtClean="0">
                <a:ea typeface="+mn-ea"/>
                <a:cs typeface="Century Gothic"/>
              </a:rPr>
              <a:t>Find a second sentence in the passage with details that support your response to Part A.  Click on that sentence and drag and drop it into the box below.</a:t>
            </a:r>
          </a:p>
          <a:p>
            <a:pPr marL="0" indent="0">
              <a:spcBef>
                <a:spcPts val="0"/>
              </a:spcBef>
              <a:buFont typeface="Arial" pitchFamily="34" charset="0"/>
              <a:buNone/>
              <a:defRPr/>
            </a:pPr>
            <a:endParaRPr lang="en-US" sz="1400" dirty="0" smtClean="0">
              <a:ea typeface="+mn-ea"/>
            </a:endParaRPr>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6 Technology-Enhanced         </a:t>
            </a:r>
            <a:r>
              <a:rPr lang="en-US" dirty="0" smtClean="0">
                <a:latin typeface="+mn-lt"/>
                <a:cs typeface="Century Gothic"/>
              </a:rPr>
              <a:t>Constructed</a:t>
            </a:r>
            <a:r>
              <a:rPr lang="en-US" dirty="0" smtClean="0">
                <a:latin typeface="+mn-lt"/>
                <a:ea typeface="+mj-ea"/>
                <a:cs typeface="Century Gothic"/>
              </a:rPr>
              <a:t>-Response Item (TECR)</a:t>
            </a:r>
            <a:endParaRPr lang="en-US" dirty="0">
              <a:latin typeface="+mn-lt"/>
              <a:ea typeface="+mj-ea"/>
              <a:cs typeface="Century Gothic"/>
            </a:endParaRPr>
          </a:p>
        </p:txBody>
      </p:sp>
      <p:sp>
        <p:nvSpPr>
          <p:cNvPr id="5632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4B0CC1B-A6EE-490A-A0B3-360CEB2978E2}" type="slidenum">
              <a:rPr lang="en-US" smtClean="0">
                <a:solidFill>
                  <a:prstClr val="black"/>
                </a:solidFill>
                <a:latin typeface="Calibri" pitchFamily="34" charset="0"/>
              </a:rPr>
              <a:pPr eaLnBrk="1" hangingPunct="1"/>
              <a:t>63</a:t>
            </a:fld>
            <a:endParaRPr lang="en-US" smtClean="0">
              <a:solidFill>
                <a:prstClr val="black"/>
              </a:solidFill>
              <a:latin typeface="Calibri" pitchFamily="34" charset="0"/>
            </a:endParaRPr>
          </a:p>
        </p:txBody>
      </p:sp>
      <p:graphicFrame>
        <p:nvGraphicFramePr>
          <p:cNvPr id="4" name="Table 3"/>
          <p:cNvGraphicFramePr>
            <a:graphicFrameLocks noGrp="1"/>
          </p:cNvGraphicFramePr>
          <p:nvPr/>
        </p:nvGraphicFramePr>
        <p:xfrm>
          <a:off x="1371600" y="4876800"/>
          <a:ext cx="5029200" cy="457200"/>
        </p:xfrm>
        <a:graphic>
          <a:graphicData uri="http://schemas.openxmlformats.org/drawingml/2006/table">
            <a:tbl>
              <a:tblPr firstRow="1" bandRow="1">
                <a:tableStyleId>{5C22544A-7EE6-4342-B048-85BDC9FD1C3A}</a:tableStyleId>
              </a:tblPr>
              <a:tblGrid>
                <a:gridCol w="5029200"/>
              </a:tblGrid>
              <a:tr h="457200">
                <a:tc>
                  <a:txBody>
                    <a:bodyPr/>
                    <a:lstStyle/>
                    <a:p>
                      <a:endParaRPr lang="en-US" dirty="0"/>
                    </a:p>
                  </a:txBody>
                  <a:tcPr/>
                </a:tc>
              </a:tr>
            </a:tbl>
          </a:graphicData>
        </a:graphic>
      </p:graphicFrame>
      <p:pic>
        <p:nvPicPr>
          <p:cNvPr id="46091" name="Picture 2"/>
          <p:cNvPicPr>
            <a:picLocks noChangeAspect="1" noChangeArrowheads="1"/>
          </p:cNvPicPr>
          <p:nvPr/>
        </p:nvPicPr>
        <p:blipFill>
          <a:blip r:embed="rId3"/>
          <a:srcRect/>
          <a:stretch>
            <a:fillRect/>
          </a:stretch>
        </p:blipFill>
        <p:spPr bwMode="auto">
          <a:xfrm>
            <a:off x="1368425" y="6324600"/>
            <a:ext cx="541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259252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Grade 6 Prose Constructed-Response Item (PCR)</a:t>
            </a:r>
            <a:endParaRPr lang="en-US" dirty="0">
              <a:latin typeface="+mn-lt"/>
              <a:ea typeface="+mj-ea"/>
              <a:cs typeface="Century Gothic"/>
            </a:endParaRPr>
          </a:p>
        </p:txBody>
      </p:sp>
      <p:sp>
        <p:nvSpPr>
          <p:cNvPr id="532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pic>
        <p:nvPicPr>
          <p:cNvPr id="53252" name="Picture 5"/>
          <p:cNvPicPr>
            <a:picLocks noChangeAspect="1" noChangeArrowheads="1"/>
          </p:cNvPicPr>
          <p:nvPr/>
        </p:nvPicPr>
        <p:blipFill>
          <a:blip r:embed="rId3">
            <a:extLst>
              <a:ext uri="{28A0092B-C50C-407E-A947-70E740481C1C}">
                <a14:useLocalDpi xmlns:a14="http://schemas.microsoft.com/office/drawing/2010/main" val="0"/>
              </a:ext>
            </a:extLst>
          </a:blip>
          <a:srcRect l="32954" t="39111" r="33524" b="38370"/>
          <a:stretch>
            <a:fillRect/>
          </a:stretch>
        </p:blipFill>
        <p:spPr bwMode="auto">
          <a:xfrm>
            <a:off x="0" y="1389063"/>
            <a:ext cx="9144000" cy="524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78312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marL="168275" eaLnBrk="1" hangingPunct="1"/>
            <a:r>
              <a:rPr lang="en-US" dirty="0" smtClean="0"/>
              <a:t>PARCC Performance-Based Assessment</a:t>
            </a:r>
            <a:br>
              <a:rPr lang="en-US" dirty="0" smtClean="0"/>
            </a:br>
            <a:r>
              <a:rPr lang="en-US" dirty="0" smtClean="0"/>
              <a:t>with EBSR, TECR, and PCR Items</a:t>
            </a:r>
          </a:p>
        </p:txBody>
      </p:sp>
      <p:sp>
        <p:nvSpPr>
          <p:cNvPr id="337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pPr>
            <a:endParaRPr lang="en-US" sz="1400" dirty="0" smtClean="0">
              <a:solidFill>
                <a:srgbClr val="000000"/>
              </a:solidFill>
              <a:latin typeface="Calibri" pitchFamily="34" charset="0"/>
            </a:endParaRPr>
          </a:p>
        </p:txBody>
      </p:sp>
      <p:sp>
        <p:nvSpPr>
          <p:cNvPr id="33796" name="Content Placeholder 1"/>
          <p:cNvSpPr>
            <a:spLocks noGrp="1"/>
          </p:cNvSpPr>
          <p:nvPr>
            <p:ph idx="1"/>
          </p:nvPr>
        </p:nvSpPr>
        <p:spPr bwMode="auto">
          <a:xfrm>
            <a:off x="381000" y="1752600"/>
            <a:ext cx="8458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spcAft>
                <a:spcPts val="1200"/>
              </a:spcAft>
              <a:buClr>
                <a:schemeClr val="tx1"/>
              </a:buClr>
              <a:buFont typeface="Arial" charset="0"/>
              <a:buNone/>
            </a:pPr>
            <a:r>
              <a:rPr lang="en-US" sz="2800" b="1" smtClean="0">
                <a:solidFill>
                  <a:srgbClr val="0091B2"/>
                </a:solidFill>
              </a:rPr>
              <a:t>Literary Analysis Task: </a:t>
            </a:r>
            <a:r>
              <a:rPr lang="en-US" sz="2800" smtClean="0"/>
              <a:t>Students asked to read complex texts and compose an analytic essay</a:t>
            </a:r>
          </a:p>
          <a:p>
            <a:pPr marL="0" indent="0">
              <a:spcBef>
                <a:spcPct val="0"/>
              </a:spcBef>
              <a:spcAft>
                <a:spcPts val="1200"/>
              </a:spcAft>
              <a:buClr>
                <a:schemeClr val="tx1"/>
              </a:buClr>
              <a:buFont typeface="Arial" charset="0"/>
              <a:buNone/>
            </a:pPr>
            <a:r>
              <a:rPr lang="en-US" sz="2800" b="1" smtClean="0">
                <a:solidFill>
                  <a:srgbClr val="0091B2"/>
                </a:solidFill>
              </a:rPr>
              <a:t>Narrative Task: </a:t>
            </a:r>
            <a:r>
              <a:rPr lang="en-US" sz="2800" smtClean="0"/>
              <a:t>Students asked to write a story; detail a scientific process; write a historical account; or describe an account of events, scenes, or objects. </a:t>
            </a:r>
          </a:p>
          <a:p>
            <a:pPr marL="0" indent="0">
              <a:spcBef>
                <a:spcPct val="0"/>
              </a:spcBef>
              <a:spcAft>
                <a:spcPts val="1200"/>
              </a:spcAft>
              <a:buClr>
                <a:schemeClr val="tx1"/>
              </a:buClr>
              <a:buFont typeface="Arial" charset="0"/>
              <a:buNone/>
            </a:pPr>
            <a:r>
              <a:rPr lang="en-US" sz="2800" b="1" smtClean="0">
                <a:solidFill>
                  <a:srgbClr val="0091B2"/>
                </a:solidFill>
              </a:rPr>
              <a:t>Research Simulation Task: </a:t>
            </a:r>
            <a:r>
              <a:rPr lang="en-US" sz="2800" smtClean="0"/>
              <a:t>Students asked to analyze a topic presented through several texts, including an anchor text that introduces the topic. Students will answer series of questions and write two analytic essays. </a:t>
            </a:r>
          </a:p>
          <a:p>
            <a:pPr marL="0" indent="0">
              <a:spcBef>
                <a:spcPct val="0"/>
              </a:spcBef>
              <a:spcAft>
                <a:spcPts val="1200"/>
              </a:spcAft>
              <a:buFont typeface="Arial" charset="0"/>
              <a:buNone/>
            </a:pPr>
            <a:endParaRPr lang="en-US" sz="2800" smtClean="0"/>
          </a:p>
          <a:p>
            <a:pPr marL="682625" lvl="1" indent="-282575" eaLnBrk="1" hangingPunct="1">
              <a:spcBef>
                <a:spcPct val="0"/>
              </a:spcBef>
              <a:spcAft>
                <a:spcPts val="1200"/>
              </a:spcAft>
            </a:pPr>
            <a:endParaRPr lang="en-US" smtClean="0"/>
          </a:p>
          <a:p>
            <a:pPr marL="682625" lvl="1" indent="-282575" eaLnBrk="1" hangingPunct="1">
              <a:spcBef>
                <a:spcPct val="0"/>
              </a:spcBef>
              <a:spcAft>
                <a:spcPts val="1200"/>
              </a:spcAft>
            </a:pPr>
            <a:endParaRPr lang="en-US" smtClean="0"/>
          </a:p>
        </p:txBody>
      </p:sp>
    </p:spTree>
    <p:extLst>
      <p:ext uri="{BB962C8B-B14F-4D97-AF65-F5344CB8AC3E}">
        <p14:creationId xmlns:p14="http://schemas.microsoft.com/office/powerpoint/2010/main" val="156524618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752600"/>
            <a:ext cx="8229600" cy="4525963"/>
          </a:xfrm>
        </p:spPr>
        <p:txBody>
          <a:bodyPr>
            <a:normAutofit/>
          </a:bodyPr>
          <a:lstStyle/>
          <a:p>
            <a:pPr marL="283464" indent="-283464">
              <a:spcBef>
                <a:spcPts val="0"/>
              </a:spcBef>
              <a:spcAft>
                <a:spcPts val="1200"/>
              </a:spcAft>
              <a:buClrTx/>
              <a:buFont typeface="Arial" pitchFamily="34" charset="0"/>
              <a:buChar char="•"/>
              <a:defRPr/>
            </a:pPr>
            <a:r>
              <a:rPr lang="en-US" sz="3200" dirty="0" smtClean="0">
                <a:ea typeface="+mn-ea"/>
                <a:cs typeface="Century Gothic"/>
              </a:rPr>
              <a:t>Students carefully consider </a:t>
            </a:r>
            <a:r>
              <a:rPr lang="en-US" sz="3200" dirty="0">
                <a:ea typeface="+mn-ea"/>
                <a:cs typeface="Century Gothic"/>
              </a:rPr>
              <a:t>two literary </a:t>
            </a:r>
            <a:r>
              <a:rPr lang="en-US" sz="3200" dirty="0" smtClean="0">
                <a:ea typeface="+mn-ea"/>
                <a:cs typeface="Century Gothic"/>
              </a:rPr>
              <a:t>texts worthy of close study.</a:t>
            </a:r>
          </a:p>
          <a:p>
            <a:pPr marL="283464" indent="-283464">
              <a:spcBef>
                <a:spcPts val="0"/>
              </a:spcBef>
              <a:spcAft>
                <a:spcPts val="1200"/>
              </a:spcAft>
              <a:buClrTx/>
              <a:buFont typeface="Arial" pitchFamily="34" charset="0"/>
              <a:buChar char="•"/>
              <a:defRPr/>
            </a:pPr>
            <a:r>
              <a:rPr lang="en-US" sz="3200" dirty="0" smtClean="0">
                <a:ea typeface="+mn-ea"/>
                <a:cs typeface="Century Gothic"/>
              </a:rPr>
              <a:t>They are </a:t>
            </a:r>
            <a:r>
              <a:rPr lang="en-US" sz="3200" dirty="0">
                <a:ea typeface="+mn-ea"/>
                <a:cs typeface="Century Gothic"/>
              </a:rPr>
              <a:t>asked </a:t>
            </a:r>
            <a:r>
              <a:rPr lang="en-US" sz="3200" dirty="0" smtClean="0">
                <a:ea typeface="+mn-ea"/>
                <a:cs typeface="Century Gothic"/>
              </a:rPr>
              <a:t>to answer </a:t>
            </a:r>
            <a:r>
              <a:rPr lang="en-US" sz="3200" dirty="0">
                <a:ea typeface="+mn-ea"/>
                <a:cs typeface="Century Gothic"/>
              </a:rPr>
              <a:t>a few </a:t>
            </a:r>
            <a:r>
              <a:rPr lang="en-US" sz="3200" dirty="0" smtClean="0">
                <a:ea typeface="+mn-ea"/>
                <a:cs typeface="Century Gothic"/>
              </a:rPr>
              <a:t>EBSR and TECR questions about each text to demonstrate their </a:t>
            </a:r>
            <a:r>
              <a:rPr lang="en-US" sz="3200" dirty="0">
                <a:ea typeface="+mn-ea"/>
                <a:cs typeface="Century Gothic"/>
              </a:rPr>
              <a:t>ability to </a:t>
            </a:r>
            <a:r>
              <a:rPr lang="en-US" sz="3200" dirty="0" smtClean="0">
                <a:ea typeface="+mn-ea"/>
                <a:cs typeface="Century Gothic"/>
              </a:rPr>
              <a:t>do close </a:t>
            </a:r>
            <a:r>
              <a:rPr lang="en-US" sz="3200" dirty="0">
                <a:ea typeface="+mn-ea"/>
                <a:cs typeface="Century Gothic"/>
              </a:rPr>
              <a:t>analytic reading and </a:t>
            </a:r>
            <a:r>
              <a:rPr lang="en-US" sz="3200" dirty="0" smtClean="0">
                <a:ea typeface="+mn-ea"/>
                <a:cs typeface="Century Gothic"/>
              </a:rPr>
              <a:t>to compare and synthesize </a:t>
            </a:r>
            <a:r>
              <a:rPr lang="en-US" sz="3200" dirty="0">
                <a:ea typeface="+mn-ea"/>
                <a:cs typeface="Century Gothic"/>
              </a:rPr>
              <a:t>ideas. </a:t>
            </a:r>
            <a:endParaRPr lang="en-US" sz="3200" dirty="0" smtClean="0">
              <a:ea typeface="+mn-ea"/>
              <a:cs typeface="Century Gothic"/>
            </a:endParaRPr>
          </a:p>
          <a:p>
            <a:pPr marL="283464" indent="-283464">
              <a:buClrTx/>
              <a:buFont typeface="Arial" pitchFamily="34" charset="0"/>
              <a:buChar char="•"/>
              <a:defRPr/>
            </a:pPr>
            <a:r>
              <a:rPr lang="en-US" sz="3200" dirty="0" smtClean="0">
                <a:ea typeface="+mn-ea"/>
                <a:cs typeface="Century Gothic"/>
              </a:rPr>
              <a:t>Students </a:t>
            </a:r>
            <a:r>
              <a:rPr lang="en-US" sz="3200" dirty="0">
                <a:ea typeface="+mn-ea"/>
                <a:cs typeface="Century Gothic"/>
              </a:rPr>
              <a:t>write a literary </a:t>
            </a:r>
            <a:r>
              <a:rPr lang="en-US" sz="3200" dirty="0" smtClean="0">
                <a:ea typeface="+mn-ea"/>
                <a:cs typeface="Century Gothic"/>
              </a:rPr>
              <a:t>analysis about the two texts.</a:t>
            </a:r>
            <a:endParaRPr lang="en-US" sz="3200" dirty="0">
              <a:ea typeface="+mn-ea"/>
              <a:cs typeface="Century Gothic"/>
            </a:endParaRPr>
          </a:p>
          <a:p>
            <a:pPr>
              <a:buFont typeface="Arial" pitchFamily="34" charset="0"/>
              <a:buChar char="•"/>
              <a:defRPr/>
            </a:pPr>
            <a:endParaRPr lang="en-US" sz="2800" dirty="0">
              <a:ea typeface="+mn-ea"/>
            </a:endParaRPr>
          </a:p>
          <a:p>
            <a:pPr>
              <a:buFont typeface="Arial" pitchFamily="34" charset="0"/>
              <a:buChar char="•"/>
              <a:defRPr/>
            </a:pPr>
            <a:endParaRPr lang="en-US" sz="2800" dirty="0">
              <a:ea typeface="+mn-ea"/>
            </a:endParaRPr>
          </a:p>
          <a:p>
            <a:pPr>
              <a:buFont typeface="Arial" pitchFamily="34" charset="0"/>
              <a:buChar char="•"/>
              <a:defRPr/>
            </a:pPr>
            <a:endParaRPr lang="en-US" sz="2800" dirty="0">
              <a:ea typeface="+mn-ea"/>
              <a:cs typeface="Century Gothic"/>
            </a:endParaRPr>
          </a:p>
        </p:txBody>
      </p:sp>
      <p:sp>
        <p:nvSpPr>
          <p:cNvPr id="2" name="Title 1"/>
          <p:cNvSpPr>
            <a:spLocks noGrp="1"/>
          </p:cNvSpPr>
          <p:nvPr>
            <p:ph type="title"/>
          </p:nvPr>
        </p:nvSpPr>
        <p:spPr/>
        <p:txBody>
          <a:bodyPr>
            <a:normAutofit/>
          </a:bodyPr>
          <a:lstStyle/>
          <a:p>
            <a:pPr>
              <a:defRPr/>
            </a:pPr>
            <a:r>
              <a:rPr lang="en-US" dirty="0" smtClean="0">
                <a:latin typeface="+mn-lt"/>
                <a:ea typeface="+mj-ea"/>
                <a:cs typeface="Century Gothic"/>
              </a:rPr>
              <a:t>Understanding the Literary Analysis Task</a:t>
            </a:r>
            <a:endParaRPr lang="en-US" dirty="0">
              <a:latin typeface="+mn-lt"/>
              <a:ea typeface="+mj-ea"/>
              <a:cs typeface="Century Gothic"/>
            </a:endParaRP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C7FE98D-9FCF-482A-B868-2A8BAC58C2C7}" type="slidenum">
              <a:rPr lang="en-US" smtClean="0">
                <a:solidFill>
                  <a:prstClr val="black"/>
                </a:solidFill>
                <a:latin typeface="Calibri" pitchFamily="34" charset="0"/>
              </a:rPr>
              <a:pPr eaLnBrk="1" hangingPunct="1"/>
              <a:t>66</a:t>
            </a:fld>
            <a:endParaRPr lang="en-US" smtClean="0">
              <a:solidFill>
                <a:prstClr val="black"/>
              </a:solidFill>
              <a:latin typeface="Calibri" pitchFamily="34" charset="0"/>
            </a:endParaRPr>
          </a:p>
        </p:txBody>
      </p:sp>
    </p:spTree>
    <p:extLst>
      <p:ext uri="{BB962C8B-B14F-4D97-AF65-F5344CB8AC3E}">
        <p14:creationId xmlns:p14="http://schemas.microsoft.com/office/powerpoint/2010/main" val="340857049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bwMode="auto">
          <a:xfrm>
            <a:off x="384175" y="17526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3464" indent="-283464">
              <a:spcBef>
                <a:spcPts val="0"/>
              </a:spcBef>
              <a:spcAft>
                <a:spcPts val="1200"/>
              </a:spcAft>
              <a:buClrTx/>
              <a:defRPr/>
            </a:pPr>
            <a:r>
              <a:rPr lang="en-US" sz="3200" dirty="0" smtClean="0"/>
              <a:t>Students read one brief text and answer a few questions to help clarify their understanding of the text(s). </a:t>
            </a:r>
          </a:p>
          <a:p>
            <a:pPr marL="283464" indent="-283464">
              <a:spcBef>
                <a:spcPts val="0"/>
              </a:spcBef>
              <a:spcAft>
                <a:spcPts val="1200"/>
              </a:spcAft>
              <a:buClrTx/>
              <a:defRPr/>
            </a:pPr>
            <a:r>
              <a:rPr lang="en-US" sz="3200" dirty="0" smtClean="0"/>
              <a:t>Students then write either a narrative story or a narrative description (e.g., writing a historical account of important figures; detailing a scientific process; describing an account of events, scenes, or objects). </a:t>
            </a:r>
          </a:p>
          <a:p>
            <a:pPr>
              <a:defRPr/>
            </a:pPr>
            <a:endParaRPr lang="en-US" sz="2800" dirty="0" smtClean="0"/>
          </a:p>
          <a:p>
            <a:pPr>
              <a:defRPr/>
            </a:pPr>
            <a:endParaRPr lang="en-US" sz="2800" dirty="0" smtClean="0"/>
          </a:p>
        </p:txBody>
      </p:sp>
      <p:sp>
        <p:nvSpPr>
          <p:cNvPr id="2" name="Title 1"/>
          <p:cNvSpPr>
            <a:spLocks noGrp="1"/>
          </p:cNvSpPr>
          <p:nvPr>
            <p:ph type="title"/>
          </p:nvPr>
        </p:nvSpPr>
        <p:spPr/>
        <p:txBody>
          <a:bodyPr>
            <a:normAutofit/>
          </a:bodyPr>
          <a:lstStyle/>
          <a:p>
            <a:pPr>
              <a:defRPr/>
            </a:pPr>
            <a:r>
              <a:rPr lang="en-US" dirty="0" smtClean="0">
                <a:latin typeface="+mn-lt"/>
                <a:ea typeface="+mj-ea"/>
                <a:cs typeface="Century Gothic"/>
              </a:rPr>
              <a:t>Understanding the Narrative Writing Task</a:t>
            </a:r>
            <a:endParaRPr lang="en-US" dirty="0">
              <a:latin typeface="+mn-lt"/>
              <a:ea typeface="+mj-ea"/>
              <a:cs typeface="Century Gothic"/>
            </a:endParaRP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4190096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219200"/>
            <a:ext cx="8229600" cy="5059363"/>
          </a:xfrm>
        </p:spPr>
        <p:txBody>
          <a:bodyPr>
            <a:noAutofit/>
          </a:bodyPr>
          <a:lstStyle/>
          <a:p>
            <a:pPr marL="0" indent="0">
              <a:spcBef>
                <a:spcPts val="0"/>
              </a:spcBef>
              <a:buFont typeface="Arial" charset="0"/>
              <a:buNone/>
              <a:defRPr/>
            </a:pPr>
            <a:r>
              <a:rPr lang="en-US" b="1" dirty="0" smtClean="0">
                <a:ea typeface="+mn-ea"/>
                <a:cs typeface="Century Gothic"/>
              </a:rPr>
              <a:t>Session 1:</a:t>
            </a:r>
          </a:p>
          <a:p>
            <a:pPr marL="283464" lvl="1" indent="-283464">
              <a:spcBef>
                <a:spcPts val="0"/>
              </a:spcBef>
              <a:spcAft>
                <a:spcPts val="600"/>
              </a:spcAft>
              <a:buClrTx/>
              <a:buFont typeface="Arial" pitchFamily="34" charset="0"/>
              <a:buChar char="•"/>
              <a:defRPr/>
            </a:pPr>
            <a:r>
              <a:rPr lang="en-US" sz="2400" dirty="0" smtClean="0">
                <a:ea typeface="+mn-ea"/>
                <a:cs typeface="Century Gothic"/>
              </a:rPr>
              <a:t>Students </a:t>
            </a:r>
            <a:r>
              <a:rPr lang="en-US" sz="2400" dirty="0">
                <a:ea typeface="+mn-ea"/>
                <a:cs typeface="Century Gothic"/>
              </a:rPr>
              <a:t>begin by reading </a:t>
            </a:r>
            <a:r>
              <a:rPr lang="en-US" sz="2400" dirty="0" smtClean="0">
                <a:ea typeface="+mn-ea"/>
                <a:cs typeface="Century Gothic"/>
              </a:rPr>
              <a:t>an anchor text that introduces the topic.  EBSR and TECR items </a:t>
            </a:r>
            <a:r>
              <a:rPr lang="en-US" sz="2400" dirty="0">
                <a:ea typeface="+mn-ea"/>
                <a:cs typeface="Century Gothic"/>
              </a:rPr>
              <a:t>ask students to gather key details about </a:t>
            </a:r>
            <a:r>
              <a:rPr lang="en-US" sz="2400" dirty="0" smtClean="0">
                <a:ea typeface="+mn-ea"/>
                <a:cs typeface="Century Gothic"/>
              </a:rPr>
              <a:t>the passage to support their understanding.</a:t>
            </a:r>
            <a:endParaRPr lang="en-US" sz="2400" dirty="0">
              <a:ea typeface="+mn-ea"/>
              <a:cs typeface="Century Gothic"/>
            </a:endParaRPr>
          </a:p>
          <a:p>
            <a:pPr marL="283464" lvl="1" indent="-283464">
              <a:spcBef>
                <a:spcPts val="0"/>
              </a:spcBef>
              <a:spcAft>
                <a:spcPts val="1200"/>
              </a:spcAft>
              <a:buClrTx/>
              <a:buFont typeface="Arial" pitchFamily="34" charset="0"/>
              <a:buChar char="•"/>
              <a:defRPr/>
            </a:pPr>
            <a:r>
              <a:rPr lang="en-US" sz="2400" dirty="0" smtClean="0">
                <a:ea typeface="+mn-ea"/>
                <a:cs typeface="Century Gothic"/>
              </a:rPr>
              <a:t>Then, they write </a:t>
            </a:r>
            <a:r>
              <a:rPr lang="en-US" sz="2400" dirty="0">
                <a:ea typeface="+mn-ea"/>
                <a:cs typeface="Century Gothic"/>
              </a:rPr>
              <a:t>a summary </a:t>
            </a:r>
            <a:r>
              <a:rPr lang="en-US" sz="2400" dirty="0" smtClean="0">
                <a:ea typeface="+mn-ea"/>
                <a:cs typeface="Century Gothic"/>
              </a:rPr>
              <a:t>or short analysis of the piece.</a:t>
            </a:r>
          </a:p>
          <a:p>
            <a:pPr marL="0" indent="0">
              <a:spcBef>
                <a:spcPts val="0"/>
              </a:spcBef>
              <a:buFont typeface="Arial" charset="0"/>
              <a:buNone/>
              <a:defRPr/>
            </a:pPr>
            <a:r>
              <a:rPr lang="en-US" b="1" dirty="0" smtClean="0">
                <a:ea typeface="+mn-ea"/>
                <a:cs typeface="Century Gothic"/>
              </a:rPr>
              <a:t>Session 2:</a:t>
            </a:r>
            <a:endParaRPr lang="en-US" b="1" dirty="0">
              <a:ea typeface="+mn-ea"/>
              <a:cs typeface="Century Gothic"/>
            </a:endParaRPr>
          </a:p>
          <a:p>
            <a:pPr marL="340614" lvl="1" indent="-342900">
              <a:spcBef>
                <a:spcPts val="0"/>
              </a:spcBef>
              <a:spcAft>
                <a:spcPts val="600"/>
              </a:spcAft>
              <a:buClrTx/>
              <a:buFont typeface="Arial" pitchFamily="34" charset="0"/>
              <a:buChar char="•"/>
              <a:defRPr/>
            </a:pPr>
            <a:r>
              <a:rPr lang="en-US" sz="2400" dirty="0">
                <a:ea typeface="+mn-ea"/>
                <a:cs typeface="Century Gothic"/>
              </a:rPr>
              <a:t>S</a:t>
            </a:r>
            <a:r>
              <a:rPr lang="en-US" sz="2400" dirty="0" smtClean="0">
                <a:ea typeface="+mn-ea"/>
                <a:cs typeface="Century Gothic"/>
              </a:rPr>
              <a:t>tudents </a:t>
            </a:r>
            <a:r>
              <a:rPr lang="en-US" sz="2400" dirty="0">
                <a:ea typeface="+mn-ea"/>
                <a:cs typeface="Century Gothic"/>
              </a:rPr>
              <a:t>read two additional </a:t>
            </a:r>
            <a:r>
              <a:rPr lang="en-US" sz="2400" dirty="0" smtClean="0">
                <a:ea typeface="+mn-ea"/>
                <a:cs typeface="Century Gothic"/>
              </a:rPr>
              <a:t>sources (may include a multimedia text) </a:t>
            </a:r>
            <a:r>
              <a:rPr lang="en-US" sz="2400" dirty="0">
                <a:ea typeface="+mn-ea"/>
                <a:cs typeface="Century Gothic"/>
              </a:rPr>
              <a:t>and answer a few questions about each text to learn more about </a:t>
            </a:r>
            <a:r>
              <a:rPr lang="en-US" sz="2400" dirty="0" smtClean="0">
                <a:ea typeface="+mn-ea"/>
                <a:cs typeface="Century Gothic"/>
              </a:rPr>
              <a:t>the topic so they are ready to write </a:t>
            </a:r>
            <a:r>
              <a:rPr lang="en-US" sz="2400" dirty="0">
                <a:ea typeface="+mn-ea"/>
                <a:cs typeface="Century Gothic"/>
              </a:rPr>
              <a:t>the final essay and to show their reading comprehension. </a:t>
            </a:r>
            <a:endParaRPr lang="en-US" sz="2400" dirty="0" smtClean="0">
              <a:ea typeface="+mn-ea"/>
              <a:cs typeface="Century Gothic"/>
            </a:endParaRPr>
          </a:p>
          <a:p>
            <a:pPr marL="340614" lvl="1" indent="-342900">
              <a:spcBef>
                <a:spcPts val="0"/>
              </a:spcBef>
              <a:buClrTx/>
              <a:buFont typeface="Arial" pitchFamily="34" charset="0"/>
              <a:buChar char="•"/>
              <a:defRPr/>
            </a:pPr>
            <a:r>
              <a:rPr lang="en-US" sz="2400" dirty="0" smtClean="0">
                <a:ea typeface="+mn-ea"/>
                <a:cs typeface="Century Gothic"/>
              </a:rPr>
              <a:t>Finally</a:t>
            </a:r>
            <a:r>
              <a:rPr lang="en-US" sz="2400" dirty="0">
                <a:ea typeface="+mn-ea"/>
                <a:cs typeface="Century Gothic"/>
              </a:rPr>
              <a:t>, students </a:t>
            </a:r>
            <a:r>
              <a:rPr lang="en-US" sz="2400" dirty="0" smtClean="0">
                <a:ea typeface="+mn-ea"/>
                <a:cs typeface="Century Gothic"/>
              </a:rPr>
              <a:t>mirror the research process by synthesizing </a:t>
            </a:r>
            <a:r>
              <a:rPr lang="en-US" sz="2400" dirty="0">
                <a:ea typeface="+mn-ea"/>
                <a:cs typeface="Century Gothic"/>
              </a:rPr>
              <a:t>their understandings </a:t>
            </a:r>
            <a:r>
              <a:rPr lang="en-US" sz="2400" dirty="0" smtClean="0">
                <a:ea typeface="+mn-ea"/>
                <a:cs typeface="Century Gothic"/>
              </a:rPr>
              <a:t>into an analytic essay using textual evidence from several of the sources.</a:t>
            </a:r>
            <a:endParaRPr lang="en-US" sz="2400" dirty="0">
              <a:ea typeface="+mn-ea"/>
              <a:cs typeface="Century Gothic"/>
            </a:endParaRPr>
          </a:p>
          <a:p>
            <a:pPr marL="283464">
              <a:spcBef>
                <a:spcPts val="0"/>
              </a:spcBef>
              <a:buFont typeface="Arial" pitchFamily="34" charset="0"/>
              <a:buChar char="•"/>
              <a:defRPr/>
            </a:pPr>
            <a:endParaRPr lang="en-US" sz="1200" dirty="0">
              <a:ea typeface="+mn-ea"/>
            </a:endParaRPr>
          </a:p>
        </p:txBody>
      </p:sp>
      <p:sp>
        <p:nvSpPr>
          <p:cNvPr id="2" name="Title 1"/>
          <p:cNvSpPr>
            <a:spLocks noGrp="1"/>
          </p:cNvSpPr>
          <p:nvPr>
            <p:ph type="title"/>
          </p:nvPr>
        </p:nvSpPr>
        <p:spPr/>
        <p:txBody>
          <a:bodyPr>
            <a:noAutofit/>
          </a:bodyPr>
          <a:lstStyle/>
          <a:p>
            <a:pPr>
              <a:defRPr/>
            </a:pPr>
            <a:r>
              <a:rPr lang="en-US" dirty="0">
                <a:latin typeface="+mn-lt"/>
                <a:ea typeface="+mj-ea"/>
                <a:cs typeface="Century Gothic"/>
              </a:rPr>
              <a:t>Understanding the Research Simulation </a:t>
            </a:r>
            <a:r>
              <a:rPr lang="en-US" dirty="0" smtClean="0">
                <a:latin typeface="+mn-lt"/>
                <a:ea typeface="+mj-ea"/>
                <a:cs typeface="Century Gothic"/>
              </a:rPr>
              <a:t>Task</a:t>
            </a:r>
            <a:endParaRPr lang="en-US" dirty="0">
              <a:latin typeface="+mn-lt"/>
              <a:ea typeface="+mj-ea"/>
              <a:cs typeface="Century Gothic"/>
            </a:endParaRPr>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280581887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bwMode="auto">
          <a:xfrm>
            <a:off x="384175" y="1295400"/>
            <a:ext cx="8229600" cy="4983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283464" indent="-283464">
              <a:spcBef>
                <a:spcPts val="0"/>
              </a:spcBef>
              <a:spcAft>
                <a:spcPts val="1200"/>
              </a:spcAft>
              <a:buClrTx/>
              <a:defRPr/>
            </a:pPr>
            <a:r>
              <a:rPr lang="en-US" sz="2800" dirty="0" smtClean="0"/>
              <a:t>Students will be given several passages to read closely.</a:t>
            </a:r>
          </a:p>
          <a:p>
            <a:pPr marL="283464" indent="-283464">
              <a:spcBef>
                <a:spcPts val="0"/>
              </a:spcBef>
              <a:spcAft>
                <a:spcPts val="1200"/>
              </a:spcAft>
              <a:buClrTx/>
              <a:defRPr/>
            </a:pPr>
            <a:r>
              <a:rPr lang="en-US" sz="2800" dirty="0" smtClean="0"/>
              <a:t>EBSR and TECR questions will be sequenced in a way that they will draw students into deeper encounters with the texts and will result in thorough comprehension of the concepts to provide models for the regular course of instruction. </a:t>
            </a:r>
          </a:p>
          <a:p>
            <a:pPr marL="283464" indent="-283464">
              <a:spcBef>
                <a:spcPts val="0"/>
              </a:spcBef>
              <a:spcAft>
                <a:spcPts val="1200"/>
              </a:spcAft>
              <a:buClrTx/>
              <a:defRPr/>
            </a:pPr>
            <a:r>
              <a:rPr lang="en-US" sz="2800" dirty="0" smtClean="0"/>
              <a:t>Will draw on higher order skills such as critical reading and analysis, the comparison and synthesis of ideas within and across texts, and determining the meaning of words and phrases in context. </a:t>
            </a:r>
          </a:p>
          <a:p>
            <a:pPr>
              <a:lnSpc>
                <a:spcPct val="110000"/>
              </a:lnSpc>
              <a:spcBef>
                <a:spcPts val="0"/>
              </a:spcBef>
              <a:spcAft>
                <a:spcPts val="1200"/>
              </a:spcAft>
              <a:defRPr/>
            </a:pPr>
            <a:endParaRPr lang="en-US" dirty="0" smtClean="0"/>
          </a:p>
        </p:txBody>
      </p:sp>
      <p:sp>
        <p:nvSpPr>
          <p:cNvPr id="2" name="Title 1"/>
          <p:cNvSpPr>
            <a:spLocks noGrp="1"/>
          </p:cNvSpPr>
          <p:nvPr>
            <p:ph type="title"/>
          </p:nvPr>
        </p:nvSpPr>
        <p:spPr/>
        <p:txBody>
          <a:bodyPr>
            <a:noAutofit/>
          </a:bodyPr>
          <a:lstStyle/>
          <a:p>
            <a:pPr>
              <a:defRPr/>
            </a:pPr>
            <a:r>
              <a:rPr lang="en-US" dirty="0" smtClean="0">
                <a:latin typeface="+mn-lt"/>
                <a:ea typeface="+mj-ea"/>
                <a:cs typeface="Century Gothic"/>
              </a:rPr>
              <a:t>Understanding the End-of-Year Assessment</a:t>
            </a:r>
            <a:endParaRPr lang="en-US" dirty="0">
              <a:latin typeface="+mn-lt"/>
              <a:ea typeface="+mj-ea"/>
              <a:cs typeface="Century Gothic"/>
            </a:endParaRPr>
          </a:p>
        </p:txBody>
      </p:sp>
      <p:sp>
        <p:nvSpPr>
          <p:cNvPr id="583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8898742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Instruction Aligned to the Common Core State Standards</a:t>
            </a:r>
            <a:endParaRPr lang="en-US" dirty="0"/>
          </a:p>
        </p:txBody>
      </p:sp>
      <p:sp>
        <p:nvSpPr>
          <p:cNvPr id="3" name="Content Placeholder 2"/>
          <p:cNvSpPr>
            <a:spLocks noGrp="1"/>
          </p:cNvSpPr>
          <p:nvPr>
            <p:ph sz="quarter" idx="1"/>
          </p:nvPr>
        </p:nvSpPr>
        <p:spPr/>
        <p:txBody>
          <a:bodyPr/>
          <a:lstStyle/>
          <a:p>
            <a:endParaRPr lang="en-US" dirty="0" smtClean="0"/>
          </a:p>
          <a:p>
            <a:r>
              <a:rPr lang="en-US" sz="3200" dirty="0" smtClean="0"/>
              <a:t>What will classroom instruction look like using the CCSS for ELA/Literacy?</a:t>
            </a:r>
          </a:p>
          <a:p>
            <a:endParaRPr lang="en-US" sz="3200" dirty="0" smtClean="0"/>
          </a:p>
          <a:p>
            <a:r>
              <a:rPr lang="en-US" sz="3200" dirty="0" smtClean="0"/>
              <a:t>How will classroom instruction change using the CCSS for ELA/Literacy?</a:t>
            </a:r>
            <a:endParaRPr lang="en-US" sz="3200"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572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96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PARCC Item Prototypes</a:t>
            </a:r>
            <a:endParaRPr lang="en-US" dirty="0"/>
          </a:p>
        </p:txBody>
      </p:sp>
      <p:sp>
        <p:nvSpPr>
          <p:cNvPr id="3" name="Content Placeholder 2"/>
          <p:cNvSpPr>
            <a:spLocks noGrp="1"/>
          </p:cNvSpPr>
          <p:nvPr>
            <p:ph sz="quarter" idx="1"/>
          </p:nvPr>
        </p:nvSpPr>
        <p:spPr>
          <a:xfrm>
            <a:off x="457200" y="1981200"/>
            <a:ext cx="8229600" cy="4175760"/>
          </a:xfrm>
        </p:spPr>
        <p:txBody>
          <a:bodyPr/>
          <a:lstStyle/>
          <a:p>
            <a:r>
              <a:rPr lang="en-US" dirty="0" smtClean="0">
                <a:hlinkClick r:id="rId2"/>
              </a:rPr>
              <a:t>http</a:t>
            </a:r>
            <a:r>
              <a:rPr lang="en-US" dirty="0">
                <a:hlinkClick r:id="rId2"/>
              </a:rPr>
              <a:t>://</a:t>
            </a:r>
            <a:r>
              <a:rPr lang="en-US" dirty="0" smtClean="0">
                <a:hlinkClick r:id="rId2"/>
              </a:rPr>
              <a:t>parcconline.org/samples/item-task-prototypes</a:t>
            </a:r>
            <a:endParaRPr lang="en-US" dirty="0" smtClean="0"/>
          </a:p>
          <a:p>
            <a:endParaRPr lang="en-US" dirty="0"/>
          </a:p>
        </p:txBody>
      </p:sp>
    </p:spTree>
    <p:extLst>
      <p:ext uri="{BB962C8B-B14F-4D97-AF65-F5344CB8AC3E}">
        <p14:creationId xmlns:p14="http://schemas.microsoft.com/office/powerpoint/2010/main" val="185936132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592762"/>
          </a:xfrm>
        </p:spPr>
        <p:txBody>
          <a:bodyPr>
            <a:normAutofit/>
          </a:bodyPr>
          <a:lstStyle/>
          <a:p>
            <a:r>
              <a:rPr lang="en-US" dirty="0" smtClean="0">
                <a:solidFill>
                  <a:srgbClr val="7030A0"/>
                </a:solidFill>
                <a:effectLst>
                  <a:outerShdw blurRad="38100" dist="38100" dir="2700000" algn="tl">
                    <a:srgbClr val="000000">
                      <a:alpha val="43137"/>
                    </a:srgbClr>
                  </a:outerShdw>
                </a:effectLst>
              </a:rPr>
              <a:t>PARCC Timeline</a:t>
            </a:r>
            <a:endParaRPr lang="en-US" dirty="0">
              <a:solidFill>
                <a:srgbClr val="7030A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a:bodyPr>
          <a:lstStyle/>
          <a:p>
            <a:pPr>
              <a:defRPr/>
            </a:pPr>
            <a:endParaRPr lang="en-US" dirty="0"/>
          </a:p>
        </p:txBody>
      </p:sp>
    </p:spTree>
    <p:extLst>
      <p:ext uri="{BB962C8B-B14F-4D97-AF65-F5344CB8AC3E}">
        <p14:creationId xmlns:p14="http://schemas.microsoft.com/office/powerpoint/2010/main" val="243521564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152400" y="6248400"/>
            <a:ext cx="304800" cy="18466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44672933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152400" y="6248400"/>
            <a:ext cx="304800" cy="18466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46045519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sz="quarter" idx="1"/>
          </p:nvPr>
        </p:nvSpPr>
        <p:spPr>
          <a:xfrm>
            <a:off x="457200" y="1600200"/>
            <a:ext cx="8229600" cy="4556760"/>
          </a:xfrm>
        </p:spPr>
        <p:txBody>
          <a:bodyPr/>
          <a:lstStyle/>
          <a:p>
            <a:r>
              <a:rPr lang="en-US" dirty="0" smtClean="0"/>
              <a:t>Dana Breitweiser, ELA</a:t>
            </a:r>
          </a:p>
          <a:p>
            <a:pPr lvl="1"/>
            <a:r>
              <a:rPr lang="en-US" dirty="0" smtClean="0">
                <a:hlinkClick r:id="rId2"/>
              </a:rPr>
              <a:t>Dana.breitweiser@arkansas.gov</a:t>
            </a:r>
            <a:endParaRPr lang="en-US" dirty="0" smtClean="0"/>
          </a:p>
          <a:p>
            <a:pPr lvl="1"/>
            <a:r>
              <a:rPr lang="en-US" dirty="0" smtClean="0"/>
              <a:t>501-683-0914	</a:t>
            </a:r>
          </a:p>
          <a:p>
            <a:endParaRPr lang="en-US" dirty="0" smtClean="0"/>
          </a:p>
          <a:p>
            <a:r>
              <a:rPr lang="en-US" dirty="0" smtClean="0"/>
              <a:t>Sherri Thorne, ELA</a:t>
            </a:r>
          </a:p>
          <a:p>
            <a:pPr lvl="1"/>
            <a:r>
              <a:rPr lang="en-US" dirty="0" smtClean="0">
                <a:hlinkClick r:id="rId3"/>
              </a:rPr>
              <a:t>Sherri.thorne@arkansas.gov</a:t>
            </a:r>
            <a:endParaRPr lang="en-US" dirty="0" smtClean="0"/>
          </a:p>
          <a:p>
            <a:pPr lvl="1"/>
            <a:r>
              <a:rPr lang="en-US" dirty="0" smtClean="0"/>
              <a:t>501-683-6285</a:t>
            </a:r>
          </a:p>
          <a:p>
            <a:endParaRPr lang="en-US" dirty="0"/>
          </a:p>
        </p:txBody>
      </p:sp>
    </p:spTree>
    <p:extLst>
      <p:ext uri="{BB962C8B-B14F-4D97-AF65-F5344CB8AC3E}">
        <p14:creationId xmlns:p14="http://schemas.microsoft.com/office/powerpoint/2010/main" val="253980493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College- and Career-Ready Determination Policy and Policy Level PLDs</a:t>
            </a:r>
          </a:p>
          <a:p>
            <a:pPr lvl="1"/>
            <a:r>
              <a:rPr lang="en-US" dirty="0" smtClean="0"/>
              <a:t>Level 5: Distinguished command of </a:t>
            </a:r>
            <a:r>
              <a:rPr lang="en-US" dirty="0"/>
              <a:t>knowledge, skills, and practices</a:t>
            </a:r>
          </a:p>
          <a:p>
            <a:pPr lvl="1"/>
            <a:r>
              <a:rPr lang="en-US" dirty="0" smtClean="0"/>
              <a:t>Level 4: Strong command</a:t>
            </a:r>
          </a:p>
          <a:p>
            <a:pPr marL="274320" lvl="1" indent="0">
              <a:buNone/>
            </a:pPr>
            <a:endParaRPr lang="en-US" dirty="0"/>
          </a:p>
          <a:p>
            <a:pPr marL="274320" lvl="1" indent="0">
              <a:buNone/>
            </a:pPr>
            <a:r>
              <a:rPr lang="en-US" dirty="0">
                <a:hlinkClick r:id="rId3"/>
              </a:rPr>
              <a:t>http://</a:t>
            </a:r>
            <a:r>
              <a:rPr lang="en-US" dirty="0" smtClean="0">
                <a:hlinkClick r:id="rId3"/>
              </a:rPr>
              <a:t>parcconline.org/CCRD</a:t>
            </a:r>
            <a:endParaRPr lang="en-US" dirty="0" smtClean="0"/>
          </a:p>
          <a:p>
            <a:pPr marL="274320" lvl="1" indent="0">
              <a:buNone/>
            </a:pPr>
            <a:endParaRPr lang="en-US" dirty="0" smtClean="0"/>
          </a:p>
        </p:txBody>
      </p:sp>
    </p:spTree>
    <p:extLst>
      <p:ext uri="{BB962C8B-B14F-4D97-AF65-F5344CB8AC3E}">
        <p14:creationId xmlns:p14="http://schemas.microsoft.com/office/powerpoint/2010/main" val="41987696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Changes in Classroom Practice</a:t>
            </a:r>
            <a:endParaRPr lang="en-US" sz="4000" dirty="0"/>
          </a:p>
        </p:txBody>
      </p:sp>
      <p:sp>
        <p:nvSpPr>
          <p:cNvPr id="3" name="Content Placeholder 2"/>
          <p:cNvSpPr>
            <a:spLocks noGrp="1"/>
          </p:cNvSpPr>
          <p:nvPr>
            <p:ph sz="quarter" idx="1"/>
          </p:nvPr>
        </p:nvSpPr>
        <p:spPr/>
        <p:txBody>
          <a:bodyPr>
            <a:normAutofit/>
          </a:bodyPr>
          <a:lstStyle/>
          <a:p>
            <a:r>
              <a:rPr lang="en-US" sz="2800" dirty="0" smtClean="0"/>
              <a:t>Teacher-centered</a:t>
            </a:r>
          </a:p>
          <a:p>
            <a:pPr marL="0" indent="0">
              <a:buNone/>
            </a:pPr>
            <a:endParaRPr lang="en-US" sz="2800" dirty="0" smtClean="0"/>
          </a:p>
          <a:p>
            <a:r>
              <a:rPr lang="en-US" sz="2800" dirty="0" smtClean="0"/>
              <a:t>Discrete lessons</a:t>
            </a:r>
          </a:p>
          <a:p>
            <a:endParaRPr lang="en-US" sz="2800" dirty="0"/>
          </a:p>
          <a:p>
            <a:r>
              <a:rPr lang="en-US" sz="2800" dirty="0" smtClean="0"/>
              <a:t>Teach isolated texts</a:t>
            </a:r>
          </a:p>
          <a:p>
            <a:endParaRPr lang="en-US" sz="2800" dirty="0"/>
          </a:p>
          <a:p>
            <a:r>
              <a:rPr lang="en-US" sz="2800" dirty="0" smtClean="0"/>
              <a:t>Test over the text</a:t>
            </a:r>
          </a:p>
        </p:txBody>
      </p:sp>
      <p:sp>
        <p:nvSpPr>
          <p:cNvPr id="4" name="Content Placeholder 3"/>
          <p:cNvSpPr>
            <a:spLocks noGrp="1"/>
          </p:cNvSpPr>
          <p:nvPr>
            <p:ph sz="quarter" idx="2"/>
          </p:nvPr>
        </p:nvSpPr>
        <p:spPr/>
        <p:txBody>
          <a:bodyPr>
            <a:normAutofit/>
          </a:bodyPr>
          <a:lstStyle/>
          <a:p>
            <a:r>
              <a:rPr lang="en-US" sz="2800" dirty="0" smtClean="0"/>
              <a:t>Student-centered </a:t>
            </a:r>
          </a:p>
          <a:p>
            <a:pPr marL="0" indent="0">
              <a:buNone/>
            </a:pPr>
            <a:endParaRPr lang="en-US" sz="2800" dirty="0" smtClean="0"/>
          </a:p>
          <a:p>
            <a:r>
              <a:rPr lang="en-US" sz="2800" dirty="0" smtClean="0"/>
              <a:t>Connected lessons for deep learning on a topic</a:t>
            </a:r>
          </a:p>
          <a:p>
            <a:r>
              <a:rPr lang="en-US" sz="2800" dirty="0" smtClean="0"/>
              <a:t>Use texts to gain deep understanding </a:t>
            </a:r>
          </a:p>
          <a:p>
            <a:r>
              <a:rPr lang="en-US" sz="2800" dirty="0" smtClean="0"/>
              <a:t>Communicate understanding about topics orally and in writing</a:t>
            </a:r>
            <a:endParaRPr lang="en-US" sz="2800" dirty="0"/>
          </a:p>
        </p:txBody>
      </p:sp>
      <p:pic>
        <p:nvPicPr>
          <p:cNvPr id="5"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4864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36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Shifts in ELA/Literacy</a:t>
            </a:r>
            <a:endParaRPr lang="en-US" dirty="0"/>
          </a:p>
        </p:txBody>
      </p:sp>
      <p:sp>
        <p:nvSpPr>
          <p:cNvPr id="3" name="Content Placeholder 2"/>
          <p:cNvSpPr>
            <a:spLocks noGrp="1"/>
          </p:cNvSpPr>
          <p:nvPr>
            <p:ph sz="quarter" idx="1"/>
          </p:nvPr>
        </p:nvSpPr>
        <p:spPr/>
        <p:txBody>
          <a:bodyPr/>
          <a:lstStyle/>
          <a:p>
            <a:r>
              <a:rPr lang="en-US" sz="2800" b="1" dirty="0" smtClean="0"/>
              <a:t>Complexity</a:t>
            </a:r>
          </a:p>
          <a:p>
            <a:pPr lvl="1"/>
            <a:r>
              <a:rPr lang="en-US" sz="2400" dirty="0" smtClean="0"/>
              <a:t>Regular practice with </a:t>
            </a:r>
            <a:r>
              <a:rPr lang="en-US" sz="2400" b="1" dirty="0" smtClean="0"/>
              <a:t>complex text</a:t>
            </a:r>
            <a:r>
              <a:rPr lang="en-US" sz="2400" dirty="0" smtClean="0"/>
              <a:t> and its </a:t>
            </a:r>
            <a:r>
              <a:rPr lang="en-US" sz="2400" b="1" dirty="0" smtClean="0"/>
              <a:t>academic vocabulary</a:t>
            </a:r>
          </a:p>
          <a:p>
            <a:pPr lvl="1"/>
            <a:endParaRPr lang="en-US" dirty="0" smtClean="0"/>
          </a:p>
          <a:p>
            <a:r>
              <a:rPr lang="en-US" sz="2800" b="1" dirty="0" smtClean="0"/>
              <a:t>Evidence</a:t>
            </a:r>
          </a:p>
          <a:p>
            <a:pPr lvl="1"/>
            <a:r>
              <a:rPr lang="en-US" sz="2400" dirty="0" smtClean="0"/>
              <a:t>Reading and Writing grounded in </a:t>
            </a:r>
            <a:r>
              <a:rPr lang="en-US" sz="2400" b="1" dirty="0" smtClean="0"/>
              <a:t>evidence from text</a:t>
            </a:r>
          </a:p>
          <a:p>
            <a:pPr lvl="1"/>
            <a:endParaRPr lang="en-US" dirty="0" smtClean="0"/>
          </a:p>
          <a:p>
            <a:r>
              <a:rPr lang="en-US" sz="2800" b="1" dirty="0" smtClean="0"/>
              <a:t>Knowledge</a:t>
            </a:r>
          </a:p>
          <a:p>
            <a:pPr lvl="1"/>
            <a:r>
              <a:rPr lang="en-US" sz="2400" b="1" dirty="0" smtClean="0"/>
              <a:t>Building knowledge </a:t>
            </a:r>
            <a:r>
              <a:rPr lang="en-US" sz="2400" dirty="0" smtClean="0"/>
              <a:t>from </a:t>
            </a:r>
            <a:r>
              <a:rPr lang="en-US" sz="2400" b="1" dirty="0" smtClean="0"/>
              <a:t>content-rich nonfiction </a:t>
            </a:r>
            <a:r>
              <a:rPr lang="en-US" sz="2400" dirty="0" smtClean="0"/>
              <a:t>and </a:t>
            </a:r>
            <a:r>
              <a:rPr lang="en-US" sz="2400" b="1" dirty="0" smtClean="0"/>
              <a:t>informational texts</a:t>
            </a:r>
          </a:p>
          <a:p>
            <a:endParaRPr lang="en-US" sz="2400" dirty="0" smtClean="0"/>
          </a:p>
          <a:p>
            <a:endParaRPr lang="en-US" dirty="0" smtClean="0"/>
          </a:p>
          <a:p>
            <a:endParaRPr lang="en-US" dirty="0"/>
          </a:p>
        </p:txBody>
      </p:sp>
      <p:pic>
        <p:nvPicPr>
          <p:cNvPr id="4" name="Picture 6" descr="Arkansas Department of Educaito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3340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192152"/>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7.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8.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2192</TotalTime>
  <Words>3869</Words>
  <Application>Microsoft Macintosh PowerPoint</Application>
  <PresentationFormat>On-screen Show (4:3)</PresentationFormat>
  <Paragraphs>438</Paragraphs>
  <Slides>75</Slides>
  <Notes>10</Notes>
  <HiddenSlides>0</HiddenSlides>
  <MMClips>0</MMClips>
  <ScaleCrop>false</ScaleCrop>
  <HeadingPairs>
    <vt:vector size="4" baseType="variant">
      <vt:variant>
        <vt:lpstr>Theme</vt:lpstr>
      </vt:variant>
      <vt:variant>
        <vt:i4>8</vt:i4>
      </vt:variant>
      <vt:variant>
        <vt:lpstr>Slide Titles</vt:lpstr>
      </vt:variant>
      <vt:variant>
        <vt:i4>75</vt:i4>
      </vt:variant>
    </vt:vector>
  </HeadingPairs>
  <TitlesOfParts>
    <vt:vector size="83" baseType="lpstr">
      <vt:lpstr>Custom Design</vt:lpstr>
      <vt:lpstr>1_Custom Design</vt:lpstr>
      <vt:lpstr>2_Custom Design</vt:lpstr>
      <vt:lpstr>3_Custom Design</vt:lpstr>
      <vt:lpstr>4_Custom Design</vt:lpstr>
      <vt:lpstr>Origin</vt:lpstr>
      <vt:lpstr>1_Origin</vt:lpstr>
      <vt:lpstr>2_Origin</vt:lpstr>
      <vt:lpstr>Shifting to the Common Core State Standards   </vt:lpstr>
      <vt:lpstr>How Do Fearless Leaders Approach Common Core Standards?</vt:lpstr>
      <vt:lpstr>   Common Core State Standards for English Language Arts &amp; Literacy in History/Social Studies, Science, and Technical Subjects    http://www.corestandards.org/ </vt:lpstr>
      <vt:lpstr>Common Core State Standards for ELA/Literacy</vt:lpstr>
      <vt:lpstr>Common Core State Standards for ELA/Literacy</vt:lpstr>
      <vt:lpstr>CCSS Goal                                                         All Students College- and Career-Ready</vt:lpstr>
      <vt:lpstr>Instruction Aligned to the Common Core State Standards</vt:lpstr>
      <vt:lpstr>Changes in Classroom Practice</vt:lpstr>
      <vt:lpstr>Key Shifts in ELA/Literacy</vt:lpstr>
      <vt:lpstr>Arkansas’s Big Shifts</vt:lpstr>
      <vt:lpstr>Design of the Arkansas’s Big Shifts Document</vt:lpstr>
      <vt:lpstr>Appropriate Text Complexity R.10</vt:lpstr>
      <vt:lpstr>Increased Reading of Informational Texts                     RI.10, RHS.10, RST.10</vt:lpstr>
      <vt:lpstr>Disciplinary Literacy RHS.1-10, RST.1-10, WHSST.1, 2, 3, 9, 10</vt:lpstr>
      <vt:lpstr>Close Reading R.1</vt:lpstr>
      <vt:lpstr>Text-dependent Questions R.1-9, W.9, SL.4</vt:lpstr>
      <vt:lpstr>General Academic &amp; Domain-specific Vocabulary                       L.4-6</vt:lpstr>
      <vt:lpstr>Argumentative Writing W.1, 9</vt:lpstr>
      <vt:lpstr>Short and Sustained Research Projects W.7-9, R.1-9 (also, SL.1-6, L.4-6)</vt:lpstr>
      <vt:lpstr>Big Changes</vt:lpstr>
      <vt:lpstr>Resources for Understanding the Big Shifts in Instruction and Assessment</vt:lpstr>
      <vt:lpstr>Resources for Understanding the Big Shifts in Instruction and Assessment</vt:lpstr>
      <vt:lpstr>Resources for Understanding the Big Shifts in Instruction and Assessment</vt:lpstr>
      <vt:lpstr>Text Complexity and              Close Reading    </vt:lpstr>
      <vt:lpstr>Complex Text and Close Reading </vt:lpstr>
      <vt:lpstr>Three Measures of Text Complexity</vt:lpstr>
      <vt:lpstr>Text Complexity Tools from CCSSO</vt:lpstr>
      <vt:lpstr>Text Complexity Tools from  Student Achievement Partners</vt:lpstr>
      <vt:lpstr>Text Complexity:  Qualitative Measures Rubrics</vt:lpstr>
      <vt:lpstr>Text Complexity Tools from PARCC</vt:lpstr>
      <vt:lpstr>Reader and Task</vt:lpstr>
      <vt:lpstr>Close Reading </vt:lpstr>
      <vt:lpstr>PARCC Model Content Frameworks Version 2.0—August 2012    </vt:lpstr>
      <vt:lpstr>An Aligned System</vt:lpstr>
      <vt:lpstr>Public Feedback and revisions</vt:lpstr>
      <vt:lpstr>Purpose and Audience of the Model Content Frameworks</vt:lpstr>
      <vt:lpstr>A Model for Curriculum Developers and Teachers</vt:lpstr>
      <vt:lpstr>MCF Introduction: Connections to the PARCC Assessment System</vt:lpstr>
      <vt:lpstr>MCF Introduction: Structure of Grade-Level  Frameworks</vt:lpstr>
      <vt:lpstr>Narrative Writing</vt:lpstr>
      <vt:lpstr>Sample Model Content Frameworks Chart</vt:lpstr>
      <vt:lpstr>PARCC Model Content Frameworks and  Item Prototypes</vt:lpstr>
      <vt:lpstr>The PARCC Assessment System for  ELA/Literacy</vt:lpstr>
      <vt:lpstr>PowerPoint Presentation</vt:lpstr>
      <vt:lpstr>PowerPoint Presentation</vt:lpstr>
      <vt:lpstr>PowerPoint Presentation</vt:lpstr>
      <vt:lpstr>PowerPoint Presentation</vt:lpstr>
      <vt:lpstr>PowerPoint Presentation</vt:lpstr>
      <vt:lpstr>CCSS/PARCC  Instruction and Assessment Aligned to the Standards</vt:lpstr>
      <vt:lpstr>PowerPoint Presentation</vt:lpstr>
      <vt:lpstr>PowerPoint Presentation</vt:lpstr>
      <vt:lpstr>What is Different about PARCC’s Development Process?</vt:lpstr>
      <vt:lpstr>What is Different about PARCC’s Development Process?</vt:lpstr>
      <vt:lpstr>PARCC’s Fundamental Advance</vt:lpstr>
      <vt:lpstr> PARCC ELA/Literacy Assessment</vt:lpstr>
      <vt:lpstr>Shifts at the Heart of the PARCC Design</vt:lpstr>
      <vt:lpstr>PowerPoint Presentation</vt:lpstr>
      <vt:lpstr>PARCC’s Core Commitments to ELA/Literacy Assessment Quality </vt:lpstr>
      <vt:lpstr>Texts Worth Reading?</vt:lpstr>
      <vt:lpstr>Every Question Requires Supporting Evidence</vt:lpstr>
      <vt:lpstr>Three Innovative Item Types</vt:lpstr>
      <vt:lpstr>Grade 10 Evidence-Based Selected-Response Item</vt:lpstr>
      <vt:lpstr>Grade 6 Technology-Enhanced         Constructed-Response Item (TECR)</vt:lpstr>
      <vt:lpstr>Grade 6 Prose Constructed-Response Item (PCR)</vt:lpstr>
      <vt:lpstr>PARCC Performance-Based Assessment with EBSR, TECR, and PCR Items</vt:lpstr>
      <vt:lpstr>Understanding the Literary Analysis Task</vt:lpstr>
      <vt:lpstr>Understanding the Narrative Writing Task</vt:lpstr>
      <vt:lpstr>Understanding the Research Simulation Task</vt:lpstr>
      <vt:lpstr>Understanding the End-of-Year Assessment</vt:lpstr>
      <vt:lpstr>PARCC Item Prototypes</vt:lpstr>
      <vt:lpstr>PARCC Timeline</vt:lpstr>
      <vt:lpstr>PowerPoint Presentation</vt:lpstr>
      <vt:lpstr>PowerPoint Presentation</vt:lpstr>
      <vt:lpstr>Contact Information</vt:lpstr>
      <vt:lpstr>PowerPoint Presentation</vt:lpstr>
    </vt:vector>
  </TitlesOfParts>
  <Company>Arkansas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Breitweiser (ADE)</dc:creator>
  <cp:lastModifiedBy>Mary Elizabeth Spence</cp:lastModifiedBy>
  <cp:revision>112</cp:revision>
  <dcterms:created xsi:type="dcterms:W3CDTF">2012-09-13T17:08:20Z</dcterms:created>
  <dcterms:modified xsi:type="dcterms:W3CDTF">2014-01-21T22:09:01Z</dcterms:modified>
</cp:coreProperties>
</file>