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3F5"/>
    <a:srgbClr val="D9C5E5"/>
    <a:srgbClr val="DDD4EA"/>
    <a:srgbClr val="D6F7D1"/>
    <a:srgbClr val="A4CDE4"/>
    <a:srgbClr val="D6AD84"/>
    <a:srgbClr val="FF6600"/>
    <a:srgbClr val="FFFF99"/>
    <a:srgbClr val="20926C"/>
    <a:srgbClr val="B5F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862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50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50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>
              <a:defRPr sz="1200"/>
            </a:lvl1pPr>
          </a:lstStyle>
          <a:p>
            <a:fld id="{43407382-B4D8-4DBA-924E-55BE95B08096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0" tIns="45295" rIns="90590" bIns="4529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5160"/>
            <a:ext cx="5609576" cy="4183695"/>
          </a:xfrm>
          <a:prstGeom prst="rect">
            <a:avLst/>
          </a:prstGeom>
        </p:spPr>
        <p:txBody>
          <a:bodyPr vert="horz" lIns="90590" tIns="45295" rIns="90590" bIns="4529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21"/>
            <a:ext cx="3037212" cy="46450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321"/>
            <a:ext cx="3037212" cy="46450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>
              <a:defRPr sz="1200"/>
            </a:lvl1pPr>
          </a:lstStyle>
          <a:p>
            <a:fld id="{9BA6931B-39FA-4B6E-A735-9E235C3781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967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6931B-39FA-4B6E-A735-9E235C3781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706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0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0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5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2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84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1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4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7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7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98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17B15-1AD7-436E-A254-85F7BB74CDDD}" type="datetimeFigureOut">
              <a:rPr lang="en-US" smtClean="0"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75C5F-4FDB-4B1A-BDBF-64DC6CD9E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7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ate.edu/a/conhp/socialwor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-7329" y="3696582"/>
            <a:ext cx="4563465" cy="3157324"/>
          </a:xfrm>
          <a:custGeom>
            <a:avLst/>
            <a:gdLst>
              <a:gd name="connsiteX0" fmla="*/ 0 w 8801767"/>
              <a:gd name="connsiteY0" fmla="*/ 3147164 h 3147164"/>
              <a:gd name="connsiteX1" fmla="*/ 4400884 w 8801767"/>
              <a:gd name="connsiteY1" fmla="*/ 0 h 3147164"/>
              <a:gd name="connsiteX2" fmla="*/ 8801767 w 8801767"/>
              <a:gd name="connsiteY2" fmla="*/ 3147164 h 3147164"/>
              <a:gd name="connsiteX3" fmla="*/ 0 w 8801767"/>
              <a:gd name="connsiteY3" fmla="*/ 3147164 h 3147164"/>
              <a:gd name="connsiteX0" fmla="*/ 0 w 4432967"/>
              <a:gd name="connsiteY0" fmla="*/ 3147164 h 3167484"/>
              <a:gd name="connsiteX1" fmla="*/ 4400884 w 4432967"/>
              <a:gd name="connsiteY1" fmla="*/ 0 h 3167484"/>
              <a:gd name="connsiteX2" fmla="*/ 4432967 w 4432967"/>
              <a:gd name="connsiteY2" fmla="*/ 3167484 h 3167484"/>
              <a:gd name="connsiteX3" fmla="*/ 0 w 4432967"/>
              <a:gd name="connsiteY3" fmla="*/ 3147164 h 3167484"/>
              <a:gd name="connsiteX0" fmla="*/ 0 w 4400884"/>
              <a:gd name="connsiteY0" fmla="*/ 3147164 h 3147164"/>
              <a:gd name="connsiteX1" fmla="*/ 4400884 w 4400884"/>
              <a:gd name="connsiteY1" fmla="*/ 0 h 3147164"/>
              <a:gd name="connsiteX2" fmla="*/ 4351687 w 4400884"/>
              <a:gd name="connsiteY2" fmla="*/ 3147164 h 3147164"/>
              <a:gd name="connsiteX3" fmla="*/ 0 w 4400884"/>
              <a:gd name="connsiteY3" fmla="*/ 3147164 h 3147164"/>
              <a:gd name="connsiteX0" fmla="*/ 0 w 4351687"/>
              <a:gd name="connsiteY0" fmla="*/ 3086204 h 3086204"/>
              <a:gd name="connsiteX1" fmla="*/ 4268804 w 4351687"/>
              <a:gd name="connsiteY1" fmla="*/ 0 h 3086204"/>
              <a:gd name="connsiteX2" fmla="*/ 4351687 w 4351687"/>
              <a:gd name="connsiteY2" fmla="*/ 3086204 h 3086204"/>
              <a:gd name="connsiteX3" fmla="*/ 0 w 4351687"/>
              <a:gd name="connsiteY3" fmla="*/ 3086204 h 3086204"/>
              <a:gd name="connsiteX0" fmla="*/ 0 w 4380564"/>
              <a:gd name="connsiteY0" fmla="*/ 3137004 h 3137004"/>
              <a:gd name="connsiteX1" fmla="*/ 4380564 w 4380564"/>
              <a:gd name="connsiteY1" fmla="*/ 0 h 3137004"/>
              <a:gd name="connsiteX2" fmla="*/ 4351687 w 4380564"/>
              <a:gd name="connsiteY2" fmla="*/ 3137004 h 3137004"/>
              <a:gd name="connsiteX3" fmla="*/ 0 w 4380564"/>
              <a:gd name="connsiteY3" fmla="*/ 3137004 h 3137004"/>
              <a:gd name="connsiteX0" fmla="*/ 0 w 4380564"/>
              <a:gd name="connsiteY0" fmla="*/ 3137004 h 3157324"/>
              <a:gd name="connsiteX1" fmla="*/ 4380564 w 4380564"/>
              <a:gd name="connsiteY1" fmla="*/ 0 h 3157324"/>
              <a:gd name="connsiteX2" fmla="*/ 4311047 w 4380564"/>
              <a:gd name="connsiteY2" fmla="*/ 3157324 h 3157324"/>
              <a:gd name="connsiteX3" fmla="*/ 0 w 4380564"/>
              <a:gd name="connsiteY3" fmla="*/ 3137004 h 3157324"/>
              <a:gd name="connsiteX0" fmla="*/ 0 w 4400884"/>
              <a:gd name="connsiteY0" fmla="*/ 3126844 h 3157324"/>
              <a:gd name="connsiteX1" fmla="*/ 4400884 w 4400884"/>
              <a:gd name="connsiteY1" fmla="*/ 0 h 3157324"/>
              <a:gd name="connsiteX2" fmla="*/ 4331367 w 4400884"/>
              <a:gd name="connsiteY2" fmla="*/ 3157324 h 3157324"/>
              <a:gd name="connsiteX3" fmla="*/ 0 w 4400884"/>
              <a:gd name="connsiteY3" fmla="*/ 3126844 h 3157324"/>
              <a:gd name="connsiteX0" fmla="*/ 0 w 4472004"/>
              <a:gd name="connsiteY0" fmla="*/ 3147164 h 3157324"/>
              <a:gd name="connsiteX1" fmla="*/ 4472004 w 4472004"/>
              <a:gd name="connsiteY1" fmla="*/ 0 h 3157324"/>
              <a:gd name="connsiteX2" fmla="*/ 4402487 w 4472004"/>
              <a:gd name="connsiteY2" fmla="*/ 3157324 h 3157324"/>
              <a:gd name="connsiteX3" fmla="*/ 0 w 4472004"/>
              <a:gd name="connsiteY3" fmla="*/ 3147164 h 3157324"/>
              <a:gd name="connsiteX0" fmla="*/ 0 w 4472004"/>
              <a:gd name="connsiteY0" fmla="*/ 3147164 h 3147164"/>
              <a:gd name="connsiteX1" fmla="*/ 4472004 w 4472004"/>
              <a:gd name="connsiteY1" fmla="*/ 0 h 3147164"/>
              <a:gd name="connsiteX2" fmla="*/ 4392327 w 4472004"/>
              <a:gd name="connsiteY2" fmla="*/ 3137004 h 3147164"/>
              <a:gd name="connsiteX3" fmla="*/ 0 w 4472004"/>
              <a:gd name="connsiteY3" fmla="*/ 3147164 h 3147164"/>
              <a:gd name="connsiteX0" fmla="*/ 0 w 4514247"/>
              <a:gd name="connsiteY0" fmla="*/ 3147164 h 3147164"/>
              <a:gd name="connsiteX1" fmla="*/ 4472004 w 4514247"/>
              <a:gd name="connsiteY1" fmla="*/ 0 h 3147164"/>
              <a:gd name="connsiteX2" fmla="*/ 4514247 w 4514247"/>
              <a:gd name="connsiteY2" fmla="*/ 3137004 h 3147164"/>
              <a:gd name="connsiteX3" fmla="*/ 0 w 4514247"/>
              <a:gd name="connsiteY3" fmla="*/ 3147164 h 3147164"/>
              <a:gd name="connsiteX0" fmla="*/ 0 w 4543124"/>
              <a:gd name="connsiteY0" fmla="*/ 3157324 h 3157324"/>
              <a:gd name="connsiteX1" fmla="*/ 4543124 w 4543124"/>
              <a:gd name="connsiteY1" fmla="*/ 0 h 3157324"/>
              <a:gd name="connsiteX2" fmla="*/ 4514247 w 4543124"/>
              <a:gd name="connsiteY2" fmla="*/ 3147164 h 3157324"/>
              <a:gd name="connsiteX3" fmla="*/ 0 w 4543124"/>
              <a:gd name="connsiteY3" fmla="*/ 3157324 h 3157324"/>
              <a:gd name="connsiteX0" fmla="*/ 0 w 4544727"/>
              <a:gd name="connsiteY0" fmla="*/ 3157324 h 3157324"/>
              <a:gd name="connsiteX1" fmla="*/ 4543124 w 4544727"/>
              <a:gd name="connsiteY1" fmla="*/ 0 h 3157324"/>
              <a:gd name="connsiteX2" fmla="*/ 4544727 w 4544727"/>
              <a:gd name="connsiteY2" fmla="*/ 3137004 h 3157324"/>
              <a:gd name="connsiteX3" fmla="*/ 0 w 4544727"/>
              <a:gd name="connsiteY3" fmla="*/ 3157324 h 3157324"/>
              <a:gd name="connsiteX0" fmla="*/ 0 w 4563454"/>
              <a:gd name="connsiteY0" fmla="*/ 3157324 h 3157324"/>
              <a:gd name="connsiteX1" fmla="*/ 4563444 w 4563454"/>
              <a:gd name="connsiteY1" fmla="*/ 0 h 3157324"/>
              <a:gd name="connsiteX2" fmla="*/ 4544727 w 4563454"/>
              <a:gd name="connsiteY2" fmla="*/ 3137004 h 3157324"/>
              <a:gd name="connsiteX3" fmla="*/ 0 w 4563454"/>
              <a:gd name="connsiteY3" fmla="*/ 3157324 h 3157324"/>
              <a:gd name="connsiteX0" fmla="*/ 0 w 4565047"/>
              <a:gd name="connsiteY0" fmla="*/ 3157324 h 3157324"/>
              <a:gd name="connsiteX1" fmla="*/ 4563444 w 4565047"/>
              <a:gd name="connsiteY1" fmla="*/ 0 h 3157324"/>
              <a:gd name="connsiteX2" fmla="*/ 4565047 w 4565047"/>
              <a:gd name="connsiteY2" fmla="*/ 3147164 h 3157324"/>
              <a:gd name="connsiteX3" fmla="*/ 0 w 4565047"/>
              <a:gd name="connsiteY3" fmla="*/ 3157324 h 3157324"/>
              <a:gd name="connsiteX0" fmla="*/ 0 w 4563465"/>
              <a:gd name="connsiteY0" fmla="*/ 3157324 h 3157324"/>
              <a:gd name="connsiteX1" fmla="*/ 4563444 w 4563465"/>
              <a:gd name="connsiteY1" fmla="*/ 0 h 3157324"/>
              <a:gd name="connsiteX2" fmla="*/ 4554887 w 4563465"/>
              <a:gd name="connsiteY2" fmla="*/ 3147164 h 3157324"/>
              <a:gd name="connsiteX3" fmla="*/ 0 w 4563465"/>
              <a:gd name="connsiteY3" fmla="*/ 3157324 h 3157324"/>
              <a:gd name="connsiteX0" fmla="*/ 0 w 4563465"/>
              <a:gd name="connsiteY0" fmla="*/ 3157324 h 3157324"/>
              <a:gd name="connsiteX1" fmla="*/ 4477729 w 4563465"/>
              <a:gd name="connsiteY1" fmla="*/ 21978 h 3157324"/>
              <a:gd name="connsiteX2" fmla="*/ 4563444 w 4563465"/>
              <a:gd name="connsiteY2" fmla="*/ 0 h 3157324"/>
              <a:gd name="connsiteX3" fmla="*/ 4554887 w 4563465"/>
              <a:gd name="connsiteY3" fmla="*/ 3147164 h 3157324"/>
              <a:gd name="connsiteX4" fmla="*/ 0 w 4563465"/>
              <a:gd name="connsiteY4" fmla="*/ 3157324 h 3157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3465" h="3157324">
                <a:moveTo>
                  <a:pt x="0" y="3157324"/>
                </a:moveTo>
                <a:lnTo>
                  <a:pt x="4477729" y="21978"/>
                </a:lnTo>
                <a:lnTo>
                  <a:pt x="4563444" y="0"/>
                </a:lnTo>
                <a:cubicBezTo>
                  <a:pt x="4563978" y="1045668"/>
                  <a:pt x="4554353" y="2101496"/>
                  <a:pt x="4554887" y="3147164"/>
                </a:cubicBezTo>
                <a:lnTo>
                  <a:pt x="0" y="3157324"/>
                </a:lnTo>
                <a:close/>
              </a:path>
            </a:pathLst>
          </a:custGeom>
          <a:solidFill>
            <a:srgbClr val="D3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Isosceles Triangle 17"/>
          <p:cNvSpPr/>
          <p:nvPr/>
        </p:nvSpPr>
        <p:spPr>
          <a:xfrm rot="3556464">
            <a:off x="398944" y="-692284"/>
            <a:ext cx="5532034" cy="4063752"/>
          </a:xfrm>
          <a:custGeom>
            <a:avLst/>
            <a:gdLst>
              <a:gd name="connsiteX0" fmla="*/ 0 w 5058956"/>
              <a:gd name="connsiteY0" fmla="*/ 3543013 h 3543013"/>
              <a:gd name="connsiteX1" fmla="*/ 2529478 w 5058956"/>
              <a:gd name="connsiteY1" fmla="*/ 0 h 3543013"/>
              <a:gd name="connsiteX2" fmla="*/ 5058956 w 5058956"/>
              <a:gd name="connsiteY2" fmla="*/ 3543013 h 3543013"/>
              <a:gd name="connsiteX3" fmla="*/ 0 w 5058956"/>
              <a:gd name="connsiteY3" fmla="*/ 3543013 h 3543013"/>
              <a:gd name="connsiteX0" fmla="*/ 0 w 4955985"/>
              <a:gd name="connsiteY0" fmla="*/ 3873375 h 3873375"/>
              <a:gd name="connsiteX1" fmla="*/ 2426507 w 4955985"/>
              <a:gd name="connsiteY1" fmla="*/ 0 h 3873375"/>
              <a:gd name="connsiteX2" fmla="*/ 4955985 w 4955985"/>
              <a:gd name="connsiteY2" fmla="*/ 3543013 h 3873375"/>
              <a:gd name="connsiteX3" fmla="*/ 0 w 4955985"/>
              <a:gd name="connsiteY3" fmla="*/ 3873375 h 3873375"/>
              <a:gd name="connsiteX0" fmla="*/ 0 w 5412039"/>
              <a:gd name="connsiteY0" fmla="*/ 3873375 h 3873375"/>
              <a:gd name="connsiteX1" fmla="*/ 2426507 w 5412039"/>
              <a:gd name="connsiteY1" fmla="*/ 0 h 3873375"/>
              <a:gd name="connsiteX2" fmla="*/ 5412039 w 5412039"/>
              <a:gd name="connsiteY2" fmla="*/ 1822306 h 3873375"/>
              <a:gd name="connsiteX3" fmla="*/ 0 w 5412039"/>
              <a:gd name="connsiteY3" fmla="*/ 3873375 h 3873375"/>
              <a:gd name="connsiteX0" fmla="*/ 0 w 5412039"/>
              <a:gd name="connsiteY0" fmla="*/ 3879618 h 3879618"/>
              <a:gd name="connsiteX1" fmla="*/ 2454557 w 5412039"/>
              <a:gd name="connsiteY1" fmla="*/ 0 h 3879618"/>
              <a:gd name="connsiteX2" fmla="*/ 5412039 w 5412039"/>
              <a:gd name="connsiteY2" fmla="*/ 1828549 h 3879618"/>
              <a:gd name="connsiteX3" fmla="*/ 0 w 5412039"/>
              <a:gd name="connsiteY3" fmla="*/ 3879618 h 3879618"/>
              <a:gd name="connsiteX0" fmla="*/ 0 w 5393731"/>
              <a:gd name="connsiteY0" fmla="*/ 3879618 h 3879618"/>
              <a:gd name="connsiteX1" fmla="*/ 2454557 w 5393731"/>
              <a:gd name="connsiteY1" fmla="*/ 0 h 3879618"/>
              <a:gd name="connsiteX2" fmla="*/ 5393731 w 5393731"/>
              <a:gd name="connsiteY2" fmla="*/ 1894229 h 3879618"/>
              <a:gd name="connsiteX3" fmla="*/ 0 w 5393731"/>
              <a:gd name="connsiteY3" fmla="*/ 3879618 h 3879618"/>
              <a:gd name="connsiteX0" fmla="*/ 0 w 5393731"/>
              <a:gd name="connsiteY0" fmla="*/ 3731992 h 3731992"/>
              <a:gd name="connsiteX1" fmla="*/ 2350371 w 5393731"/>
              <a:gd name="connsiteY1" fmla="*/ 0 h 3731992"/>
              <a:gd name="connsiteX2" fmla="*/ 5393731 w 5393731"/>
              <a:gd name="connsiteY2" fmla="*/ 1746603 h 3731992"/>
              <a:gd name="connsiteX3" fmla="*/ 0 w 5393731"/>
              <a:gd name="connsiteY3" fmla="*/ 3731992 h 3731992"/>
              <a:gd name="connsiteX0" fmla="*/ 0 w 5396930"/>
              <a:gd name="connsiteY0" fmla="*/ 3731992 h 3731992"/>
              <a:gd name="connsiteX1" fmla="*/ 2350371 w 5396930"/>
              <a:gd name="connsiteY1" fmla="*/ 0 h 3731992"/>
              <a:gd name="connsiteX2" fmla="*/ 5396930 w 5396930"/>
              <a:gd name="connsiteY2" fmla="*/ 1704986 h 3731992"/>
              <a:gd name="connsiteX3" fmla="*/ 0 w 5396930"/>
              <a:gd name="connsiteY3" fmla="*/ 3731992 h 3731992"/>
              <a:gd name="connsiteX0" fmla="*/ 0 w 5368305"/>
              <a:gd name="connsiteY0" fmla="*/ 3731992 h 3731992"/>
              <a:gd name="connsiteX1" fmla="*/ 2350371 w 5368305"/>
              <a:gd name="connsiteY1" fmla="*/ 0 h 3731992"/>
              <a:gd name="connsiteX2" fmla="*/ 5368305 w 5368305"/>
              <a:gd name="connsiteY2" fmla="*/ 1732302 h 3731992"/>
              <a:gd name="connsiteX3" fmla="*/ 0 w 5368305"/>
              <a:gd name="connsiteY3" fmla="*/ 3731992 h 3731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8305" h="3731992">
                <a:moveTo>
                  <a:pt x="0" y="3731992"/>
                </a:moveTo>
                <a:lnTo>
                  <a:pt x="2350371" y="0"/>
                </a:lnTo>
                <a:lnTo>
                  <a:pt x="5368305" y="1732302"/>
                </a:lnTo>
                <a:lnTo>
                  <a:pt x="0" y="3731992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Isosceles Triangle 30"/>
          <p:cNvSpPr/>
          <p:nvPr/>
        </p:nvSpPr>
        <p:spPr>
          <a:xfrm rot="10800000">
            <a:off x="4659265" y="-91583"/>
            <a:ext cx="4505221" cy="3462513"/>
          </a:xfrm>
          <a:custGeom>
            <a:avLst/>
            <a:gdLst>
              <a:gd name="connsiteX0" fmla="*/ 0 w 4502507"/>
              <a:gd name="connsiteY0" fmla="*/ 2807830 h 2807830"/>
              <a:gd name="connsiteX1" fmla="*/ 2251254 w 4502507"/>
              <a:gd name="connsiteY1" fmla="*/ 0 h 2807830"/>
              <a:gd name="connsiteX2" fmla="*/ 4502507 w 4502507"/>
              <a:gd name="connsiteY2" fmla="*/ 2807830 h 2807830"/>
              <a:gd name="connsiteX3" fmla="*/ 0 w 4502507"/>
              <a:gd name="connsiteY3" fmla="*/ 2807830 h 2807830"/>
              <a:gd name="connsiteX0" fmla="*/ 0 w 4502507"/>
              <a:gd name="connsiteY0" fmla="*/ 3427590 h 3427590"/>
              <a:gd name="connsiteX1" fmla="*/ 4476294 w 4502507"/>
              <a:gd name="connsiteY1" fmla="*/ 0 h 3427590"/>
              <a:gd name="connsiteX2" fmla="*/ 4502507 w 4502507"/>
              <a:gd name="connsiteY2" fmla="*/ 3427590 h 3427590"/>
              <a:gd name="connsiteX3" fmla="*/ 0 w 4502507"/>
              <a:gd name="connsiteY3" fmla="*/ 3427590 h 3427590"/>
              <a:gd name="connsiteX0" fmla="*/ 0 w 4502507"/>
              <a:gd name="connsiteY0" fmla="*/ 3458070 h 3458070"/>
              <a:gd name="connsiteX1" fmla="*/ 4466134 w 4502507"/>
              <a:gd name="connsiteY1" fmla="*/ 0 h 3458070"/>
              <a:gd name="connsiteX2" fmla="*/ 4502507 w 4502507"/>
              <a:gd name="connsiteY2" fmla="*/ 3458070 h 3458070"/>
              <a:gd name="connsiteX3" fmla="*/ 0 w 4502507"/>
              <a:gd name="connsiteY3" fmla="*/ 3458070 h 3458070"/>
              <a:gd name="connsiteX0" fmla="*/ 0 w 4522827"/>
              <a:gd name="connsiteY0" fmla="*/ 3458070 h 3458070"/>
              <a:gd name="connsiteX1" fmla="*/ 4466134 w 4522827"/>
              <a:gd name="connsiteY1" fmla="*/ 0 h 3458070"/>
              <a:gd name="connsiteX2" fmla="*/ 4522827 w 4522827"/>
              <a:gd name="connsiteY2" fmla="*/ 3458070 h 3458070"/>
              <a:gd name="connsiteX3" fmla="*/ 0 w 4522827"/>
              <a:gd name="connsiteY3" fmla="*/ 3458070 h 3458070"/>
              <a:gd name="connsiteX0" fmla="*/ 0 w 4543147"/>
              <a:gd name="connsiteY0" fmla="*/ 3437750 h 3458070"/>
              <a:gd name="connsiteX1" fmla="*/ 4486454 w 4543147"/>
              <a:gd name="connsiteY1" fmla="*/ 0 h 3458070"/>
              <a:gd name="connsiteX2" fmla="*/ 4543147 w 4543147"/>
              <a:gd name="connsiteY2" fmla="*/ 3458070 h 3458070"/>
              <a:gd name="connsiteX3" fmla="*/ 0 w 4543147"/>
              <a:gd name="connsiteY3" fmla="*/ 3437750 h 3458070"/>
              <a:gd name="connsiteX0" fmla="*/ 0 w 4532987"/>
              <a:gd name="connsiteY0" fmla="*/ 3458070 h 3458070"/>
              <a:gd name="connsiteX1" fmla="*/ 4476294 w 4532987"/>
              <a:gd name="connsiteY1" fmla="*/ 0 h 3458070"/>
              <a:gd name="connsiteX2" fmla="*/ 4532987 w 4532987"/>
              <a:gd name="connsiteY2" fmla="*/ 3458070 h 3458070"/>
              <a:gd name="connsiteX3" fmla="*/ 0 w 4532987"/>
              <a:gd name="connsiteY3" fmla="*/ 3458070 h 3458070"/>
              <a:gd name="connsiteX0" fmla="*/ 0 w 4532987"/>
              <a:gd name="connsiteY0" fmla="*/ 3458070 h 3458070"/>
              <a:gd name="connsiteX1" fmla="*/ 4476294 w 4532987"/>
              <a:gd name="connsiteY1" fmla="*/ 0 h 3458070"/>
              <a:gd name="connsiteX2" fmla="*/ 4514177 w 4532987"/>
              <a:gd name="connsiteY2" fmla="*/ 100605 h 3458070"/>
              <a:gd name="connsiteX3" fmla="*/ 4532987 w 4532987"/>
              <a:gd name="connsiteY3" fmla="*/ 3458070 h 3458070"/>
              <a:gd name="connsiteX4" fmla="*/ 0 w 4532987"/>
              <a:gd name="connsiteY4" fmla="*/ 3458070 h 3458070"/>
              <a:gd name="connsiteX0" fmla="*/ 0 w 4549092"/>
              <a:gd name="connsiteY0" fmla="*/ 3458070 h 3458070"/>
              <a:gd name="connsiteX1" fmla="*/ 4549092 w 4549092"/>
              <a:gd name="connsiteY1" fmla="*/ 0 h 3458070"/>
              <a:gd name="connsiteX2" fmla="*/ 4514177 w 4549092"/>
              <a:gd name="connsiteY2" fmla="*/ 100605 h 3458070"/>
              <a:gd name="connsiteX3" fmla="*/ 4532987 w 4549092"/>
              <a:gd name="connsiteY3" fmla="*/ 3458070 h 3458070"/>
              <a:gd name="connsiteX4" fmla="*/ 0 w 4549092"/>
              <a:gd name="connsiteY4" fmla="*/ 3458070 h 3458070"/>
              <a:gd name="connsiteX0" fmla="*/ 0 w 4611490"/>
              <a:gd name="connsiteY0" fmla="*/ 3499140 h 3499140"/>
              <a:gd name="connsiteX1" fmla="*/ 4611490 w 4611490"/>
              <a:gd name="connsiteY1" fmla="*/ 0 h 3499140"/>
              <a:gd name="connsiteX2" fmla="*/ 4514177 w 4611490"/>
              <a:gd name="connsiteY2" fmla="*/ 141675 h 3499140"/>
              <a:gd name="connsiteX3" fmla="*/ 4532987 w 4611490"/>
              <a:gd name="connsiteY3" fmla="*/ 3499140 h 3499140"/>
              <a:gd name="connsiteX4" fmla="*/ 0 w 4611490"/>
              <a:gd name="connsiteY4" fmla="*/ 3499140 h 3499140"/>
              <a:gd name="connsiteX0" fmla="*/ 0 w 4611490"/>
              <a:gd name="connsiteY0" fmla="*/ 3499140 h 3499140"/>
              <a:gd name="connsiteX1" fmla="*/ 4611490 w 4611490"/>
              <a:gd name="connsiteY1" fmla="*/ 0 h 3499140"/>
              <a:gd name="connsiteX2" fmla="*/ 4545376 w 4611490"/>
              <a:gd name="connsiteY2" fmla="*/ 141675 h 3499140"/>
              <a:gd name="connsiteX3" fmla="*/ 4532987 w 4611490"/>
              <a:gd name="connsiteY3" fmla="*/ 3499140 h 3499140"/>
              <a:gd name="connsiteX4" fmla="*/ 0 w 4611490"/>
              <a:gd name="connsiteY4" fmla="*/ 3499140 h 349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11490" h="3499140">
                <a:moveTo>
                  <a:pt x="0" y="3499140"/>
                </a:moveTo>
                <a:lnTo>
                  <a:pt x="4611490" y="0"/>
                </a:lnTo>
                <a:cubicBezTo>
                  <a:pt x="4610251" y="19845"/>
                  <a:pt x="4546615" y="121830"/>
                  <a:pt x="4545376" y="141675"/>
                </a:cubicBezTo>
                <a:cubicBezTo>
                  <a:pt x="4541246" y="1260830"/>
                  <a:pt x="4537117" y="2379985"/>
                  <a:pt x="4532987" y="3499140"/>
                </a:cubicBezTo>
                <a:lnTo>
                  <a:pt x="0" y="349914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Isosceles Triangle 83"/>
          <p:cNvSpPr/>
          <p:nvPr/>
        </p:nvSpPr>
        <p:spPr>
          <a:xfrm>
            <a:off x="4638040" y="3386072"/>
            <a:ext cx="4484602" cy="2669288"/>
          </a:xfrm>
          <a:custGeom>
            <a:avLst/>
            <a:gdLst>
              <a:gd name="connsiteX0" fmla="*/ 0 w 4941802"/>
              <a:gd name="connsiteY0" fmla="*/ 3837688 h 3837688"/>
              <a:gd name="connsiteX1" fmla="*/ 2470901 w 4941802"/>
              <a:gd name="connsiteY1" fmla="*/ 0 h 3837688"/>
              <a:gd name="connsiteX2" fmla="*/ 4941802 w 4941802"/>
              <a:gd name="connsiteY2" fmla="*/ 3837688 h 3837688"/>
              <a:gd name="connsiteX3" fmla="*/ 0 w 4941802"/>
              <a:gd name="connsiteY3" fmla="*/ 3837688 h 3837688"/>
              <a:gd name="connsiteX0" fmla="*/ 0 w 4941802"/>
              <a:gd name="connsiteY0" fmla="*/ 3471928 h 3471928"/>
              <a:gd name="connsiteX1" fmla="*/ 4929621 w 4941802"/>
              <a:gd name="connsiteY1" fmla="*/ 0 h 3471928"/>
              <a:gd name="connsiteX2" fmla="*/ 4941802 w 4941802"/>
              <a:gd name="connsiteY2" fmla="*/ 3471928 h 3471928"/>
              <a:gd name="connsiteX3" fmla="*/ 0 w 4941802"/>
              <a:gd name="connsiteY3" fmla="*/ 3471928 h 3471928"/>
              <a:gd name="connsiteX0" fmla="*/ 0 w 4545562"/>
              <a:gd name="connsiteY0" fmla="*/ 48008 h 3471928"/>
              <a:gd name="connsiteX1" fmla="*/ 4533381 w 4545562"/>
              <a:gd name="connsiteY1" fmla="*/ 0 h 3471928"/>
              <a:gd name="connsiteX2" fmla="*/ 4545562 w 4545562"/>
              <a:gd name="connsiteY2" fmla="*/ 3471928 h 3471928"/>
              <a:gd name="connsiteX3" fmla="*/ 0 w 4545562"/>
              <a:gd name="connsiteY3" fmla="*/ 48008 h 3471928"/>
              <a:gd name="connsiteX0" fmla="*/ 0 w 4545562"/>
              <a:gd name="connsiteY0" fmla="*/ 58168 h 3471928"/>
              <a:gd name="connsiteX1" fmla="*/ 4533381 w 4545562"/>
              <a:gd name="connsiteY1" fmla="*/ 0 h 3471928"/>
              <a:gd name="connsiteX2" fmla="*/ 4545562 w 4545562"/>
              <a:gd name="connsiteY2" fmla="*/ 3471928 h 3471928"/>
              <a:gd name="connsiteX3" fmla="*/ 0 w 4545562"/>
              <a:gd name="connsiteY3" fmla="*/ 58168 h 3471928"/>
              <a:gd name="connsiteX0" fmla="*/ 0 w 4515082"/>
              <a:gd name="connsiteY0" fmla="*/ 58168 h 3471928"/>
              <a:gd name="connsiteX1" fmla="*/ 4502901 w 4515082"/>
              <a:gd name="connsiteY1" fmla="*/ 0 h 3471928"/>
              <a:gd name="connsiteX2" fmla="*/ 4515082 w 4515082"/>
              <a:gd name="connsiteY2" fmla="*/ 3471928 h 3471928"/>
              <a:gd name="connsiteX3" fmla="*/ 0 w 4515082"/>
              <a:gd name="connsiteY3" fmla="*/ 58168 h 3471928"/>
              <a:gd name="connsiteX0" fmla="*/ 0 w 4515082"/>
              <a:gd name="connsiteY0" fmla="*/ 58168 h 3471928"/>
              <a:gd name="connsiteX1" fmla="*/ 4502901 w 4515082"/>
              <a:gd name="connsiteY1" fmla="*/ 0 h 3471928"/>
              <a:gd name="connsiteX2" fmla="*/ 4515082 w 4515082"/>
              <a:gd name="connsiteY2" fmla="*/ 3471928 h 3471928"/>
              <a:gd name="connsiteX3" fmla="*/ 25400 w 4515082"/>
              <a:gd name="connsiteY3" fmla="*/ 108968 h 3471928"/>
              <a:gd name="connsiteX4" fmla="*/ 0 w 4515082"/>
              <a:gd name="connsiteY4" fmla="*/ 58168 h 3471928"/>
              <a:gd name="connsiteX0" fmla="*/ 0 w 4494762"/>
              <a:gd name="connsiteY0" fmla="*/ 37848 h 3471928"/>
              <a:gd name="connsiteX1" fmla="*/ 4482581 w 4494762"/>
              <a:gd name="connsiteY1" fmla="*/ 0 h 3471928"/>
              <a:gd name="connsiteX2" fmla="*/ 4494762 w 4494762"/>
              <a:gd name="connsiteY2" fmla="*/ 3471928 h 3471928"/>
              <a:gd name="connsiteX3" fmla="*/ 5080 w 4494762"/>
              <a:gd name="connsiteY3" fmla="*/ 108968 h 3471928"/>
              <a:gd name="connsiteX4" fmla="*/ 0 w 4494762"/>
              <a:gd name="connsiteY4" fmla="*/ 37848 h 3471928"/>
              <a:gd name="connsiteX0" fmla="*/ 0 w 4484602"/>
              <a:gd name="connsiteY0" fmla="*/ 37848 h 2974088"/>
              <a:gd name="connsiteX1" fmla="*/ 4482581 w 4484602"/>
              <a:gd name="connsiteY1" fmla="*/ 0 h 2974088"/>
              <a:gd name="connsiteX2" fmla="*/ 4484602 w 4484602"/>
              <a:gd name="connsiteY2" fmla="*/ 2974088 h 2974088"/>
              <a:gd name="connsiteX3" fmla="*/ 5080 w 4484602"/>
              <a:gd name="connsiteY3" fmla="*/ 108968 h 2974088"/>
              <a:gd name="connsiteX4" fmla="*/ 0 w 4484602"/>
              <a:gd name="connsiteY4" fmla="*/ 37848 h 2974088"/>
              <a:gd name="connsiteX0" fmla="*/ 0 w 4484602"/>
              <a:gd name="connsiteY0" fmla="*/ 37848 h 2669288"/>
              <a:gd name="connsiteX1" fmla="*/ 4482581 w 4484602"/>
              <a:gd name="connsiteY1" fmla="*/ 0 h 2669288"/>
              <a:gd name="connsiteX2" fmla="*/ 4484602 w 4484602"/>
              <a:gd name="connsiteY2" fmla="*/ 2669288 h 2669288"/>
              <a:gd name="connsiteX3" fmla="*/ 5080 w 4484602"/>
              <a:gd name="connsiteY3" fmla="*/ 108968 h 2669288"/>
              <a:gd name="connsiteX4" fmla="*/ 0 w 4484602"/>
              <a:gd name="connsiteY4" fmla="*/ 37848 h 2669288"/>
              <a:gd name="connsiteX0" fmla="*/ 55880 w 4540482"/>
              <a:gd name="connsiteY0" fmla="*/ 37848 h 2669288"/>
              <a:gd name="connsiteX1" fmla="*/ 4538461 w 4540482"/>
              <a:gd name="connsiteY1" fmla="*/ 0 h 2669288"/>
              <a:gd name="connsiteX2" fmla="*/ 4540482 w 4540482"/>
              <a:gd name="connsiteY2" fmla="*/ 2669288 h 2669288"/>
              <a:gd name="connsiteX3" fmla="*/ 0 w 4540482"/>
              <a:gd name="connsiteY3" fmla="*/ 220728 h 2669288"/>
              <a:gd name="connsiteX4" fmla="*/ 55880 w 4540482"/>
              <a:gd name="connsiteY4" fmla="*/ 37848 h 2669288"/>
              <a:gd name="connsiteX0" fmla="*/ 0 w 4484602"/>
              <a:gd name="connsiteY0" fmla="*/ 37848 h 2669288"/>
              <a:gd name="connsiteX1" fmla="*/ 4482581 w 4484602"/>
              <a:gd name="connsiteY1" fmla="*/ 0 h 2669288"/>
              <a:gd name="connsiteX2" fmla="*/ 4484602 w 4484602"/>
              <a:gd name="connsiteY2" fmla="*/ 2669288 h 2669288"/>
              <a:gd name="connsiteX3" fmla="*/ 25400 w 4484602"/>
              <a:gd name="connsiteY3" fmla="*/ 129288 h 2669288"/>
              <a:gd name="connsiteX4" fmla="*/ 0 w 4484602"/>
              <a:gd name="connsiteY4" fmla="*/ 37848 h 2669288"/>
              <a:gd name="connsiteX0" fmla="*/ 0 w 4484602"/>
              <a:gd name="connsiteY0" fmla="*/ 37848 h 2669288"/>
              <a:gd name="connsiteX1" fmla="*/ 4482581 w 4484602"/>
              <a:gd name="connsiteY1" fmla="*/ 0 h 2669288"/>
              <a:gd name="connsiteX2" fmla="*/ 4484602 w 4484602"/>
              <a:gd name="connsiteY2" fmla="*/ 2669288 h 2669288"/>
              <a:gd name="connsiteX3" fmla="*/ 15240 w 4484602"/>
              <a:gd name="connsiteY3" fmla="*/ 129288 h 2669288"/>
              <a:gd name="connsiteX4" fmla="*/ 0 w 4484602"/>
              <a:gd name="connsiteY4" fmla="*/ 37848 h 266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4602" h="2669288">
                <a:moveTo>
                  <a:pt x="0" y="37848"/>
                </a:moveTo>
                <a:lnTo>
                  <a:pt x="4482581" y="0"/>
                </a:lnTo>
                <a:cubicBezTo>
                  <a:pt x="4486641" y="1157309"/>
                  <a:pt x="4480542" y="1511979"/>
                  <a:pt x="4484602" y="2669288"/>
                </a:cubicBezTo>
                <a:lnTo>
                  <a:pt x="15240" y="129288"/>
                </a:lnTo>
                <a:lnTo>
                  <a:pt x="0" y="37848"/>
                </a:lnTo>
                <a:close/>
              </a:path>
            </a:pathLst>
          </a:custGeom>
          <a:solidFill>
            <a:srgbClr val="D9C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82" name="Isosceles Triangle 81"/>
          <p:cNvSpPr/>
          <p:nvPr/>
        </p:nvSpPr>
        <p:spPr>
          <a:xfrm>
            <a:off x="4659265" y="-19410"/>
            <a:ext cx="4459300" cy="3428543"/>
          </a:xfrm>
          <a:custGeom>
            <a:avLst/>
            <a:gdLst>
              <a:gd name="connsiteX0" fmla="*/ 0 w 4463379"/>
              <a:gd name="connsiteY0" fmla="*/ 2005577 h 2005577"/>
              <a:gd name="connsiteX1" fmla="*/ 2231690 w 4463379"/>
              <a:gd name="connsiteY1" fmla="*/ 0 h 2005577"/>
              <a:gd name="connsiteX2" fmla="*/ 4463379 w 4463379"/>
              <a:gd name="connsiteY2" fmla="*/ 2005577 h 2005577"/>
              <a:gd name="connsiteX3" fmla="*/ 0 w 4463379"/>
              <a:gd name="connsiteY3" fmla="*/ 2005577 h 2005577"/>
              <a:gd name="connsiteX0" fmla="*/ 0 w 4463379"/>
              <a:gd name="connsiteY0" fmla="*/ 3427977 h 3427977"/>
              <a:gd name="connsiteX1" fmla="*/ 4405930 w 4463379"/>
              <a:gd name="connsiteY1" fmla="*/ 0 h 3427977"/>
              <a:gd name="connsiteX2" fmla="*/ 4463379 w 4463379"/>
              <a:gd name="connsiteY2" fmla="*/ 3427977 h 3427977"/>
              <a:gd name="connsiteX3" fmla="*/ 0 w 4463379"/>
              <a:gd name="connsiteY3" fmla="*/ 3427977 h 3427977"/>
              <a:gd name="connsiteX0" fmla="*/ 0 w 4453219"/>
              <a:gd name="connsiteY0" fmla="*/ 3427977 h 3427977"/>
              <a:gd name="connsiteX1" fmla="*/ 4405930 w 4453219"/>
              <a:gd name="connsiteY1" fmla="*/ 0 h 3427977"/>
              <a:gd name="connsiteX2" fmla="*/ 4453219 w 4453219"/>
              <a:gd name="connsiteY2" fmla="*/ 3427977 h 3427977"/>
              <a:gd name="connsiteX3" fmla="*/ 0 w 4453219"/>
              <a:gd name="connsiteY3" fmla="*/ 3427977 h 3427977"/>
              <a:gd name="connsiteX0" fmla="*/ 0 w 4443059"/>
              <a:gd name="connsiteY0" fmla="*/ 3427977 h 3427977"/>
              <a:gd name="connsiteX1" fmla="*/ 4405930 w 4443059"/>
              <a:gd name="connsiteY1" fmla="*/ 0 h 3427977"/>
              <a:gd name="connsiteX2" fmla="*/ 4443059 w 4443059"/>
              <a:gd name="connsiteY2" fmla="*/ 3417817 h 3427977"/>
              <a:gd name="connsiteX3" fmla="*/ 0 w 4443059"/>
              <a:gd name="connsiteY3" fmla="*/ 3427977 h 3427977"/>
              <a:gd name="connsiteX0" fmla="*/ 0 w 4412579"/>
              <a:gd name="connsiteY0" fmla="*/ 3427977 h 3427977"/>
              <a:gd name="connsiteX1" fmla="*/ 4405930 w 4412579"/>
              <a:gd name="connsiteY1" fmla="*/ 0 h 3427977"/>
              <a:gd name="connsiteX2" fmla="*/ 4412579 w 4412579"/>
              <a:gd name="connsiteY2" fmla="*/ 3417817 h 3427977"/>
              <a:gd name="connsiteX3" fmla="*/ 0 w 4412579"/>
              <a:gd name="connsiteY3" fmla="*/ 3427977 h 3427977"/>
              <a:gd name="connsiteX0" fmla="*/ 0 w 4426438"/>
              <a:gd name="connsiteY0" fmla="*/ 3417817 h 3417817"/>
              <a:gd name="connsiteX1" fmla="*/ 4426250 w 4426438"/>
              <a:gd name="connsiteY1" fmla="*/ 0 h 3417817"/>
              <a:gd name="connsiteX2" fmla="*/ 4412579 w 4426438"/>
              <a:gd name="connsiteY2" fmla="*/ 3407657 h 3417817"/>
              <a:gd name="connsiteX3" fmla="*/ 0 w 4426438"/>
              <a:gd name="connsiteY3" fmla="*/ 3417817 h 3417817"/>
              <a:gd name="connsiteX0" fmla="*/ 0 w 4416484"/>
              <a:gd name="connsiteY0" fmla="*/ 3397497 h 3397497"/>
              <a:gd name="connsiteX1" fmla="*/ 4416090 w 4416484"/>
              <a:gd name="connsiteY1" fmla="*/ 0 h 3397497"/>
              <a:gd name="connsiteX2" fmla="*/ 4412579 w 4416484"/>
              <a:gd name="connsiteY2" fmla="*/ 3387337 h 3397497"/>
              <a:gd name="connsiteX3" fmla="*/ 0 w 4416484"/>
              <a:gd name="connsiteY3" fmla="*/ 3397497 h 3397497"/>
              <a:gd name="connsiteX0" fmla="*/ 0 w 4467284"/>
              <a:gd name="connsiteY0" fmla="*/ 3407657 h 3407657"/>
              <a:gd name="connsiteX1" fmla="*/ 4466890 w 4467284"/>
              <a:gd name="connsiteY1" fmla="*/ 0 h 3407657"/>
              <a:gd name="connsiteX2" fmla="*/ 4463379 w 4467284"/>
              <a:gd name="connsiteY2" fmla="*/ 3387337 h 3407657"/>
              <a:gd name="connsiteX3" fmla="*/ 0 w 4467284"/>
              <a:gd name="connsiteY3" fmla="*/ 3407657 h 340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284" h="3407657">
                <a:moveTo>
                  <a:pt x="0" y="3407657"/>
                </a:moveTo>
                <a:lnTo>
                  <a:pt x="4466890" y="0"/>
                </a:lnTo>
                <a:cubicBezTo>
                  <a:pt x="4469106" y="1139272"/>
                  <a:pt x="4461163" y="2248065"/>
                  <a:pt x="4463379" y="3387337"/>
                </a:cubicBezTo>
                <a:lnTo>
                  <a:pt x="0" y="3407657"/>
                </a:lnTo>
                <a:close/>
              </a:path>
            </a:pathLst>
          </a:custGeom>
          <a:solidFill>
            <a:srgbClr val="D6A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Isosceles Triangle 70"/>
          <p:cNvSpPr/>
          <p:nvPr/>
        </p:nvSpPr>
        <p:spPr>
          <a:xfrm>
            <a:off x="4307576" y="3080198"/>
            <a:ext cx="4816814" cy="3763054"/>
          </a:xfrm>
          <a:custGeom>
            <a:avLst/>
            <a:gdLst>
              <a:gd name="connsiteX0" fmla="*/ 0 w 6817224"/>
              <a:gd name="connsiteY0" fmla="*/ 3203977 h 3203977"/>
              <a:gd name="connsiteX1" fmla="*/ 2552232 w 6817224"/>
              <a:gd name="connsiteY1" fmla="*/ 0 h 3203977"/>
              <a:gd name="connsiteX2" fmla="*/ 6817224 w 6817224"/>
              <a:gd name="connsiteY2" fmla="*/ 3203977 h 3203977"/>
              <a:gd name="connsiteX3" fmla="*/ 0 w 6817224"/>
              <a:gd name="connsiteY3" fmla="*/ 3203977 h 3203977"/>
              <a:gd name="connsiteX0" fmla="*/ 0 w 5130664"/>
              <a:gd name="connsiteY0" fmla="*/ 3244617 h 3244617"/>
              <a:gd name="connsiteX1" fmla="*/ 865672 w 5130664"/>
              <a:gd name="connsiteY1" fmla="*/ 0 h 3244617"/>
              <a:gd name="connsiteX2" fmla="*/ 5130664 w 5130664"/>
              <a:gd name="connsiteY2" fmla="*/ 3203977 h 3244617"/>
              <a:gd name="connsiteX3" fmla="*/ 0 w 5130664"/>
              <a:gd name="connsiteY3" fmla="*/ 3244617 h 3244617"/>
              <a:gd name="connsiteX0" fmla="*/ 0 w 5130664"/>
              <a:gd name="connsiteY0" fmla="*/ 3356377 h 3356377"/>
              <a:gd name="connsiteX1" fmla="*/ 703112 w 5130664"/>
              <a:gd name="connsiteY1" fmla="*/ 0 h 3356377"/>
              <a:gd name="connsiteX2" fmla="*/ 5130664 w 5130664"/>
              <a:gd name="connsiteY2" fmla="*/ 3315737 h 3356377"/>
              <a:gd name="connsiteX3" fmla="*/ 0 w 5130664"/>
              <a:gd name="connsiteY3" fmla="*/ 3356377 h 3356377"/>
              <a:gd name="connsiteX0" fmla="*/ 0 w 5130664"/>
              <a:gd name="connsiteY0" fmla="*/ 3356377 h 3356377"/>
              <a:gd name="connsiteX1" fmla="*/ 540552 w 5130664"/>
              <a:gd name="connsiteY1" fmla="*/ 0 h 3356377"/>
              <a:gd name="connsiteX2" fmla="*/ 5130664 w 5130664"/>
              <a:gd name="connsiteY2" fmla="*/ 3315737 h 3356377"/>
              <a:gd name="connsiteX3" fmla="*/ 0 w 5130664"/>
              <a:gd name="connsiteY3" fmla="*/ 3356377 h 3356377"/>
              <a:gd name="connsiteX0" fmla="*/ 0 w 4968104"/>
              <a:gd name="connsiteY0" fmla="*/ 3336057 h 3336057"/>
              <a:gd name="connsiteX1" fmla="*/ 377992 w 4968104"/>
              <a:gd name="connsiteY1" fmla="*/ 0 h 3336057"/>
              <a:gd name="connsiteX2" fmla="*/ 4968104 w 4968104"/>
              <a:gd name="connsiteY2" fmla="*/ 3315737 h 3336057"/>
              <a:gd name="connsiteX3" fmla="*/ 0 w 4968104"/>
              <a:gd name="connsiteY3" fmla="*/ 3336057 h 3336057"/>
              <a:gd name="connsiteX0" fmla="*/ 0 w 4896984"/>
              <a:gd name="connsiteY0" fmla="*/ 3336057 h 3336057"/>
              <a:gd name="connsiteX1" fmla="*/ 306872 w 4896984"/>
              <a:gd name="connsiteY1" fmla="*/ 0 h 3336057"/>
              <a:gd name="connsiteX2" fmla="*/ 4896984 w 4896984"/>
              <a:gd name="connsiteY2" fmla="*/ 3315737 h 3336057"/>
              <a:gd name="connsiteX3" fmla="*/ 0 w 4896984"/>
              <a:gd name="connsiteY3" fmla="*/ 3336057 h 3336057"/>
              <a:gd name="connsiteX0" fmla="*/ 0 w 4896984"/>
              <a:gd name="connsiteY0" fmla="*/ 3336057 h 3336057"/>
              <a:gd name="connsiteX1" fmla="*/ 306872 w 4896984"/>
              <a:gd name="connsiteY1" fmla="*/ 0 h 3336057"/>
              <a:gd name="connsiteX2" fmla="*/ 4845474 w 4896984"/>
              <a:gd name="connsiteY2" fmla="*/ 2536655 h 3336057"/>
              <a:gd name="connsiteX3" fmla="*/ 4896984 w 4896984"/>
              <a:gd name="connsiteY3" fmla="*/ 3315737 h 3336057"/>
              <a:gd name="connsiteX4" fmla="*/ 0 w 4896984"/>
              <a:gd name="connsiteY4" fmla="*/ 3336057 h 3336057"/>
              <a:gd name="connsiteX0" fmla="*/ 0 w 4896984"/>
              <a:gd name="connsiteY0" fmla="*/ 3336057 h 3336057"/>
              <a:gd name="connsiteX1" fmla="*/ 306872 w 4896984"/>
              <a:gd name="connsiteY1" fmla="*/ 0 h 3336057"/>
              <a:gd name="connsiteX2" fmla="*/ 4845474 w 4896984"/>
              <a:gd name="connsiteY2" fmla="*/ 2536655 h 3336057"/>
              <a:gd name="connsiteX3" fmla="*/ 4896984 w 4896984"/>
              <a:gd name="connsiteY3" fmla="*/ 3315737 h 3336057"/>
              <a:gd name="connsiteX4" fmla="*/ 0 w 4896984"/>
              <a:gd name="connsiteY4" fmla="*/ 3336057 h 3336057"/>
              <a:gd name="connsiteX0" fmla="*/ 0 w 4866504"/>
              <a:gd name="connsiteY0" fmla="*/ 3336057 h 3336057"/>
              <a:gd name="connsiteX1" fmla="*/ 306872 w 4866504"/>
              <a:gd name="connsiteY1" fmla="*/ 0 h 3336057"/>
              <a:gd name="connsiteX2" fmla="*/ 4845474 w 4866504"/>
              <a:gd name="connsiteY2" fmla="*/ 2536655 h 3336057"/>
              <a:gd name="connsiteX3" fmla="*/ 4866504 w 4866504"/>
              <a:gd name="connsiteY3" fmla="*/ 3315738 h 3336057"/>
              <a:gd name="connsiteX4" fmla="*/ 0 w 4866504"/>
              <a:gd name="connsiteY4" fmla="*/ 3336057 h 3336057"/>
              <a:gd name="connsiteX0" fmla="*/ 0 w 4612504"/>
              <a:gd name="connsiteY0" fmla="*/ 3306302 h 3315738"/>
              <a:gd name="connsiteX1" fmla="*/ 52872 w 4612504"/>
              <a:gd name="connsiteY1" fmla="*/ 0 h 3315738"/>
              <a:gd name="connsiteX2" fmla="*/ 4591474 w 4612504"/>
              <a:gd name="connsiteY2" fmla="*/ 2536655 h 3315738"/>
              <a:gd name="connsiteX3" fmla="*/ 4612504 w 4612504"/>
              <a:gd name="connsiteY3" fmla="*/ 3315738 h 3315738"/>
              <a:gd name="connsiteX4" fmla="*/ 0 w 4612504"/>
              <a:gd name="connsiteY4" fmla="*/ 3306302 h 3315738"/>
              <a:gd name="connsiteX0" fmla="*/ 0 w 4612504"/>
              <a:gd name="connsiteY0" fmla="*/ 3306302 h 3315738"/>
              <a:gd name="connsiteX1" fmla="*/ 63032 w 4612504"/>
              <a:gd name="connsiteY1" fmla="*/ 0 h 3315738"/>
              <a:gd name="connsiteX2" fmla="*/ 4591474 w 4612504"/>
              <a:gd name="connsiteY2" fmla="*/ 2536655 h 3315738"/>
              <a:gd name="connsiteX3" fmla="*/ 4612504 w 4612504"/>
              <a:gd name="connsiteY3" fmla="*/ 3315738 h 3315738"/>
              <a:gd name="connsiteX4" fmla="*/ 0 w 4612504"/>
              <a:gd name="connsiteY4" fmla="*/ 3306302 h 3315738"/>
              <a:gd name="connsiteX0" fmla="*/ 0 w 4612504"/>
              <a:gd name="connsiteY0" fmla="*/ 3306302 h 3315738"/>
              <a:gd name="connsiteX1" fmla="*/ 63032 w 4612504"/>
              <a:gd name="connsiteY1" fmla="*/ 0 h 3315738"/>
              <a:gd name="connsiteX2" fmla="*/ 4591474 w 4612504"/>
              <a:gd name="connsiteY2" fmla="*/ 2536655 h 3315738"/>
              <a:gd name="connsiteX3" fmla="*/ 4612504 w 4612504"/>
              <a:gd name="connsiteY3" fmla="*/ 3315738 h 3315738"/>
              <a:gd name="connsiteX4" fmla="*/ 0 w 4612504"/>
              <a:gd name="connsiteY4" fmla="*/ 3306302 h 3315738"/>
              <a:gd name="connsiteX0" fmla="*/ 204310 w 4816814"/>
              <a:gd name="connsiteY0" fmla="*/ 3664170 h 3673606"/>
              <a:gd name="connsiteX1" fmla="*/ 267342 w 4816814"/>
              <a:gd name="connsiteY1" fmla="*/ 357868 h 3673606"/>
              <a:gd name="connsiteX2" fmla="*/ 355864 w 4816814"/>
              <a:gd name="connsiteY2" fmla="*/ 375225 h 3673606"/>
              <a:gd name="connsiteX3" fmla="*/ 4795784 w 4816814"/>
              <a:gd name="connsiteY3" fmla="*/ 2894523 h 3673606"/>
              <a:gd name="connsiteX4" fmla="*/ 4816814 w 4816814"/>
              <a:gd name="connsiteY4" fmla="*/ 3673606 h 3673606"/>
              <a:gd name="connsiteX5" fmla="*/ 204310 w 4816814"/>
              <a:gd name="connsiteY5" fmla="*/ 3664170 h 3673606"/>
              <a:gd name="connsiteX0" fmla="*/ 204310 w 4816814"/>
              <a:gd name="connsiteY0" fmla="*/ 3664170 h 3673606"/>
              <a:gd name="connsiteX1" fmla="*/ 267342 w 4816814"/>
              <a:gd name="connsiteY1" fmla="*/ 357868 h 3673606"/>
              <a:gd name="connsiteX2" fmla="*/ 355864 w 4816814"/>
              <a:gd name="connsiteY2" fmla="*/ 375225 h 3673606"/>
              <a:gd name="connsiteX3" fmla="*/ 4795784 w 4816814"/>
              <a:gd name="connsiteY3" fmla="*/ 2894523 h 3673606"/>
              <a:gd name="connsiteX4" fmla="*/ 4816814 w 4816814"/>
              <a:gd name="connsiteY4" fmla="*/ 3673606 h 3673606"/>
              <a:gd name="connsiteX5" fmla="*/ 204310 w 4816814"/>
              <a:gd name="connsiteY5" fmla="*/ 3664170 h 3673606"/>
              <a:gd name="connsiteX0" fmla="*/ 204310 w 4826264"/>
              <a:gd name="connsiteY0" fmla="*/ 3664170 h 3673606"/>
              <a:gd name="connsiteX1" fmla="*/ 267342 w 4826264"/>
              <a:gd name="connsiteY1" fmla="*/ 357868 h 3673606"/>
              <a:gd name="connsiteX2" fmla="*/ 355864 w 4826264"/>
              <a:gd name="connsiteY2" fmla="*/ 375225 h 3673606"/>
              <a:gd name="connsiteX3" fmla="*/ 4826264 w 4826264"/>
              <a:gd name="connsiteY3" fmla="*/ 2785419 h 3673606"/>
              <a:gd name="connsiteX4" fmla="*/ 4816814 w 4826264"/>
              <a:gd name="connsiteY4" fmla="*/ 3673606 h 3673606"/>
              <a:gd name="connsiteX5" fmla="*/ 204310 w 4826264"/>
              <a:gd name="connsiteY5" fmla="*/ 3664170 h 3673606"/>
              <a:gd name="connsiteX0" fmla="*/ 204310 w 4826264"/>
              <a:gd name="connsiteY0" fmla="*/ 3664170 h 3673606"/>
              <a:gd name="connsiteX1" fmla="*/ 267342 w 4826264"/>
              <a:gd name="connsiteY1" fmla="*/ 357868 h 3673606"/>
              <a:gd name="connsiteX2" fmla="*/ 355864 w 4826264"/>
              <a:gd name="connsiteY2" fmla="*/ 375225 h 3673606"/>
              <a:gd name="connsiteX3" fmla="*/ 4826264 w 4826264"/>
              <a:gd name="connsiteY3" fmla="*/ 2785419 h 3673606"/>
              <a:gd name="connsiteX4" fmla="*/ 4816814 w 4826264"/>
              <a:gd name="connsiteY4" fmla="*/ 3673606 h 3673606"/>
              <a:gd name="connsiteX5" fmla="*/ 204310 w 4826264"/>
              <a:gd name="connsiteY5" fmla="*/ 3664170 h 3673606"/>
              <a:gd name="connsiteX0" fmla="*/ 204310 w 4826264"/>
              <a:gd name="connsiteY0" fmla="*/ 3664170 h 3673606"/>
              <a:gd name="connsiteX1" fmla="*/ 267342 w 4826264"/>
              <a:gd name="connsiteY1" fmla="*/ 357868 h 3673606"/>
              <a:gd name="connsiteX2" fmla="*/ 355864 w 4826264"/>
              <a:gd name="connsiteY2" fmla="*/ 375225 h 3673606"/>
              <a:gd name="connsiteX3" fmla="*/ 4826264 w 4826264"/>
              <a:gd name="connsiteY3" fmla="*/ 2785419 h 3673606"/>
              <a:gd name="connsiteX4" fmla="*/ 4816814 w 4826264"/>
              <a:gd name="connsiteY4" fmla="*/ 3673606 h 3673606"/>
              <a:gd name="connsiteX5" fmla="*/ 204310 w 4826264"/>
              <a:gd name="connsiteY5" fmla="*/ 3664170 h 3673606"/>
              <a:gd name="connsiteX0" fmla="*/ 204310 w 4816814"/>
              <a:gd name="connsiteY0" fmla="*/ 3664170 h 3673606"/>
              <a:gd name="connsiteX1" fmla="*/ 267342 w 4816814"/>
              <a:gd name="connsiteY1" fmla="*/ 357868 h 3673606"/>
              <a:gd name="connsiteX2" fmla="*/ 355864 w 4816814"/>
              <a:gd name="connsiteY2" fmla="*/ 375225 h 3673606"/>
              <a:gd name="connsiteX3" fmla="*/ 4805944 w 4816814"/>
              <a:gd name="connsiteY3" fmla="*/ 2686234 h 3673606"/>
              <a:gd name="connsiteX4" fmla="*/ 4816814 w 4816814"/>
              <a:gd name="connsiteY4" fmla="*/ 3673606 h 3673606"/>
              <a:gd name="connsiteX5" fmla="*/ 204310 w 4816814"/>
              <a:gd name="connsiteY5" fmla="*/ 3664170 h 3673606"/>
              <a:gd name="connsiteX0" fmla="*/ 204310 w 4816814"/>
              <a:gd name="connsiteY0" fmla="*/ 3664170 h 3673606"/>
              <a:gd name="connsiteX1" fmla="*/ 267342 w 4816814"/>
              <a:gd name="connsiteY1" fmla="*/ 357868 h 3673606"/>
              <a:gd name="connsiteX2" fmla="*/ 355864 w 4816814"/>
              <a:gd name="connsiteY2" fmla="*/ 375225 h 3673606"/>
              <a:gd name="connsiteX3" fmla="*/ 4805944 w 4816814"/>
              <a:gd name="connsiteY3" fmla="*/ 2686234 h 3673606"/>
              <a:gd name="connsiteX4" fmla="*/ 4816814 w 4816814"/>
              <a:gd name="connsiteY4" fmla="*/ 3673606 h 3673606"/>
              <a:gd name="connsiteX5" fmla="*/ 204310 w 4816814"/>
              <a:gd name="connsiteY5" fmla="*/ 3664170 h 367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16814" h="3673606">
                <a:moveTo>
                  <a:pt x="204310" y="3664170"/>
                </a:moveTo>
                <a:lnTo>
                  <a:pt x="267342" y="357868"/>
                </a:lnTo>
                <a:cubicBezTo>
                  <a:pt x="284134" y="-190289"/>
                  <a:pt x="-398876" y="-47551"/>
                  <a:pt x="355864" y="375225"/>
                </a:cubicBezTo>
                <a:cubicBezTo>
                  <a:pt x="1141084" y="798001"/>
                  <a:pt x="3972706" y="2245609"/>
                  <a:pt x="4805944" y="2686234"/>
                </a:cubicBezTo>
                <a:lnTo>
                  <a:pt x="4816814" y="3673606"/>
                </a:lnTo>
                <a:lnTo>
                  <a:pt x="204310" y="3664170"/>
                </a:lnTo>
                <a:close/>
              </a:path>
            </a:pathLst>
          </a:cu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Isosceles Triangle 63"/>
          <p:cNvSpPr/>
          <p:nvPr/>
        </p:nvSpPr>
        <p:spPr>
          <a:xfrm rot="10800000">
            <a:off x="15117" y="3497984"/>
            <a:ext cx="4865647" cy="3396967"/>
          </a:xfrm>
          <a:custGeom>
            <a:avLst/>
            <a:gdLst>
              <a:gd name="connsiteX0" fmla="*/ 0 w 5335133"/>
              <a:gd name="connsiteY0" fmla="*/ 1884288 h 1884288"/>
              <a:gd name="connsiteX1" fmla="*/ 2667567 w 5335133"/>
              <a:gd name="connsiteY1" fmla="*/ 0 h 1884288"/>
              <a:gd name="connsiteX2" fmla="*/ 5335133 w 5335133"/>
              <a:gd name="connsiteY2" fmla="*/ 1884288 h 1884288"/>
              <a:gd name="connsiteX3" fmla="*/ 0 w 5335133"/>
              <a:gd name="connsiteY3" fmla="*/ 1884288 h 1884288"/>
              <a:gd name="connsiteX0" fmla="*/ 0 w 5335133"/>
              <a:gd name="connsiteY0" fmla="*/ 3408288 h 3408288"/>
              <a:gd name="connsiteX1" fmla="*/ 5329487 w 5335133"/>
              <a:gd name="connsiteY1" fmla="*/ 0 h 3408288"/>
              <a:gd name="connsiteX2" fmla="*/ 5335133 w 5335133"/>
              <a:gd name="connsiteY2" fmla="*/ 3408288 h 3408288"/>
              <a:gd name="connsiteX3" fmla="*/ 0 w 5335133"/>
              <a:gd name="connsiteY3" fmla="*/ 3408288 h 3408288"/>
              <a:gd name="connsiteX0" fmla="*/ 0 w 4674733"/>
              <a:gd name="connsiteY0" fmla="*/ 3398128 h 3408288"/>
              <a:gd name="connsiteX1" fmla="*/ 4669087 w 4674733"/>
              <a:gd name="connsiteY1" fmla="*/ 0 h 3408288"/>
              <a:gd name="connsiteX2" fmla="*/ 4674733 w 4674733"/>
              <a:gd name="connsiteY2" fmla="*/ 3408288 h 3408288"/>
              <a:gd name="connsiteX3" fmla="*/ 0 w 4674733"/>
              <a:gd name="connsiteY3" fmla="*/ 3398128 h 3408288"/>
              <a:gd name="connsiteX0" fmla="*/ 0 w 4674733"/>
              <a:gd name="connsiteY0" fmla="*/ 3378117 h 3388277"/>
              <a:gd name="connsiteX1" fmla="*/ 4659344 w 4674733"/>
              <a:gd name="connsiteY1" fmla="*/ 0 h 3388277"/>
              <a:gd name="connsiteX2" fmla="*/ 4674733 w 4674733"/>
              <a:gd name="connsiteY2" fmla="*/ 3388277 h 3388277"/>
              <a:gd name="connsiteX3" fmla="*/ 0 w 4674733"/>
              <a:gd name="connsiteY3" fmla="*/ 3378117 h 338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74733" h="3388277">
                <a:moveTo>
                  <a:pt x="0" y="3378117"/>
                </a:moveTo>
                <a:lnTo>
                  <a:pt x="4659344" y="0"/>
                </a:lnTo>
                <a:cubicBezTo>
                  <a:pt x="4664474" y="1129426"/>
                  <a:pt x="4669603" y="2258851"/>
                  <a:pt x="4674733" y="3388277"/>
                </a:cubicBezTo>
                <a:lnTo>
                  <a:pt x="0" y="3378117"/>
                </a:lnTo>
                <a:close/>
              </a:path>
            </a:pathLst>
          </a:custGeom>
          <a:solidFill>
            <a:srgbClr val="A4CD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Isosceles Triangle 7"/>
          <p:cNvSpPr/>
          <p:nvPr/>
        </p:nvSpPr>
        <p:spPr>
          <a:xfrm>
            <a:off x="0" y="-24185"/>
            <a:ext cx="4728189" cy="3719056"/>
          </a:xfrm>
          <a:custGeom>
            <a:avLst/>
            <a:gdLst>
              <a:gd name="connsiteX0" fmla="*/ 0 w 4606263"/>
              <a:gd name="connsiteY0" fmla="*/ 3688576 h 3688576"/>
              <a:gd name="connsiteX1" fmla="*/ 0 w 4606263"/>
              <a:gd name="connsiteY1" fmla="*/ 0 h 3688576"/>
              <a:gd name="connsiteX2" fmla="*/ 4606263 w 4606263"/>
              <a:gd name="connsiteY2" fmla="*/ 3688576 h 3688576"/>
              <a:gd name="connsiteX3" fmla="*/ 0 w 4606263"/>
              <a:gd name="connsiteY3" fmla="*/ 3688576 h 3688576"/>
              <a:gd name="connsiteX0" fmla="*/ 0 w 4687543"/>
              <a:gd name="connsiteY0" fmla="*/ 3688576 h 3719056"/>
              <a:gd name="connsiteX1" fmla="*/ 0 w 4687543"/>
              <a:gd name="connsiteY1" fmla="*/ 0 h 3719056"/>
              <a:gd name="connsiteX2" fmla="*/ 4687543 w 4687543"/>
              <a:gd name="connsiteY2" fmla="*/ 3719056 h 3719056"/>
              <a:gd name="connsiteX3" fmla="*/ 0 w 4687543"/>
              <a:gd name="connsiteY3" fmla="*/ 3688576 h 3719056"/>
              <a:gd name="connsiteX0" fmla="*/ 0 w 4687543"/>
              <a:gd name="connsiteY0" fmla="*/ 3688576 h 3719056"/>
              <a:gd name="connsiteX1" fmla="*/ 0 w 4687543"/>
              <a:gd name="connsiteY1" fmla="*/ 0 h 3719056"/>
              <a:gd name="connsiteX2" fmla="*/ 4043674 w 4687543"/>
              <a:gd name="connsiteY2" fmla="*/ 3169921 h 3719056"/>
              <a:gd name="connsiteX3" fmla="*/ 4687543 w 4687543"/>
              <a:gd name="connsiteY3" fmla="*/ 3719056 h 3719056"/>
              <a:gd name="connsiteX4" fmla="*/ 0 w 4687543"/>
              <a:gd name="connsiteY4" fmla="*/ 3688576 h 3719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7543" h="3719056">
                <a:moveTo>
                  <a:pt x="0" y="3688576"/>
                </a:moveTo>
                <a:lnTo>
                  <a:pt x="0" y="0"/>
                </a:lnTo>
                <a:lnTo>
                  <a:pt x="4043674" y="3169921"/>
                </a:lnTo>
                <a:lnTo>
                  <a:pt x="4687543" y="3719056"/>
                </a:lnTo>
                <a:lnTo>
                  <a:pt x="0" y="3688576"/>
                </a:lnTo>
                <a:close/>
              </a:path>
            </a:pathLst>
          </a:custGeom>
          <a:solidFill>
            <a:srgbClr val="D6F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3933" y="0"/>
            <a:ext cx="9126575" cy="68437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96240" y="2050628"/>
            <a:ext cx="1280160" cy="841248"/>
          </a:xfrm>
          <a:prstGeom prst="ellipse">
            <a:avLst/>
          </a:prstGeom>
          <a:solidFill>
            <a:srgbClr val="209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45720"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Public Policy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9682" y="4242763"/>
            <a:ext cx="1325880" cy="84124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45720"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Anti-poverty</a:t>
            </a: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5824479" y="4959875"/>
            <a:ext cx="1280160" cy="84124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Child Welfare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7064205" y="3812845"/>
            <a:ext cx="1280160" cy="84124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Families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852290" y="1904639"/>
            <a:ext cx="1280160" cy="841248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Mental health care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583087" y="1045868"/>
            <a:ext cx="1280160" cy="841248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Health Care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215748" y="742983"/>
            <a:ext cx="1502925" cy="8412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Community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65562" y="1999184"/>
            <a:ext cx="112379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Benefits and entitlement programs</a:t>
            </a:r>
            <a:endParaRPr 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4536558" y="5295142"/>
            <a:ext cx="14777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Foster care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214902" y="366833"/>
            <a:ext cx="13485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Coalition building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4707102" y="1108987"/>
            <a:ext cx="14316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Hospitals and </a:t>
            </a:r>
          </a:p>
          <a:p>
            <a:r>
              <a:rPr lang="en-US" sz="1100" dirty="0" smtClean="0"/>
              <a:t>clinics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4903124" y="2168460"/>
            <a:ext cx="1028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Continuity of care planning 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1765562" y="111720"/>
            <a:ext cx="15007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Program development</a:t>
            </a:r>
            <a:endParaRPr lang="en-US" sz="1100" dirty="0"/>
          </a:p>
        </p:txBody>
      </p:sp>
      <p:sp>
        <p:nvSpPr>
          <p:cNvPr id="53" name="TextBox 52"/>
          <p:cNvSpPr txBox="1"/>
          <p:nvPr/>
        </p:nvSpPr>
        <p:spPr>
          <a:xfrm>
            <a:off x="3586269" y="1712789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/>
          </a:p>
        </p:txBody>
      </p:sp>
      <p:sp>
        <p:nvSpPr>
          <p:cNvPr id="54" name="TextBox 53"/>
          <p:cNvSpPr txBox="1"/>
          <p:nvPr/>
        </p:nvSpPr>
        <p:spPr>
          <a:xfrm>
            <a:off x="3259693" y="1939756"/>
            <a:ext cx="12768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Citizen Participation and Engagement</a:t>
            </a:r>
            <a:endParaRPr lang="en-US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123919" y="884747"/>
            <a:ext cx="101341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Federal,</a:t>
            </a:r>
          </a:p>
          <a:p>
            <a:r>
              <a:rPr lang="en-US" sz="1100" dirty="0" smtClean="0"/>
              <a:t>state and local</a:t>
            </a:r>
          </a:p>
          <a:p>
            <a:r>
              <a:rPr lang="en-US" sz="1100" dirty="0" smtClean="0"/>
              <a:t>Government</a:t>
            </a:r>
            <a:endParaRPr lang="en-US" sz="1100" dirty="0"/>
          </a:p>
        </p:txBody>
      </p:sp>
      <p:sp>
        <p:nvSpPr>
          <p:cNvPr id="65" name="TextBox 64"/>
          <p:cNvSpPr txBox="1"/>
          <p:nvPr/>
        </p:nvSpPr>
        <p:spPr>
          <a:xfrm>
            <a:off x="7342703" y="1381854"/>
            <a:ext cx="1354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Assessment and diagnosis</a:t>
            </a:r>
            <a:endParaRPr lang="en-US" sz="1100" dirty="0"/>
          </a:p>
        </p:txBody>
      </p:sp>
      <p:sp>
        <p:nvSpPr>
          <p:cNvPr id="73" name="TextBox 72"/>
          <p:cNvSpPr txBox="1"/>
          <p:nvPr/>
        </p:nvSpPr>
        <p:spPr>
          <a:xfrm>
            <a:off x="769738" y="121437"/>
            <a:ext cx="10536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Needs Assessment</a:t>
            </a:r>
            <a:endParaRPr lang="en-US" sz="1100" dirty="0"/>
          </a:p>
        </p:txBody>
      </p:sp>
      <p:sp>
        <p:nvSpPr>
          <p:cNvPr id="77" name="TextBox 76"/>
          <p:cNvSpPr txBox="1"/>
          <p:nvPr/>
        </p:nvSpPr>
        <p:spPr>
          <a:xfrm>
            <a:off x="5080" y="1773834"/>
            <a:ext cx="16145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Civil rights and advocacy 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05880" y="3068703"/>
            <a:ext cx="12666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At-risk individuals </a:t>
            </a:r>
          </a:p>
          <a:p>
            <a:r>
              <a:rPr lang="en-US" sz="1100" dirty="0" smtClean="0"/>
              <a:t>And populations</a:t>
            </a:r>
            <a:endParaRPr lang="en-US" sz="1100" dirty="0"/>
          </a:p>
        </p:txBody>
      </p:sp>
      <p:sp>
        <p:nvSpPr>
          <p:cNvPr id="85" name="Oval 84"/>
          <p:cNvSpPr/>
          <p:nvPr/>
        </p:nvSpPr>
        <p:spPr>
          <a:xfrm>
            <a:off x="3214902" y="2486809"/>
            <a:ext cx="2525473" cy="20435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Social Work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91480" y="630292"/>
            <a:ext cx="12449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Empowerment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4859880" y="1524595"/>
            <a:ext cx="8644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Prevention and education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6142941" y="742983"/>
            <a:ext cx="13247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Elder care </a:t>
            </a:r>
            <a:endParaRPr lang="en-US" sz="1100" dirty="0"/>
          </a:p>
        </p:txBody>
      </p:sp>
      <p:sp>
        <p:nvSpPr>
          <p:cNvPr id="70" name="TextBox 69"/>
          <p:cNvSpPr txBox="1"/>
          <p:nvPr/>
        </p:nvSpPr>
        <p:spPr>
          <a:xfrm>
            <a:off x="7277662" y="5274602"/>
            <a:ext cx="9274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Prevention</a:t>
            </a:r>
          </a:p>
          <a:p>
            <a:r>
              <a:rPr lang="en-US" sz="1100" dirty="0" smtClean="0"/>
              <a:t>Services</a:t>
            </a:r>
            <a:endParaRPr lang="en-US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5305792" y="4378005"/>
            <a:ext cx="8371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Protective Services</a:t>
            </a:r>
            <a:endParaRPr lang="en-US" sz="1100" dirty="0"/>
          </a:p>
        </p:txBody>
      </p:sp>
      <p:sp>
        <p:nvSpPr>
          <p:cNvPr id="75" name="TextBox 74"/>
          <p:cNvSpPr txBox="1"/>
          <p:nvPr/>
        </p:nvSpPr>
        <p:spPr>
          <a:xfrm>
            <a:off x="5969557" y="6079972"/>
            <a:ext cx="1054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Respite and other support services</a:t>
            </a:r>
            <a:endParaRPr lang="en-US" sz="1100" dirty="0"/>
          </a:p>
        </p:txBody>
      </p:sp>
      <p:sp>
        <p:nvSpPr>
          <p:cNvPr id="83" name="TextBox 82"/>
          <p:cNvSpPr txBox="1"/>
          <p:nvPr/>
        </p:nvSpPr>
        <p:spPr>
          <a:xfrm>
            <a:off x="7432364" y="5850515"/>
            <a:ext cx="9817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Residential care and group homes</a:t>
            </a:r>
            <a:endParaRPr lang="en-US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1438926" y="3824951"/>
            <a:ext cx="175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Benefits and entitlement programs </a:t>
            </a:r>
            <a:endParaRPr lang="en-US" sz="1100" dirty="0"/>
          </a:p>
        </p:txBody>
      </p:sp>
      <p:sp>
        <p:nvSpPr>
          <p:cNvPr id="88" name="TextBox 87"/>
          <p:cNvSpPr txBox="1"/>
          <p:nvPr/>
        </p:nvSpPr>
        <p:spPr>
          <a:xfrm>
            <a:off x="39995" y="5327704"/>
            <a:ext cx="1381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Job training  and educational support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64931" y="3795458"/>
            <a:ext cx="11068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Nutritional</a:t>
            </a:r>
          </a:p>
          <a:p>
            <a:r>
              <a:rPr lang="en-US" sz="1100" dirty="0" smtClean="0"/>
              <a:t>Support</a:t>
            </a:r>
            <a:endParaRPr lang="en-US" sz="1100" dirty="0"/>
          </a:p>
        </p:txBody>
      </p:sp>
      <p:sp>
        <p:nvSpPr>
          <p:cNvPr id="90" name="TextBox 89"/>
          <p:cNvSpPr txBox="1"/>
          <p:nvPr/>
        </p:nvSpPr>
        <p:spPr>
          <a:xfrm>
            <a:off x="1938441" y="4467885"/>
            <a:ext cx="10291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Housing assistance</a:t>
            </a:r>
            <a:endParaRPr lang="en-US" sz="1100" dirty="0"/>
          </a:p>
        </p:txBody>
      </p:sp>
      <p:sp>
        <p:nvSpPr>
          <p:cNvPr id="91" name="TextBox 90"/>
          <p:cNvSpPr txBox="1"/>
          <p:nvPr/>
        </p:nvSpPr>
        <p:spPr>
          <a:xfrm>
            <a:off x="5769872" y="3020312"/>
            <a:ext cx="1551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Out-patient mental health clinic</a:t>
            </a:r>
            <a:endParaRPr lang="en-US" sz="1100" dirty="0"/>
          </a:p>
        </p:txBody>
      </p:sp>
      <p:sp>
        <p:nvSpPr>
          <p:cNvPr id="92" name="TextBox 91"/>
          <p:cNvSpPr txBox="1"/>
          <p:nvPr/>
        </p:nvSpPr>
        <p:spPr>
          <a:xfrm>
            <a:off x="7633710" y="2851035"/>
            <a:ext cx="145942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Individual, marital, group and family therapy </a:t>
            </a:r>
            <a:endParaRPr lang="en-US" sz="1100" dirty="0"/>
          </a:p>
        </p:txBody>
      </p:sp>
      <p:sp>
        <p:nvSpPr>
          <p:cNvPr id="93" name="TextBox 92"/>
          <p:cNvSpPr txBox="1"/>
          <p:nvPr/>
        </p:nvSpPr>
        <p:spPr>
          <a:xfrm>
            <a:off x="5769873" y="2397859"/>
            <a:ext cx="12273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In-patient and residential care</a:t>
            </a:r>
            <a:endParaRPr lang="en-US" sz="1100" dirty="0"/>
          </a:p>
        </p:txBody>
      </p:sp>
      <p:sp>
        <p:nvSpPr>
          <p:cNvPr id="94" name="TextBox 93"/>
          <p:cNvSpPr txBox="1"/>
          <p:nvPr/>
        </p:nvSpPr>
        <p:spPr>
          <a:xfrm>
            <a:off x="1143464" y="5059800"/>
            <a:ext cx="10777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Services to the Homelessness</a:t>
            </a:r>
            <a:endParaRPr lang="en-US" sz="1100" dirty="0"/>
          </a:p>
        </p:txBody>
      </p:sp>
      <p:sp>
        <p:nvSpPr>
          <p:cNvPr id="95" name="TextBox 94"/>
          <p:cNvSpPr txBox="1"/>
          <p:nvPr/>
        </p:nvSpPr>
        <p:spPr>
          <a:xfrm>
            <a:off x="4697485" y="5556752"/>
            <a:ext cx="1191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Adoptions</a:t>
            </a:r>
            <a:endParaRPr lang="en-US" sz="1100" dirty="0"/>
          </a:p>
        </p:txBody>
      </p:sp>
      <p:sp>
        <p:nvSpPr>
          <p:cNvPr id="96" name="TextBox 95"/>
          <p:cNvSpPr txBox="1"/>
          <p:nvPr/>
        </p:nvSpPr>
        <p:spPr>
          <a:xfrm>
            <a:off x="6007657" y="3565777"/>
            <a:ext cx="16260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School social work</a:t>
            </a:r>
            <a:endParaRPr lang="en-US" sz="1100" dirty="0"/>
          </a:p>
        </p:txBody>
      </p:sp>
      <p:sp>
        <p:nvSpPr>
          <p:cNvPr id="97" name="TextBox 96"/>
          <p:cNvSpPr txBox="1"/>
          <p:nvPr/>
        </p:nvSpPr>
        <p:spPr>
          <a:xfrm>
            <a:off x="8327153" y="3933387"/>
            <a:ext cx="103195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Parenting support and education </a:t>
            </a:r>
            <a:endParaRPr lang="en-US" sz="1100" dirty="0"/>
          </a:p>
        </p:txBody>
      </p:sp>
      <p:sp>
        <p:nvSpPr>
          <p:cNvPr id="98" name="TextBox 97"/>
          <p:cNvSpPr txBox="1"/>
          <p:nvPr/>
        </p:nvSpPr>
        <p:spPr>
          <a:xfrm>
            <a:off x="7666325" y="3431723"/>
            <a:ext cx="13560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Special needs children</a:t>
            </a:r>
            <a:endParaRPr lang="en-US" sz="1100" dirty="0"/>
          </a:p>
        </p:txBody>
      </p:sp>
      <p:sp>
        <p:nvSpPr>
          <p:cNvPr id="99" name="TextBox 98"/>
          <p:cNvSpPr txBox="1"/>
          <p:nvPr/>
        </p:nvSpPr>
        <p:spPr>
          <a:xfrm>
            <a:off x="1676400" y="3188791"/>
            <a:ext cx="1139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Social justice</a:t>
            </a:r>
            <a:endParaRPr lang="en-US" sz="1100" dirty="0"/>
          </a:p>
        </p:txBody>
      </p:sp>
      <p:sp>
        <p:nvSpPr>
          <p:cNvPr id="100" name="TextBox 99"/>
          <p:cNvSpPr txBox="1"/>
          <p:nvPr/>
        </p:nvSpPr>
        <p:spPr>
          <a:xfrm>
            <a:off x="563894" y="1443610"/>
            <a:ext cx="14551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Legislative Advocacy</a:t>
            </a:r>
            <a:endParaRPr lang="en-US" sz="11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785364" y="2649311"/>
            <a:ext cx="13353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Voter rights and registration</a:t>
            </a:r>
            <a:endParaRPr lang="en-US" sz="1100" dirty="0"/>
          </a:p>
        </p:txBody>
      </p:sp>
      <p:sp>
        <p:nvSpPr>
          <p:cNvPr id="3" name="Oval 2"/>
          <p:cNvSpPr/>
          <p:nvPr/>
        </p:nvSpPr>
        <p:spPr>
          <a:xfrm>
            <a:off x="2515928" y="4898772"/>
            <a:ext cx="1280160" cy="8444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Judicial system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7645" y="5924555"/>
            <a:ext cx="16581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Family and drug courts</a:t>
            </a:r>
            <a:endParaRPr lang="en-US" sz="1100" dirty="0"/>
          </a:p>
        </p:txBody>
      </p:sp>
      <p:sp>
        <p:nvSpPr>
          <p:cNvPr id="57" name="TextBox 56"/>
          <p:cNvSpPr txBox="1"/>
          <p:nvPr/>
        </p:nvSpPr>
        <p:spPr>
          <a:xfrm>
            <a:off x="3855040" y="5145261"/>
            <a:ext cx="7326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Re-entry programs</a:t>
            </a:r>
            <a:endParaRPr lang="en-US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1810362" y="5419628"/>
            <a:ext cx="945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Diversion programs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3299738" y="4567053"/>
            <a:ext cx="8034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Probation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2967589" y="5810816"/>
            <a:ext cx="15021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Pre-sentencing</a:t>
            </a:r>
          </a:p>
          <a:p>
            <a:r>
              <a:rPr lang="en-US" sz="1100" dirty="0" smtClean="0"/>
              <a:t>Investigations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5661014" y="96234"/>
            <a:ext cx="3338496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mpd="thickThin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Department of Social Work</a:t>
            </a:r>
          </a:p>
          <a:p>
            <a:pPr algn="ctr"/>
            <a:r>
              <a:rPr lang="en-US" sz="1600" dirty="0" smtClean="0"/>
              <a:t>Arkansas State University - Jonesboro</a:t>
            </a:r>
            <a:endParaRPr lang="en-US" sz="1600" dirty="0"/>
          </a:p>
        </p:txBody>
      </p:sp>
      <p:sp>
        <p:nvSpPr>
          <p:cNvPr id="62" name="Footer Placeholder 53"/>
          <p:cNvSpPr txBox="1">
            <a:spLocks/>
          </p:cNvSpPr>
          <p:nvPr/>
        </p:nvSpPr>
        <p:spPr>
          <a:xfrm>
            <a:off x="123920" y="6281402"/>
            <a:ext cx="4183656" cy="45129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dbl">
            <a:solidFill>
              <a:srgbClr val="C00000"/>
            </a:solidFill>
          </a:ln>
        </p:spPr>
        <p:txBody>
          <a:bodyPr anchor="ctr"/>
          <a:lstStyle/>
          <a:p>
            <a:pPr algn="ctr">
              <a:defRPr/>
            </a:pPr>
            <a:r>
              <a:rPr lang="en-US" sz="1050" dirty="0" smtClean="0">
                <a:solidFill>
                  <a:srgbClr val="1F497D">
                    <a:lumMod val="75000"/>
                  </a:srgbClr>
                </a:solidFill>
                <a:cs typeface="Arial" charset="0"/>
              </a:rPr>
              <a:t>For more information on careers in Social Work, visit</a:t>
            </a:r>
          </a:p>
          <a:p>
            <a:pPr algn="ctr">
              <a:defRPr/>
            </a:pPr>
            <a:r>
              <a:rPr lang="en-US" sz="1050" dirty="0">
                <a:solidFill>
                  <a:prstClr val="black"/>
                </a:solidFill>
                <a:cs typeface="Arial" charset="0"/>
                <a:hlinkClick r:id="rId3"/>
              </a:rPr>
              <a:t>http://</a:t>
            </a:r>
            <a:r>
              <a:rPr lang="en-US" sz="1050" dirty="0" smtClean="0">
                <a:solidFill>
                  <a:prstClr val="black"/>
                </a:solidFill>
                <a:cs typeface="Arial" charset="0"/>
                <a:hlinkClick r:id="rId3"/>
              </a:rPr>
              <a:t>www.astate.edu/a/conhp/socialwork/</a:t>
            </a:r>
            <a:endParaRPr lang="en-US" sz="1050" dirty="0" smtClean="0">
              <a:solidFill>
                <a:prstClr val="black"/>
              </a:solidFill>
              <a:cs typeface="Arial" charset="0"/>
            </a:endParaRPr>
          </a:p>
          <a:p>
            <a:pPr algn="ctr">
              <a:defRPr/>
            </a:pPr>
            <a:endParaRPr lang="en-US" sz="105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07102" y="96234"/>
            <a:ext cx="923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Nursing homes</a:t>
            </a:r>
            <a:endParaRPr lang="en-US" sz="1100" dirty="0"/>
          </a:p>
        </p:txBody>
      </p:sp>
      <p:sp>
        <p:nvSpPr>
          <p:cNvPr id="66" name="TextBox 65"/>
          <p:cNvSpPr txBox="1"/>
          <p:nvPr/>
        </p:nvSpPr>
        <p:spPr>
          <a:xfrm>
            <a:off x="6880341" y="837502"/>
            <a:ext cx="13247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Hospice</a:t>
            </a:r>
            <a:endParaRPr lang="en-US" sz="1100" dirty="0"/>
          </a:p>
        </p:txBody>
      </p:sp>
      <p:sp>
        <p:nvSpPr>
          <p:cNvPr id="67" name="TextBox 66"/>
          <p:cNvSpPr txBox="1"/>
          <p:nvPr/>
        </p:nvSpPr>
        <p:spPr>
          <a:xfrm>
            <a:off x="5845409" y="3954472"/>
            <a:ext cx="14004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Domestic violence</a:t>
            </a:r>
            <a:endParaRPr lang="en-US" sz="1100" dirty="0"/>
          </a:p>
        </p:txBody>
      </p:sp>
      <p:sp>
        <p:nvSpPr>
          <p:cNvPr id="74" name="TextBox 73"/>
          <p:cNvSpPr txBox="1"/>
          <p:nvPr/>
        </p:nvSpPr>
        <p:spPr>
          <a:xfrm>
            <a:off x="8187179" y="1694861"/>
            <a:ext cx="14621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Crisis</a:t>
            </a:r>
          </a:p>
          <a:p>
            <a:r>
              <a:rPr lang="en-US" sz="1100" dirty="0" smtClean="0"/>
              <a:t>Intervention</a:t>
            </a:r>
            <a:endParaRPr lang="en-US" sz="1100" dirty="0"/>
          </a:p>
        </p:txBody>
      </p:sp>
      <p:sp>
        <p:nvSpPr>
          <p:cNvPr id="76" name="TextBox 75"/>
          <p:cNvSpPr txBox="1"/>
          <p:nvPr/>
        </p:nvSpPr>
        <p:spPr>
          <a:xfrm>
            <a:off x="7896935" y="875230"/>
            <a:ext cx="14621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Substance </a:t>
            </a:r>
          </a:p>
          <a:p>
            <a:r>
              <a:rPr lang="en-US" sz="1100" dirty="0" smtClean="0"/>
              <a:t>Abuse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38040" y="5896681"/>
            <a:ext cx="10318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Services to children aging out of foster care </a:t>
            </a:r>
            <a:endParaRPr lang="en-US" sz="1100" dirty="0"/>
          </a:p>
        </p:txBody>
      </p:sp>
      <p:sp>
        <p:nvSpPr>
          <p:cNvPr id="103" name="TextBox 102"/>
          <p:cNvSpPr txBox="1"/>
          <p:nvPr/>
        </p:nvSpPr>
        <p:spPr>
          <a:xfrm>
            <a:off x="3803393" y="893544"/>
            <a:ext cx="12449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Community</a:t>
            </a:r>
          </a:p>
          <a:p>
            <a:r>
              <a:rPr lang="en-US" sz="1100" dirty="0" smtClean="0"/>
              <a:t>Organization</a:t>
            </a:r>
            <a:endParaRPr lang="en-US" sz="1100" dirty="0"/>
          </a:p>
        </p:txBody>
      </p:sp>
      <p:sp>
        <p:nvSpPr>
          <p:cNvPr id="69" name="TextBox 68"/>
          <p:cNvSpPr txBox="1"/>
          <p:nvPr/>
        </p:nvSpPr>
        <p:spPr>
          <a:xfrm>
            <a:off x="3633314" y="1400266"/>
            <a:ext cx="13485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International</a:t>
            </a:r>
          </a:p>
          <a:p>
            <a:r>
              <a:rPr lang="en-US" sz="1100" dirty="0" smtClean="0"/>
              <a:t>Social Work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8079340" y="2168461"/>
            <a:ext cx="14621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School based</a:t>
            </a:r>
          </a:p>
          <a:p>
            <a:r>
              <a:rPr lang="en-US" sz="1100" dirty="0" smtClean="0"/>
              <a:t>Mental Health</a:t>
            </a:r>
            <a:endParaRPr lang="en-US" sz="1100" dirty="0"/>
          </a:p>
        </p:txBody>
      </p:sp>
      <p:sp>
        <p:nvSpPr>
          <p:cNvPr id="79" name="TextBox 78"/>
          <p:cNvSpPr txBox="1"/>
          <p:nvPr/>
        </p:nvSpPr>
        <p:spPr>
          <a:xfrm>
            <a:off x="4678407" y="527121"/>
            <a:ext cx="92382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Infant, child, maternal health</a:t>
            </a:r>
            <a:endParaRPr lang="en-US" sz="1100" dirty="0"/>
          </a:p>
        </p:txBody>
      </p:sp>
      <p:sp>
        <p:nvSpPr>
          <p:cNvPr id="80" name="TextBox 79"/>
          <p:cNvSpPr txBox="1"/>
          <p:nvPr/>
        </p:nvSpPr>
        <p:spPr>
          <a:xfrm>
            <a:off x="7995561" y="4663387"/>
            <a:ext cx="9430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Grandparent support  and</a:t>
            </a:r>
          </a:p>
          <a:p>
            <a:r>
              <a:rPr lang="en-US" sz="1100" dirty="0" smtClean="0"/>
              <a:t>education</a:t>
            </a:r>
            <a:endParaRPr lang="en-US" sz="1100" dirty="0"/>
          </a:p>
        </p:txBody>
      </p:sp>
      <p:sp>
        <p:nvSpPr>
          <p:cNvPr id="86" name="TextBox 85"/>
          <p:cNvSpPr txBox="1"/>
          <p:nvPr/>
        </p:nvSpPr>
        <p:spPr>
          <a:xfrm>
            <a:off x="4553228" y="4898772"/>
            <a:ext cx="14777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Education and services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779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203</Words>
  <Application>Microsoft Office PowerPoint</Application>
  <PresentationFormat>On-screen Show (4:3)</PresentationFormat>
  <Paragraphs>79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Destiny.Randolph</dc:creator>
  <cp:lastModifiedBy>Karen Allen</cp:lastModifiedBy>
  <cp:revision>52</cp:revision>
  <cp:lastPrinted>2012-09-21T20:17:04Z</cp:lastPrinted>
  <dcterms:created xsi:type="dcterms:W3CDTF">2012-09-11T20:36:32Z</dcterms:created>
  <dcterms:modified xsi:type="dcterms:W3CDTF">2014-06-03T17:40:33Z</dcterms:modified>
</cp:coreProperties>
</file>