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330" r:id="rId2"/>
    <p:sldId id="320" r:id="rId3"/>
    <p:sldId id="349" r:id="rId4"/>
    <p:sldId id="362" r:id="rId5"/>
    <p:sldId id="363" r:id="rId6"/>
    <p:sldId id="370" r:id="rId7"/>
    <p:sldId id="364" r:id="rId8"/>
    <p:sldId id="380" r:id="rId9"/>
    <p:sldId id="382" r:id="rId10"/>
    <p:sldId id="384" r:id="rId11"/>
    <p:sldId id="386" r:id="rId12"/>
    <p:sldId id="390" r:id="rId13"/>
    <p:sldId id="369" r:id="rId14"/>
    <p:sldId id="365" r:id="rId15"/>
    <p:sldId id="367" r:id="rId16"/>
    <p:sldId id="368" r:id="rId17"/>
    <p:sldId id="371" r:id="rId18"/>
    <p:sldId id="372" r:id="rId19"/>
    <p:sldId id="373" r:id="rId20"/>
    <p:sldId id="374" r:id="rId21"/>
    <p:sldId id="360" r:id="rId22"/>
    <p:sldId id="378" r:id="rId23"/>
    <p:sldId id="361" r:id="rId24"/>
    <p:sldId id="391" r:id="rId25"/>
    <p:sldId id="388"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ody Morgan (AD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8988" autoAdjust="0"/>
  </p:normalViewPr>
  <p:slideViewPr>
    <p:cSldViewPr>
      <p:cViewPr>
        <p:scale>
          <a:sx n="72" d="100"/>
          <a:sy n="72" d="100"/>
        </p:scale>
        <p:origin x="-4320" y="-22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64095F-0002-3F4A-BF1C-C11D95EDE8A9}" type="datetimeFigureOut">
              <a:rPr lang="en-US" smtClean="0"/>
              <a:t>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42A3F8-D770-664A-875A-B1FD34D1A915}" type="slidenum">
              <a:rPr lang="en-US" smtClean="0"/>
              <a:t>‹#›</a:t>
            </a:fld>
            <a:endParaRPr lang="en-US"/>
          </a:p>
        </p:txBody>
      </p:sp>
    </p:spTree>
    <p:extLst>
      <p:ext uri="{BB962C8B-B14F-4D97-AF65-F5344CB8AC3E}">
        <p14:creationId xmlns:p14="http://schemas.microsoft.com/office/powerpoint/2010/main" val="100737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BD4C3-6556-470E-BF36-09BC0B9861C3}" type="datetimeFigureOut">
              <a:rPr lang="en-US" smtClean="0"/>
              <a:t>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85C12-1735-449E-A446-9AA1156F1DC8}" type="slidenum">
              <a:rPr lang="en-US" smtClean="0"/>
              <a:t>‹#›</a:t>
            </a:fld>
            <a:endParaRPr lang="en-US"/>
          </a:p>
        </p:txBody>
      </p:sp>
    </p:spTree>
    <p:extLst>
      <p:ext uri="{BB962C8B-B14F-4D97-AF65-F5344CB8AC3E}">
        <p14:creationId xmlns:p14="http://schemas.microsoft.com/office/powerpoint/2010/main" val="3163357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2</a:t>
            </a:fld>
            <a:endParaRPr lang="en-US"/>
          </a:p>
        </p:txBody>
      </p:sp>
    </p:spTree>
    <p:extLst>
      <p:ext uri="{BB962C8B-B14F-4D97-AF65-F5344CB8AC3E}">
        <p14:creationId xmlns:p14="http://schemas.microsoft.com/office/powerpoint/2010/main" val="277040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14</a:t>
            </a:fld>
            <a:endParaRPr lang="en-US"/>
          </a:p>
        </p:txBody>
      </p:sp>
    </p:spTree>
    <p:extLst>
      <p:ext uri="{BB962C8B-B14F-4D97-AF65-F5344CB8AC3E}">
        <p14:creationId xmlns:p14="http://schemas.microsoft.com/office/powerpoint/2010/main" val="327644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15</a:t>
            </a:fld>
            <a:endParaRPr lang="en-US"/>
          </a:p>
        </p:txBody>
      </p:sp>
    </p:spTree>
    <p:extLst>
      <p:ext uri="{BB962C8B-B14F-4D97-AF65-F5344CB8AC3E}">
        <p14:creationId xmlns:p14="http://schemas.microsoft.com/office/powerpoint/2010/main" val="171432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16</a:t>
            </a:fld>
            <a:endParaRPr lang="en-US"/>
          </a:p>
        </p:txBody>
      </p:sp>
    </p:spTree>
    <p:extLst>
      <p:ext uri="{BB962C8B-B14F-4D97-AF65-F5344CB8AC3E}">
        <p14:creationId xmlns:p14="http://schemas.microsoft.com/office/powerpoint/2010/main" val="382876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17</a:t>
            </a:fld>
            <a:endParaRPr lang="en-US"/>
          </a:p>
        </p:txBody>
      </p:sp>
    </p:spTree>
    <p:extLst>
      <p:ext uri="{BB962C8B-B14F-4D97-AF65-F5344CB8AC3E}">
        <p14:creationId xmlns:p14="http://schemas.microsoft.com/office/powerpoint/2010/main" val="1217343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18</a:t>
            </a:fld>
            <a:endParaRPr lang="en-US"/>
          </a:p>
        </p:txBody>
      </p:sp>
    </p:spTree>
    <p:extLst>
      <p:ext uri="{BB962C8B-B14F-4D97-AF65-F5344CB8AC3E}">
        <p14:creationId xmlns:p14="http://schemas.microsoft.com/office/powerpoint/2010/main" val="137401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19</a:t>
            </a:fld>
            <a:endParaRPr lang="en-US"/>
          </a:p>
        </p:txBody>
      </p:sp>
    </p:spTree>
    <p:extLst>
      <p:ext uri="{BB962C8B-B14F-4D97-AF65-F5344CB8AC3E}">
        <p14:creationId xmlns:p14="http://schemas.microsoft.com/office/powerpoint/2010/main" val="350715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20</a:t>
            </a:fld>
            <a:endParaRPr lang="en-US"/>
          </a:p>
        </p:txBody>
      </p:sp>
    </p:spTree>
    <p:extLst>
      <p:ext uri="{BB962C8B-B14F-4D97-AF65-F5344CB8AC3E}">
        <p14:creationId xmlns:p14="http://schemas.microsoft.com/office/powerpoint/2010/main" val="64786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3</a:t>
            </a:fld>
            <a:endParaRPr lang="en-US"/>
          </a:p>
        </p:txBody>
      </p:sp>
    </p:spTree>
    <p:extLst>
      <p:ext uri="{BB962C8B-B14F-4D97-AF65-F5344CB8AC3E}">
        <p14:creationId xmlns:p14="http://schemas.microsoft.com/office/powerpoint/2010/main" val="185337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4</a:t>
            </a:fld>
            <a:endParaRPr lang="en-US"/>
          </a:p>
        </p:txBody>
      </p:sp>
    </p:spTree>
    <p:extLst>
      <p:ext uri="{BB962C8B-B14F-4D97-AF65-F5344CB8AC3E}">
        <p14:creationId xmlns:p14="http://schemas.microsoft.com/office/powerpoint/2010/main" val="375032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5</a:t>
            </a:fld>
            <a:endParaRPr lang="en-US"/>
          </a:p>
        </p:txBody>
      </p:sp>
    </p:spTree>
    <p:extLst>
      <p:ext uri="{BB962C8B-B14F-4D97-AF65-F5344CB8AC3E}">
        <p14:creationId xmlns:p14="http://schemas.microsoft.com/office/powerpoint/2010/main" val="321050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6</a:t>
            </a:fld>
            <a:endParaRPr lang="en-US"/>
          </a:p>
        </p:txBody>
      </p:sp>
    </p:spTree>
    <p:extLst>
      <p:ext uri="{BB962C8B-B14F-4D97-AF65-F5344CB8AC3E}">
        <p14:creationId xmlns:p14="http://schemas.microsoft.com/office/powerpoint/2010/main" val="119524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7</a:t>
            </a:fld>
            <a:endParaRPr lang="en-US"/>
          </a:p>
        </p:txBody>
      </p:sp>
    </p:spTree>
    <p:extLst>
      <p:ext uri="{BB962C8B-B14F-4D97-AF65-F5344CB8AC3E}">
        <p14:creationId xmlns:p14="http://schemas.microsoft.com/office/powerpoint/2010/main" val="42565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9CB0D-31A3-40B3-A112-7CFC70E4D37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9669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9CB0D-31A3-40B3-A112-7CFC70E4D37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9669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85C12-1735-449E-A446-9AA1156F1DC8}" type="slidenum">
              <a:rPr lang="en-US" smtClean="0"/>
              <a:t>13</a:t>
            </a:fld>
            <a:endParaRPr lang="en-US"/>
          </a:p>
        </p:txBody>
      </p:sp>
    </p:spTree>
    <p:extLst>
      <p:ext uri="{BB962C8B-B14F-4D97-AF65-F5344CB8AC3E}">
        <p14:creationId xmlns:p14="http://schemas.microsoft.com/office/powerpoint/2010/main" val="328481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D75AA-D757-3142-8C38-25EA09BDB032}" type="datetime1">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08E7F-87BF-448A-BBB4-804AC7F5A934}" type="slidenum">
              <a:rPr lang="en-US" smtClean="0"/>
              <a:t>‹#›</a:t>
            </a:fld>
            <a:endParaRPr lang="en-US"/>
          </a:p>
        </p:txBody>
      </p:sp>
      <p:grpSp>
        <p:nvGrpSpPr>
          <p:cNvPr id="7" name="Group 6"/>
          <p:cNvGrpSpPr/>
          <p:nvPr userDrawn="1"/>
        </p:nvGrpSpPr>
        <p:grpSpPr>
          <a:xfrm>
            <a:off x="130885" y="5881806"/>
            <a:ext cx="8936915" cy="878385"/>
            <a:chOff x="130885" y="5881806"/>
            <a:chExt cx="8936915" cy="878385"/>
          </a:xfrm>
        </p:grpSpPr>
        <p:sp>
          <p:nvSpPr>
            <p:cNvPr id="8" name="Rectangle 7"/>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993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25FAA-ED20-C749-A759-A2B4888E034E}" type="datetime1">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08E7F-87BF-448A-BBB4-804AC7F5A934}" type="slidenum">
              <a:rPr lang="en-US" smtClean="0"/>
              <a:t>‹#›</a:t>
            </a:fld>
            <a:endParaRPr lang="en-US"/>
          </a:p>
        </p:txBody>
      </p:sp>
      <p:grpSp>
        <p:nvGrpSpPr>
          <p:cNvPr id="7" name="Group 6"/>
          <p:cNvGrpSpPr/>
          <p:nvPr userDrawn="1"/>
        </p:nvGrpSpPr>
        <p:grpSpPr>
          <a:xfrm>
            <a:off x="130885" y="5881806"/>
            <a:ext cx="8936915" cy="878385"/>
            <a:chOff x="130885" y="5881806"/>
            <a:chExt cx="8936915" cy="878385"/>
          </a:xfrm>
        </p:grpSpPr>
        <p:sp>
          <p:nvSpPr>
            <p:cNvPr id="8" name="Rectangle 7"/>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924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7D31A-4A01-B140-9671-7F4B8B20D0A3}" type="datetime1">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08E7F-87BF-448A-BBB4-804AC7F5A934}" type="slidenum">
              <a:rPr lang="en-US" smtClean="0"/>
              <a:t>‹#›</a:t>
            </a:fld>
            <a:endParaRPr lang="en-US"/>
          </a:p>
        </p:txBody>
      </p:sp>
      <p:grpSp>
        <p:nvGrpSpPr>
          <p:cNvPr id="7" name="Group 6"/>
          <p:cNvGrpSpPr/>
          <p:nvPr userDrawn="1"/>
        </p:nvGrpSpPr>
        <p:grpSpPr>
          <a:xfrm>
            <a:off x="130885" y="5881806"/>
            <a:ext cx="8936915" cy="878385"/>
            <a:chOff x="130885" y="5881806"/>
            <a:chExt cx="8936915" cy="878385"/>
          </a:xfrm>
        </p:grpSpPr>
        <p:sp>
          <p:nvSpPr>
            <p:cNvPr id="8" name="Rectangle 7"/>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122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CB54C-605A-C248-B006-452B84BD7CEE}" type="datetime1">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08E7F-87BF-448A-BBB4-804AC7F5A934}" type="slidenum">
              <a:rPr lang="en-US" smtClean="0"/>
              <a:t>‹#›</a:t>
            </a:fld>
            <a:endParaRPr lang="en-US"/>
          </a:p>
        </p:txBody>
      </p:sp>
      <p:grpSp>
        <p:nvGrpSpPr>
          <p:cNvPr id="7" name="Group 6"/>
          <p:cNvGrpSpPr/>
          <p:nvPr userDrawn="1"/>
        </p:nvGrpSpPr>
        <p:grpSpPr>
          <a:xfrm>
            <a:off x="130885" y="5881806"/>
            <a:ext cx="8936915" cy="878385"/>
            <a:chOff x="130885" y="5881806"/>
            <a:chExt cx="8936915" cy="878385"/>
          </a:xfrm>
        </p:grpSpPr>
        <p:sp>
          <p:nvSpPr>
            <p:cNvPr id="8" name="Rectangle 7"/>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145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63245-5265-7243-BCA3-EBBA7873BA24}" type="datetime1">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08E7F-87BF-448A-BBB4-804AC7F5A934}" type="slidenum">
              <a:rPr lang="en-US" smtClean="0"/>
              <a:t>‹#›</a:t>
            </a:fld>
            <a:endParaRPr lang="en-US"/>
          </a:p>
        </p:txBody>
      </p:sp>
      <p:grpSp>
        <p:nvGrpSpPr>
          <p:cNvPr id="7" name="Group 6"/>
          <p:cNvGrpSpPr/>
          <p:nvPr userDrawn="1"/>
        </p:nvGrpSpPr>
        <p:grpSpPr>
          <a:xfrm>
            <a:off x="130885" y="5881806"/>
            <a:ext cx="8936915" cy="878385"/>
            <a:chOff x="130885" y="5881806"/>
            <a:chExt cx="8936915" cy="878385"/>
          </a:xfrm>
        </p:grpSpPr>
        <p:sp>
          <p:nvSpPr>
            <p:cNvPr id="8" name="Rectangle 7"/>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493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6A2224-1D49-FE4E-8736-570E750F87B6}" type="datetime1">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08E7F-87BF-448A-BBB4-804AC7F5A934}" type="slidenum">
              <a:rPr lang="en-US" smtClean="0"/>
              <a:t>‹#›</a:t>
            </a:fld>
            <a:endParaRPr lang="en-US"/>
          </a:p>
        </p:txBody>
      </p:sp>
      <p:grpSp>
        <p:nvGrpSpPr>
          <p:cNvPr id="8" name="Group 7"/>
          <p:cNvGrpSpPr/>
          <p:nvPr userDrawn="1"/>
        </p:nvGrpSpPr>
        <p:grpSpPr>
          <a:xfrm>
            <a:off x="130885" y="5881806"/>
            <a:ext cx="8936915" cy="878385"/>
            <a:chOff x="130885" y="5881806"/>
            <a:chExt cx="8936915" cy="878385"/>
          </a:xfrm>
        </p:grpSpPr>
        <p:sp>
          <p:nvSpPr>
            <p:cNvPr id="9" name="Rectangle 8"/>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986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E5E23-3D29-2F4B-B638-96A19AC2689D}" type="datetime1">
              <a:rPr lang="en-US" smtClean="0"/>
              <a:t>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08E7F-87BF-448A-BBB4-804AC7F5A934}" type="slidenum">
              <a:rPr lang="en-US" smtClean="0"/>
              <a:t>‹#›</a:t>
            </a:fld>
            <a:endParaRPr lang="en-US"/>
          </a:p>
        </p:txBody>
      </p:sp>
      <p:grpSp>
        <p:nvGrpSpPr>
          <p:cNvPr id="10" name="Group 9"/>
          <p:cNvGrpSpPr/>
          <p:nvPr userDrawn="1"/>
        </p:nvGrpSpPr>
        <p:grpSpPr>
          <a:xfrm>
            <a:off x="130885" y="5881806"/>
            <a:ext cx="8936915" cy="878385"/>
            <a:chOff x="130885" y="5881806"/>
            <a:chExt cx="8936915" cy="878385"/>
          </a:xfrm>
        </p:grpSpPr>
        <p:sp>
          <p:nvSpPr>
            <p:cNvPr id="11" name="Rectangle 10"/>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269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FFA7E9-A6CB-7D46-9455-E96CA437812E}" type="datetime1">
              <a:rPr lang="en-US" smtClean="0"/>
              <a:t>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08E7F-87BF-448A-BBB4-804AC7F5A934}" type="slidenum">
              <a:rPr lang="en-US" smtClean="0"/>
              <a:t>‹#›</a:t>
            </a:fld>
            <a:endParaRPr lang="en-US"/>
          </a:p>
        </p:txBody>
      </p:sp>
      <p:grpSp>
        <p:nvGrpSpPr>
          <p:cNvPr id="6" name="Group 5"/>
          <p:cNvGrpSpPr/>
          <p:nvPr userDrawn="1"/>
        </p:nvGrpSpPr>
        <p:grpSpPr>
          <a:xfrm>
            <a:off x="130885" y="5881806"/>
            <a:ext cx="8936915" cy="878385"/>
            <a:chOff x="130885" y="5881806"/>
            <a:chExt cx="8936915" cy="878385"/>
          </a:xfrm>
        </p:grpSpPr>
        <p:sp>
          <p:nvSpPr>
            <p:cNvPr id="7" name="Rectangle 6"/>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501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072EE-4171-0642-920A-4F7A4D94DC65}" type="datetime1">
              <a:rPr lang="en-US" smtClean="0"/>
              <a:t>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08E7F-87BF-448A-BBB4-804AC7F5A934}" type="slidenum">
              <a:rPr lang="en-US" smtClean="0"/>
              <a:t>‹#›</a:t>
            </a:fld>
            <a:endParaRPr lang="en-US"/>
          </a:p>
        </p:txBody>
      </p:sp>
      <p:grpSp>
        <p:nvGrpSpPr>
          <p:cNvPr id="5" name="Group 4"/>
          <p:cNvGrpSpPr/>
          <p:nvPr userDrawn="1"/>
        </p:nvGrpSpPr>
        <p:grpSpPr>
          <a:xfrm>
            <a:off x="130885" y="5881806"/>
            <a:ext cx="8936915" cy="878385"/>
            <a:chOff x="130885" y="5881806"/>
            <a:chExt cx="8936915" cy="878385"/>
          </a:xfrm>
        </p:grpSpPr>
        <p:sp>
          <p:nvSpPr>
            <p:cNvPr id="6" name="Rectangle 5"/>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97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5B6D2-CD60-B246-B112-318AD95371AA}" type="datetime1">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08E7F-87BF-448A-BBB4-804AC7F5A934}" type="slidenum">
              <a:rPr lang="en-US" smtClean="0"/>
              <a:t>‹#›</a:t>
            </a:fld>
            <a:endParaRPr lang="en-US"/>
          </a:p>
        </p:txBody>
      </p:sp>
      <p:grpSp>
        <p:nvGrpSpPr>
          <p:cNvPr id="8" name="Group 7"/>
          <p:cNvGrpSpPr/>
          <p:nvPr userDrawn="1"/>
        </p:nvGrpSpPr>
        <p:grpSpPr>
          <a:xfrm>
            <a:off x="130885" y="5881806"/>
            <a:ext cx="8936915" cy="878385"/>
            <a:chOff x="130885" y="5881806"/>
            <a:chExt cx="8936915" cy="878385"/>
          </a:xfrm>
        </p:grpSpPr>
        <p:sp>
          <p:nvSpPr>
            <p:cNvPr id="9" name="Rectangle 8"/>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364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55EBB-B02D-BA48-8900-CCB58DC4B04E}" type="datetime1">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08E7F-87BF-448A-BBB4-804AC7F5A934}" type="slidenum">
              <a:rPr lang="en-US" smtClean="0"/>
              <a:t>‹#›</a:t>
            </a:fld>
            <a:endParaRPr lang="en-US"/>
          </a:p>
        </p:txBody>
      </p:sp>
      <p:grpSp>
        <p:nvGrpSpPr>
          <p:cNvPr id="8" name="Group 7"/>
          <p:cNvGrpSpPr/>
          <p:nvPr userDrawn="1"/>
        </p:nvGrpSpPr>
        <p:grpSpPr>
          <a:xfrm>
            <a:off x="130885" y="5881806"/>
            <a:ext cx="8936915" cy="878385"/>
            <a:chOff x="130885" y="5881806"/>
            <a:chExt cx="8936915" cy="878385"/>
          </a:xfrm>
        </p:grpSpPr>
        <p:sp>
          <p:nvSpPr>
            <p:cNvPr id="9" name="Rectangle 8"/>
            <p:cNvSpPr/>
            <p:nvPr userDrawn="1"/>
          </p:nvSpPr>
          <p:spPr>
            <a:xfrm>
              <a:off x="130885" y="6622197"/>
              <a:ext cx="8936915" cy="13799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rkansas Department of Educa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885" y="5881806"/>
              <a:ext cx="2514600" cy="80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29068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5EDB-71AE-43E9-8B8D-1A4991999D7F}" type="datetimeFigureOut">
              <a:rPr lang="en-US" smtClean="0">
                <a:solidFill>
                  <a:srgbClr val="C6E7FC"/>
                </a:solidFill>
              </a:rPr>
              <a:pPr/>
              <a:t>1/20/14</a:t>
            </a:fld>
            <a:endParaRPr lang="en-US" dirty="0">
              <a:solidFill>
                <a:srgbClr val="C6E7F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C6E7F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E9FEE-121E-4216-A6E8-D5AFA6F52339}" type="slidenum">
              <a:rPr lang="en-US" smtClean="0"/>
              <a:pPr/>
              <a:t>‹#›</a:t>
            </a:fld>
            <a:endParaRPr lang="en-US" dirty="0"/>
          </a:p>
        </p:txBody>
      </p:sp>
    </p:spTree>
    <p:extLst>
      <p:ext uri="{BB962C8B-B14F-4D97-AF65-F5344CB8AC3E}">
        <p14:creationId xmlns:p14="http://schemas.microsoft.com/office/powerpoint/2010/main" val="13458874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parcconline.org/sites/parcc/files/FrequentlyAskedQuestionsabouttheFieldTest9-17-13.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parcconline.org/technolog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parcc.pearson.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arcconline.org/samples/item-task-prototyp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deas.aetn.org/commoncore/assess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RCC@Arkansas.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534400" cy="1470025"/>
          </a:xfrm>
        </p:spPr>
        <p:txBody>
          <a:bodyPr>
            <a:noAutofit/>
          </a:bodyPr>
          <a:lstStyle/>
          <a:p>
            <a:pPr marL="0" indent="0"/>
            <a:r>
              <a:rPr lang="en-US" sz="5400" b="1" dirty="0"/>
              <a:t>Preparing for the Spring 2014 PARCC Field Test</a:t>
            </a:r>
            <a:endParaRPr lang="en-US" sz="5400" dirty="0"/>
          </a:p>
        </p:txBody>
      </p:sp>
      <p:sp>
        <p:nvSpPr>
          <p:cNvPr id="3" name="Subtitle 2"/>
          <p:cNvSpPr>
            <a:spLocks noGrp="1"/>
          </p:cNvSpPr>
          <p:nvPr>
            <p:ph type="subTitle" idx="1"/>
          </p:nvPr>
        </p:nvSpPr>
        <p:spPr/>
        <p:txBody>
          <a:bodyPr>
            <a:normAutofit/>
          </a:bodyPr>
          <a:lstStyle/>
          <a:p>
            <a:r>
              <a:rPr lang="en-US" b="1" dirty="0" smtClean="0"/>
              <a:t>PARCC One-Day Conference</a:t>
            </a:r>
          </a:p>
          <a:p>
            <a:r>
              <a:rPr lang="en-US" b="1" dirty="0" smtClean="0"/>
              <a:t>Arkansas State University</a:t>
            </a:r>
          </a:p>
          <a:p>
            <a:r>
              <a:rPr lang="en-US" b="1" dirty="0" smtClean="0"/>
              <a:t>January 23, 2014</a:t>
            </a:r>
            <a:endParaRPr lang="en-US" b="1" dirty="0"/>
          </a:p>
        </p:txBody>
      </p:sp>
      <p:sp>
        <p:nvSpPr>
          <p:cNvPr id="4" name="Slide Number Placeholder 3"/>
          <p:cNvSpPr>
            <a:spLocks noGrp="1"/>
          </p:cNvSpPr>
          <p:nvPr>
            <p:ph type="sldNum" sz="quarter" idx="12"/>
          </p:nvPr>
        </p:nvSpPr>
        <p:spPr/>
        <p:txBody>
          <a:bodyPr/>
          <a:lstStyle/>
          <a:p>
            <a:fld id="{9D508E7F-87BF-448A-BBB4-804AC7F5A934}" type="slidenum">
              <a:rPr lang="en-US" smtClean="0"/>
              <a:t>1</a:t>
            </a:fld>
            <a:endParaRPr lang="en-US"/>
          </a:p>
        </p:txBody>
      </p:sp>
    </p:spTree>
    <p:extLst>
      <p:ext uri="{BB962C8B-B14F-4D97-AF65-F5344CB8AC3E}">
        <p14:creationId xmlns:p14="http://schemas.microsoft.com/office/powerpoint/2010/main" val="791286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Field Test—Round 2</a:t>
            </a:r>
            <a:endParaRPr lang="en-US" dirty="0"/>
          </a:p>
        </p:txBody>
      </p:sp>
      <p:sp>
        <p:nvSpPr>
          <p:cNvPr id="3" name="Content Placeholder 2"/>
          <p:cNvSpPr>
            <a:spLocks noGrp="1"/>
          </p:cNvSpPr>
          <p:nvPr>
            <p:ph idx="1"/>
          </p:nvPr>
        </p:nvSpPr>
        <p:spPr>
          <a:xfrm>
            <a:off x="762000" y="1143000"/>
            <a:ext cx="7848600" cy="5105400"/>
          </a:xfrm>
        </p:spPr>
        <p:txBody>
          <a:bodyPr>
            <a:normAutofit lnSpcReduction="10000"/>
          </a:bodyPr>
          <a:lstStyle/>
          <a:p>
            <a:r>
              <a:rPr lang="en-US" sz="2400" dirty="0" smtClean="0">
                <a:solidFill>
                  <a:schemeClr val="tx2"/>
                </a:solidFill>
              </a:rPr>
              <a:t>October 15, 2013, an e-mail was sent to AR districts participating in Round 1 to determine if there was interest  in </a:t>
            </a:r>
            <a:r>
              <a:rPr lang="en-US" sz="2400" b="1" dirty="0" smtClean="0">
                <a:solidFill>
                  <a:schemeClr val="tx2"/>
                </a:solidFill>
              </a:rPr>
              <a:t>additional</a:t>
            </a:r>
            <a:r>
              <a:rPr lang="en-US" sz="2400" dirty="0" smtClean="0">
                <a:solidFill>
                  <a:schemeClr val="tx2"/>
                </a:solidFill>
              </a:rPr>
              <a:t> field test opportunities</a:t>
            </a:r>
          </a:p>
          <a:p>
            <a:pPr lvl="1"/>
            <a:r>
              <a:rPr lang="en-US" sz="2400" dirty="0" smtClean="0">
                <a:solidFill>
                  <a:schemeClr val="tx2"/>
                </a:solidFill>
              </a:rPr>
              <a:t>56 AR districts </a:t>
            </a:r>
            <a:r>
              <a:rPr lang="en-US" sz="2400" dirty="0">
                <a:solidFill>
                  <a:schemeClr val="tx2"/>
                </a:solidFill>
              </a:rPr>
              <a:t> </a:t>
            </a:r>
            <a:r>
              <a:rPr lang="en-US" sz="2400" b="1" dirty="0" smtClean="0">
                <a:solidFill>
                  <a:schemeClr val="tx2"/>
                </a:solidFill>
              </a:rPr>
              <a:t>volunteered</a:t>
            </a:r>
            <a:r>
              <a:rPr lang="en-US" sz="2400" dirty="0" smtClean="0">
                <a:solidFill>
                  <a:schemeClr val="tx2"/>
                </a:solidFill>
              </a:rPr>
              <a:t> for additional PARCC field testing</a:t>
            </a:r>
          </a:p>
          <a:p>
            <a:r>
              <a:rPr lang="en-US" sz="2400" dirty="0">
                <a:solidFill>
                  <a:schemeClr val="tx2"/>
                </a:solidFill>
              </a:rPr>
              <a:t>Round 2 was limited to districts which had not been selected for Round 1 and districts which volunteered for additional field testing</a:t>
            </a:r>
          </a:p>
          <a:p>
            <a:r>
              <a:rPr lang="en-US" sz="2400" dirty="0">
                <a:solidFill>
                  <a:schemeClr val="tx2"/>
                </a:solidFill>
              </a:rPr>
              <a:t>20 districts were selected to participate in Round 2 </a:t>
            </a:r>
            <a:endParaRPr lang="en-US" sz="2400" dirty="0" smtClean="0">
              <a:solidFill>
                <a:schemeClr val="tx2"/>
              </a:solidFill>
            </a:endParaRPr>
          </a:p>
          <a:p>
            <a:r>
              <a:rPr lang="en-US" sz="2400" dirty="0" smtClean="0">
                <a:solidFill>
                  <a:schemeClr val="tx2"/>
                </a:solidFill>
              </a:rPr>
              <a:t>Of </a:t>
            </a:r>
            <a:r>
              <a:rPr lang="en-US" sz="2400" dirty="0">
                <a:solidFill>
                  <a:schemeClr val="tx2"/>
                </a:solidFill>
              </a:rPr>
              <a:t>the </a:t>
            </a:r>
            <a:r>
              <a:rPr lang="en-US" sz="2400" dirty="0" smtClean="0">
                <a:solidFill>
                  <a:schemeClr val="tx2"/>
                </a:solidFill>
              </a:rPr>
              <a:t>20 </a:t>
            </a:r>
            <a:r>
              <a:rPr lang="en-US" sz="2400" dirty="0">
                <a:solidFill>
                  <a:schemeClr val="tx2"/>
                </a:solidFill>
              </a:rPr>
              <a:t>Districts selected to participate in Round </a:t>
            </a:r>
            <a:r>
              <a:rPr lang="en-US" sz="2400" dirty="0" smtClean="0">
                <a:solidFill>
                  <a:schemeClr val="tx2"/>
                </a:solidFill>
              </a:rPr>
              <a:t>2, </a:t>
            </a:r>
            <a:r>
              <a:rPr lang="en-US" sz="2400" dirty="0">
                <a:solidFill>
                  <a:schemeClr val="tx2"/>
                </a:solidFill>
              </a:rPr>
              <a:t>all but </a:t>
            </a:r>
            <a:r>
              <a:rPr lang="en-US" sz="2400" dirty="0" smtClean="0">
                <a:solidFill>
                  <a:schemeClr val="tx2"/>
                </a:solidFill>
              </a:rPr>
              <a:t>1 district agreed </a:t>
            </a:r>
            <a:r>
              <a:rPr lang="en-US" sz="2400" dirty="0">
                <a:solidFill>
                  <a:schemeClr val="tx2"/>
                </a:solidFill>
              </a:rPr>
              <a:t>to field test at least one </a:t>
            </a:r>
            <a:r>
              <a:rPr lang="en-US" sz="2400" dirty="0" smtClean="0">
                <a:solidFill>
                  <a:schemeClr val="tx2"/>
                </a:solidFill>
              </a:rPr>
              <a:t>sample</a:t>
            </a:r>
          </a:p>
          <a:p>
            <a:r>
              <a:rPr lang="en-US" sz="2400" b="1" dirty="0" smtClean="0">
                <a:solidFill>
                  <a:schemeClr val="tx2"/>
                </a:solidFill>
              </a:rPr>
              <a:t>95% </a:t>
            </a:r>
            <a:r>
              <a:rPr lang="en-US" sz="2400" b="1" dirty="0">
                <a:solidFill>
                  <a:schemeClr val="tx2"/>
                </a:solidFill>
              </a:rPr>
              <a:t>AR District </a:t>
            </a:r>
            <a:r>
              <a:rPr lang="en-US" sz="2400" b="1" dirty="0" smtClean="0">
                <a:solidFill>
                  <a:schemeClr val="tx2"/>
                </a:solidFill>
              </a:rPr>
              <a:t>participation</a:t>
            </a:r>
          </a:p>
          <a:p>
            <a:pPr lvl="1"/>
            <a:r>
              <a:rPr lang="en-US" b="1" dirty="0" smtClean="0">
                <a:solidFill>
                  <a:schemeClr val="tx2"/>
                </a:solidFill>
              </a:rPr>
              <a:t>Amazing Response Rate!!</a:t>
            </a:r>
            <a:endParaRPr lang="en-US" b="1" dirty="0">
              <a:solidFill>
                <a:schemeClr val="tx2"/>
              </a:solidFill>
            </a:endParaRPr>
          </a:p>
          <a:p>
            <a:endParaRPr lang="en-US" sz="2400" dirty="0">
              <a:solidFill>
                <a:schemeClr val="tx2"/>
              </a:solidFill>
            </a:endParaRPr>
          </a:p>
          <a:p>
            <a:endParaRPr lang="en-US" sz="2400" dirty="0" smtClean="0">
              <a:solidFill>
                <a:schemeClr val="tx2"/>
              </a:solidFill>
            </a:endParaRPr>
          </a:p>
          <a:p>
            <a:endParaRPr lang="en-US" sz="2800" dirty="0">
              <a:solidFill>
                <a:schemeClr val="tx2"/>
              </a:solidFill>
            </a:endParaRPr>
          </a:p>
          <a:p>
            <a:pPr marL="411480" lvl="1" indent="0">
              <a:buNone/>
            </a:pPr>
            <a:endParaRPr lang="en-US" sz="2400" dirty="0">
              <a:solidFill>
                <a:schemeClr val="tx2"/>
              </a:solidFill>
            </a:endParaRPr>
          </a:p>
        </p:txBody>
      </p:sp>
    </p:spTree>
    <p:extLst>
      <p:ext uri="{BB962C8B-B14F-4D97-AF65-F5344CB8AC3E}">
        <p14:creationId xmlns:p14="http://schemas.microsoft.com/office/powerpoint/2010/main" val="20167072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Field Test—Round 3</a:t>
            </a:r>
            <a:endParaRPr lang="en-US" dirty="0"/>
          </a:p>
        </p:txBody>
      </p:sp>
      <p:sp>
        <p:nvSpPr>
          <p:cNvPr id="3" name="Content Placeholder 2"/>
          <p:cNvSpPr>
            <a:spLocks noGrp="1"/>
          </p:cNvSpPr>
          <p:nvPr>
            <p:ph idx="1"/>
          </p:nvPr>
        </p:nvSpPr>
        <p:spPr>
          <a:xfrm>
            <a:off x="228600" y="1295400"/>
            <a:ext cx="7848600" cy="5105400"/>
          </a:xfrm>
        </p:spPr>
        <p:txBody>
          <a:bodyPr>
            <a:normAutofit/>
          </a:bodyPr>
          <a:lstStyle/>
          <a:p>
            <a:r>
              <a:rPr lang="en-US" sz="2400" dirty="0" smtClean="0">
                <a:solidFill>
                  <a:schemeClr val="tx2"/>
                </a:solidFill>
              </a:rPr>
              <a:t>Final Round complete</a:t>
            </a:r>
          </a:p>
          <a:p>
            <a:r>
              <a:rPr lang="en-US" sz="2400" dirty="0" smtClean="0">
                <a:solidFill>
                  <a:schemeClr val="tx2"/>
                </a:solidFill>
              </a:rPr>
              <a:t>244 Arkansas districts participating the PARCC Field Test</a:t>
            </a:r>
          </a:p>
          <a:p>
            <a:r>
              <a:rPr lang="en-US" sz="2400" dirty="0" smtClean="0">
                <a:solidFill>
                  <a:schemeClr val="tx2"/>
                </a:solidFill>
              </a:rPr>
              <a:t>AR districts received letter from Pearson on December 19, 2013 listing all PARCC Field Test samples from all rounds</a:t>
            </a:r>
          </a:p>
          <a:p>
            <a:endParaRPr lang="en-US" sz="2400" dirty="0" smtClean="0">
              <a:solidFill>
                <a:schemeClr val="tx2"/>
              </a:solidFill>
            </a:endParaRPr>
          </a:p>
          <a:p>
            <a:endParaRPr lang="en-US" sz="2400" dirty="0">
              <a:solidFill>
                <a:schemeClr val="tx2"/>
              </a:solidFill>
            </a:endParaRPr>
          </a:p>
          <a:p>
            <a:endParaRPr lang="en-US" sz="2400" dirty="0" smtClean="0">
              <a:solidFill>
                <a:schemeClr val="tx2"/>
              </a:solidFill>
            </a:endParaRPr>
          </a:p>
          <a:p>
            <a:pPr marL="0" indent="0">
              <a:buNone/>
            </a:pPr>
            <a:endParaRPr lang="en-US" sz="2800" dirty="0">
              <a:solidFill>
                <a:schemeClr val="tx2"/>
              </a:solidFill>
            </a:endParaRPr>
          </a:p>
          <a:p>
            <a:pPr marL="411480" lvl="1" indent="0">
              <a:buNone/>
            </a:pPr>
            <a:endParaRPr lang="en-US" sz="2400" dirty="0">
              <a:solidFill>
                <a:schemeClr val="tx2"/>
              </a:solidFill>
            </a:endParaRPr>
          </a:p>
        </p:txBody>
      </p:sp>
    </p:spTree>
    <p:extLst>
      <p:ext uri="{BB962C8B-B14F-4D97-AF65-F5344CB8AC3E}">
        <p14:creationId xmlns:p14="http://schemas.microsoft.com/office/powerpoint/2010/main" val="7887320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7772400" cy="32766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6000" dirty="0" smtClean="0">
                <a:solidFill>
                  <a:schemeClr val="tx2"/>
                </a:solidFill>
              </a:rPr>
              <a:t>PARCC Summative Assessment</a:t>
            </a:r>
            <a:r>
              <a:rPr lang="en-US" dirty="0" smtClean="0">
                <a:solidFill>
                  <a:schemeClr val="tx2"/>
                </a:solidFill>
              </a:rPr>
              <a:t/>
            </a:r>
            <a:br>
              <a:rPr lang="en-US" dirty="0" smtClean="0">
                <a:solidFill>
                  <a:schemeClr val="tx2"/>
                </a:solidFill>
              </a:rPr>
            </a:br>
            <a:r>
              <a:rPr lang="en-US" dirty="0">
                <a:solidFill>
                  <a:schemeClr val="tx2"/>
                </a:solidFill>
              </a:rPr>
              <a:t/>
            </a:r>
            <a:br>
              <a:rPr lang="en-US" dirty="0">
                <a:solidFill>
                  <a:schemeClr val="tx2"/>
                </a:solidFill>
              </a:rPr>
            </a:br>
            <a:r>
              <a:rPr lang="en-US" dirty="0" smtClean="0"/>
              <a:t/>
            </a:r>
            <a:br>
              <a:rPr lang="en-US" dirty="0" smtClean="0"/>
            </a:br>
            <a:r>
              <a:rPr lang="en-US" dirty="0"/>
              <a:t/>
            </a:r>
            <a:br>
              <a:rPr lang="en-US" dirty="0"/>
            </a:br>
            <a:r>
              <a:rPr lang="en-US" sz="6700" dirty="0" smtClean="0"/>
              <a:t/>
            </a:r>
            <a:br>
              <a:rPr lang="en-US" sz="6700" dirty="0" smtClean="0"/>
            </a:br>
            <a:endParaRPr lang="en-US" sz="3600" dirty="0"/>
          </a:p>
        </p:txBody>
      </p:sp>
    </p:spTree>
    <p:extLst>
      <p:ext uri="{BB962C8B-B14F-4D97-AF65-F5344CB8AC3E}">
        <p14:creationId xmlns:p14="http://schemas.microsoft.com/office/powerpoint/2010/main" val="13008431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Two Field Test Windows</a:t>
            </a:r>
            <a:endParaRPr lang="en-US" sz="5400" b="1" u="sng" dirty="0"/>
          </a:p>
        </p:txBody>
      </p:sp>
      <p:sp>
        <p:nvSpPr>
          <p:cNvPr id="3" name="Content Placeholder 2"/>
          <p:cNvSpPr>
            <a:spLocks noGrp="1"/>
          </p:cNvSpPr>
          <p:nvPr>
            <p:ph idx="1"/>
          </p:nvPr>
        </p:nvSpPr>
        <p:spPr>
          <a:xfrm>
            <a:off x="457200" y="1371601"/>
            <a:ext cx="8229600" cy="4343400"/>
          </a:xfrm>
        </p:spPr>
        <p:txBody>
          <a:bodyPr/>
          <a:lstStyle/>
          <a:p>
            <a:pPr marL="0" indent="0" algn="ct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13</a:t>
            </a:fld>
            <a:endParaRPr lang="en-US"/>
          </a:p>
        </p:txBody>
      </p:sp>
      <p:sp>
        <p:nvSpPr>
          <p:cNvPr id="7"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pic>
        <p:nvPicPr>
          <p:cNvPr id="8" name="Picture 7" descr="computer2.png"/>
          <p:cNvPicPr>
            <a:picLocks noChangeAspect="1"/>
          </p:cNvPicPr>
          <p:nvPr/>
        </p:nvPicPr>
        <p:blipFill>
          <a:blip r:embed="rId3"/>
          <a:stretch>
            <a:fillRect/>
          </a:stretch>
        </p:blipFill>
        <p:spPr>
          <a:xfrm>
            <a:off x="5867400" y="1905000"/>
            <a:ext cx="1600200" cy="1371600"/>
          </a:xfrm>
          <a:prstGeom prst="rect">
            <a:avLst/>
          </a:prstGeom>
        </p:spPr>
      </p:pic>
      <p:pic>
        <p:nvPicPr>
          <p:cNvPr id="9" name="Picture 8" descr="computer2.png"/>
          <p:cNvPicPr>
            <a:picLocks noChangeAspect="1"/>
          </p:cNvPicPr>
          <p:nvPr/>
        </p:nvPicPr>
        <p:blipFill>
          <a:blip r:embed="rId3"/>
          <a:stretch>
            <a:fillRect/>
          </a:stretch>
        </p:blipFill>
        <p:spPr>
          <a:xfrm>
            <a:off x="1600200" y="1905000"/>
            <a:ext cx="1600200" cy="1371600"/>
          </a:xfrm>
          <a:prstGeom prst="rect">
            <a:avLst/>
          </a:prstGeom>
        </p:spPr>
      </p:pic>
      <p:sp>
        <p:nvSpPr>
          <p:cNvPr id="10" name="Rectangle 9"/>
          <p:cNvSpPr/>
          <p:nvPr/>
        </p:nvSpPr>
        <p:spPr>
          <a:xfrm>
            <a:off x="1676400" y="1981200"/>
            <a:ext cx="1447800" cy="830997"/>
          </a:xfrm>
          <a:prstGeom prst="rect">
            <a:avLst/>
          </a:prstGeom>
        </p:spPr>
        <p:txBody>
          <a:bodyPr wrap="square">
            <a:spAutoFit/>
          </a:bodyPr>
          <a:lstStyle/>
          <a:p>
            <a:pPr algn="ctr">
              <a:defRPr/>
            </a:pPr>
            <a:r>
              <a:rPr lang="en-US" sz="1600" b="1" dirty="0" smtClean="0">
                <a:solidFill>
                  <a:srgbClr val="8F23B3"/>
                </a:solidFill>
                <a:cs typeface="Calibri" pitchFamily="34" charset="0"/>
              </a:rPr>
              <a:t>Performance-Based</a:t>
            </a:r>
          </a:p>
          <a:p>
            <a:pPr algn="ctr">
              <a:defRPr/>
            </a:pPr>
            <a:r>
              <a:rPr lang="en-US" sz="1600" b="1" dirty="0" smtClean="0">
                <a:solidFill>
                  <a:srgbClr val="8F23B3"/>
                </a:solidFill>
                <a:cs typeface="Calibri" pitchFamily="34" charset="0"/>
              </a:rPr>
              <a:t>Assessment</a:t>
            </a:r>
            <a:endParaRPr lang="en-US" sz="1600" dirty="0">
              <a:solidFill>
                <a:srgbClr val="8F23B3"/>
              </a:solidFill>
              <a:cs typeface="Calibri" pitchFamily="34" charset="0"/>
            </a:endParaRPr>
          </a:p>
        </p:txBody>
      </p:sp>
      <p:sp>
        <p:nvSpPr>
          <p:cNvPr id="11" name="Rectangle 10"/>
          <p:cNvSpPr/>
          <p:nvPr/>
        </p:nvSpPr>
        <p:spPr>
          <a:xfrm>
            <a:off x="5943600" y="2133600"/>
            <a:ext cx="1447800" cy="584776"/>
          </a:xfrm>
          <a:prstGeom prst="rect">
            <a:avLst/>
          </a:prstGeom>
        </p:spPr>
        <p:txBody>
          <a:bodyPr wrap="square">
            <a:spAutoFit/>
          </a:bodyPr>
          <a:lstStyle/>
          <a:p>
            <a:pPr algn="ctr"/>
            <a:r>
              <a:rPr lang="en-US" sz="1600" b="1" dirty="0" smtClean="0">
                <a:solidFill>
                  <a:srgbClr val="8F23B3"/>
                </a:solidFill>
                <a:latin typeface="Calibri" pitchFamily="26" charset="0"/>
              </a:rPr>
              <a:t>End-of-Year </a:t>
            </a:r>
          </a:p>
          <a:p>
            <a:pPr algn="ctr"/>
            <a:r>
              <a:rPr lang="en-US" sz="1600" b="1" dirty="0" smtClean="0">
                <a:solidFill>
                  <a:srgbClr val="8F23B3"/>
                </a:solidFill>
                <a:latin typeface="Calibri" pitchFamily="26" charset="0"/>
              </a:rPr>
              <a:t>Assessment</a:t>
            </a:r>
            <a:endParaRPr lang="en-US" sz="1600" b="1" dirty="0">
              <a:solidFill>
                <a:srgbClr val="8F23B3"/>
              </a:solidFill>
            </a:endParaRPr>
          </a:p>
        </p:txBody>
      </p:sp>
      <p:sp>
        <p:nvSpPr>
          <p:cNvPr id="12" name="Rectangle 11"/>
          <p:cNvSpPr/>
          <p:nvPr/>
        </p:nvSpPr>
        <p:spPr>
          <a:xfrm>
            <a:off x="4343400" y="2362200"/>
            <a:ext cx="52956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14" name="TextBox 13"/>
          <p:cNvSpPr txBox="1"/>
          <p:nvPr/>
        </p:nvSpPr>
        <p:spPr>
          <a:xfrm>
            <a:off x="457200" y="3733800"/>
            <a:ext cx="4648200" cy="1846659"/>
          </a:xfrm>
          <a:prstGeom prst="rect">
            <a:avLst/>
          </a:prstGeom>
          <a:noFill/>
        </p:spPr>
        <p:txBody>
          <a:bodyPr wrap="square" rtlCol="0">
            <a:spAutoFit/>
          </a:bodyPr>
          <a:lstStyle/>
          <a:p>
            <a:pPr marL="182880" indent="-182880">
              <a:buFont typeface="Wingdings" charset="2"/>
              <a:buChar char="§"/>
            </a:pPr>
            <a:r>
              <a:rPr lang="en-US" sz="1600" dirty="0" smtClean="0">
                <a:solidFill>
                  <a:srgbClr val="000000"/>
                </a:solidFill>
              </a:rPr>
              <a:t>Extended </a:t>
            </a:r>
            <a:r>
              <a:rPr lang="en-US" sz="1600" dirty="0">
                <a:solidFill>
                  <a:srgbClr val="000000"/>
                </a:solidFill>
              </a:rPr>
              <a:t>tasks, applications of concepts and skills</a:t>
            </a:r>
          </a:p>
          <a:p>
            <a:pPr marL="365760" lvl="1" indent="-182880">
              <a:buFont typeface="Wingdings" charset="2"/>
              <a:buChar char="§"/>
            </a:pPr>
            <a:r>
              <a:rPr lang="en-US" sz="1400" b="1" dirty="0">
                <a:solidFill>
                  <a:srgbClr val="000000"/>
                </a:solidFill>
              </a:rPr>
              <a:t>ELA</a:t>
            </a:r>
            <a:r>
              <a:rPr lang="en-US" sz="1400" b="1" dirty="0" smtClean="0">
                <a:solidFill>
                  <a:srgbClr val="000000"/>
                </a:solidFill>
              </a:rPr>
              <a:t>/Literacy</a:t>
            </a:r>
            <a:r>
              <a:rPr lang="en-US" sz="1400" b="1" dirty="0">
                <a:solidFill>
                  <a:srgbClr val="000000"/>
                </a:solidFill>
              </a:rPr>
              <a:t>:</a:t>
            </a:r>
            <a:r>
              <a:rPr lang="en-US" sz="1400" dirty="0">
                <a:solidFill>
                  <a:srgbClr val="000000"/>
                </a:solidFill>
              </a:rPr>
              <a:t> Writing effectively when analyzing text, research simulation</a:t>
            </a:r>
          </a:p>
          <a:p>
            <a:pPr marL="365760" lvl="1" indent="-182880">
              <a:buFont typeface="Wingdings" charset="2"/>
              <a:buChar char="§"/>
            </a:pPr>
            <a:r>
              <a:rPr lang="en-US" sz="1400" b="1" dirty="0">
                <a:solidFill>
                  <a:srgbClr val="000000"/>
                </a:solidFill>
              </a:rPr>
              <a:t>Math:</a:t>
            </a:r>
            <a:r>
              <a:rPr lang="en-US" sz="1400" dirty="0">
                <a:solidFill>
                  <a:srgbClr val="000000"/>
                </a:solidFill>
              </a:rPr>
              <a:t> Solving </a:t>
            </a:r>
            <a:r>
              <a:rPr lang="en-US" sz="1400" dirty="0" smtClean="0">
                <a:solidFill>
                  <a:srgbClr val="000000"/>
                </a:solidFill>
              </a:rPr>
              <a:t>multi-step </a:t>
            </a:r>
            <a:r>
              <a:rPr lang="en-US" sz="1400" dirty="0">
                <a:solidFill>
                  <a:srgbClr val="000000"/>
                </a:solidFill>
              </a:rPr>
              <a:t>problems requiring abstract reasoning, precision, perseverance and strategic use of tools </a:t>
            </a:r>
            <a:endParaRPr lang="en-US" sz="1400" dirty="0" smtClean="0">
              <a:solidFill>
                <a:srgbClr val="000000"/>
              </a:solidFill>
            </a:endParaRPr>
          </a:p>
          <a:p>
            <a:pPr marL="365760" lvl="1" indent="-182880">
              <a:buFont typeface="Wingdings" charset="2"/>
              <a:buChar char="§"/>
            </a:pPr>
            <a:r>
              <a:rPr lang="en-US" sz="1400" b="1" dirty="0">
                <a:solidFill>
                  <a:srgbClr val="000000"/>
                </a:solidFill>
              </a:rPr>
              <a:t>ELA/Literacy</a:t>
            </a:r>
            <a:r>
              <a:rPr lang="en-US" sz="1400" dirty="0">
                <a:solidFill>
                  <a:srgbClr val="000000"/>
                </a:solidFill>
              </a:rPr>
              <a:t> Grades 3-11</a:t>
            </a:r>
          </a:p>
          <a:p>
            <a:pPr marL="365760" lvl="1" indent="-182880">
              <a:buFont typeface="Wingdings" charset="2"/>
              <a:buChar char="§"/>
            </a:pPr>
            <a:r>
              <a:rPr lang="en-US" sz="1400" b="1" dirty="0">
                <a:solidFill>
                  <a:srgbClr val="000000"/>
                </a:solidFill>
              </a:rPr>
              <a:t>Math</a:t>
            </a:r>
            <a:r>
              <a:rPr lang="en-US" sz="1400" dirty="0">
                <a:solidFill>
                  <a:srgbClr val="000000"/>
                </a:solidFill>
              </a:rPr>
              <a:t> Grades 3-8, </a:t>
            </a:r>
            <a:r>
              <a:rPr lang="en-US" sz="1400" dirty="0" smtClean="0">
                <a:solidFill>
                  <a:srgbClr val="000000"/>
                </a:solidFill>
              </a:rPr>
              <a:t>Algebra I, </a:t>
            </a:r>
            <a:r>
              <a:rPr lang="en-US" sz="1400" dirty="0">
                <a:solidFill>
                  <a:srgbClr val="000000"/>
                </a:solidFill>
              </a:rPr>
              <a:t>Geometry, and Algebra II</a:t>
            </a:r>
          </a:p>
        </p:txBody>
      </p:sp>
      <p:sp>
        <p:nvSpPr>
          <p:cNvPr id="16" name="TextBox 15"/>
          <p:cNvSpPr txBox="1"/>
          <p:nvPr/>
        </p:nvSpPr>
        <p:spPr>
          <a:xfrm>
            <a:off x="5334000" y="3810000"/>
            <a:ext cx="3352800" cy="1908215"/>
          </a:xfrm>
          <a:prstGeom prst="rect">
            <a:avLst/>
          </a:prstGeom>
          <a:noFill/>
        </p:spPr>
        <p:txBody>
          <a:bodyPr wrap="square" rtlCol="0">
            <a:spAutoFit/>
          </a:bodyPr>
          <a:lstStyle/>
          <a:p>
            <a:pPr marL="182880" indent="-182880">
              <a:buFont typeface="Wingdings" charset="2"/>
              <a:buChar char="§"/>
            </a:pPr>
            <a:r>
              <a:rPr lang="en-US" sz="1600" dirty="0" smtClean="0">
                <a:solidFill>
                  <a:srgbClr val="000000"/>
                </a:solidFill>
              </a:rPr>
              <a:t>Innovative</a:t>
            </a:r>
            <a:r>
              <a:rPr lang="en-US" sz="1600" dirty="0">
                <a:solidFill>
                  <a:srgbClr val="000000"/>
                </a:solidFill>
              </a:rPr>
              <a:t>, short-answer items</a:t>
            </a:r>
          </a:p>
          <a:p>
            <a:pPr marL="365760" lvl="1" indent="-182880">
              <a:buFont typeface="Wingdings" charset="2"/>
              <a:buChar char="§"/>
            </a:pPr>
            <a:r>
              <a:rPr lang="en-US" sz="1400" b="1" dirty="0">
                <a:solidFill>
                  <a:srgbClr val="000000"/>
                </a:solidFill>
              </a:rPr>
              <a:t>ELA</a:t>
            </a:r>
            <a:r>
              <a:rPr lang="en-US" sz="1400" b="1" dirty="0" smtClean="0">
                <a:solidFill>
                  <a:srgbClr val="000000"/>
                </a:solidFill>
              </a:rPr>
              <a:t>/Literacy</a:t>
            </a:r>
            <a:r>
              <a:rPr lang="en-US" sz="1400" b="1" dirty="0">
                <a:solidFill>
                  <a:srgbClr val="000000"/>
                </a:solidFill>
              </a:rPr>
              <a:t>:</a:t>
            </a:r>
            <a:r>
              <a:rPr lang="en-US" sz="1400" dirty="0">
                <a:solidFill>
                  <a:srgbClr val="000000"/>
                </a:solidFill>
              </a:rPr>
              <a:t> Reading comprehension</a:t>
            </a:r>
          </a:p>
          <a:p>
            <a:pPr marL="365760" lvl="1" indent="-182880">
              <a:buFont typeface="Wingdings" charset="2"/>
              <a:buChar char="§"/>
            </a:pPr>
            <a:r>
              <a:rPr lang="en-US" sz="1400" b="1" dirty="0">
                <a:solidFill>
                  <a:srgbClr val="000000"/>
                </a:solidFill>
              </a:rPr>
              <a:t>Math</a:t>
            </a:r>
            <a:r>
              <a:rPr lang="en-US" sz="1400" dirty="0">
                <a:solidFill>
                  <a:srgbClr val="000000"/>
                </a:solidFill>
              </a:rPr>
              <a:t>: Short items that address both concepts and </a:t>
            </a:r>
            <a:r>
              <a:rPr lang="en-US" sz="1400" dirty="0" smtClean="0">
                <a:solidFill>
                  <a:srgbClr val="000000"/>
                </a:solidFill>
              </a:rPr>
              <a:t>skills</a:t>
            </a:r>
          </a:p>
          <a:p>
            <a:pPr marL="365760" lvl="1" indent="-182880">
              <a:buFont typeface="Wingdings" charset="2"/>
              <a:buChar char="§"/>
            </a:pPr>
            <a:r>
              <a:rPr lang="en-US" sz="1400" b="1" dirty="0">
                <a:solidFill>
                  <a:srgbClr val="000000"/>
                </a:solidFill>
              </a:rPr>
              <a:t>ELA/Literacy</a:t>
            </a:r>
            <a:r>
              <a:rPr lang="en-US" sz="1400" dirty="0">
                <a:solidFill>
                  <a:srgbClr val="000000"/>
                </a:solidFill>
              </a:rPr>
              <a:t> Grades 3-11</a:t>
            </a:r>
          </a:p>
          <a:p>
            <a:pPr marL="365760" lvl="1" indent="-182880">
              <a:buFont typeface="Wingdings" charset="2"/>
              <a:buChar char="§"/>
            </a:pPr>
            <a:r>
              <a:rPr lang="en-US" sz="1400" b="1" dirty="0" smtClean="0">
                <a:solidFill>
                  <a:srgbClr val="000000"/>
                </a:solidFill>
              </a:rPr>
              <a:t>Math</a:t>
            </a:r>
            <a:r>
              <a:rPr lang="en-US" sz="1400" dirty="0" smtClean="0">
                <a:solidFill>
                  <a:srgbClr val="000000"/>
                </a:solidFill>
              </a:rPr>
              <a:t> </a:t>
            </a:r>
            <a:r>
              <a:rPr lang="en-US" sz="1400" dirty="0">
                <a:solidFill>
                  <a:srgbClr val="000000"/>
                </a:solidFill>
              </a:rPr>
              <a:t>Grades 3-8, </a:t>
            </a:r>
            <a:r>
              <a:rPr lang="en-US" sz="1400" dirty="0" smtClean="0">
                <a:solidFill>
                  <a:srgbClr val="000000"/>
                </a:solidFill>
              </a:rPr>
              <a:t>Algebra I, </a:t>
            </a:r>
            <a:r>
              <a:rPr lang="en-US" sz="1400" dirty="0">
                <a:solidFill>
                  <a:srgbClr val="000000"/>
                </a:solidFill>
              </a:rPr>
              <a:t>Geometry, and Algebra </a:t>
            </a:r>
            <a:r>
              <a:rPr lang="en-US" sz="1400" dirty="0" smtClean="0">
                <a:solidFill>
                  <a:srgbClr val="000000"/>
                </a:solidFill>
              </a:rPr>
              <a:t>II</a:t>
            </a:r>
            <a:endParaRPr lang="en-US" sz="1400" dirty="0">
              <a:solidFill>
                <a:srgbClr val="000000"/>
              </a:solidFill>
            </a:endParaRPr>
          </a:p>
          <a:p>
            <a:endParaRPr lang="en-US" dirty="0"/>
          </a:p>
        </p:txBody>
      </p:sp>
      <p:sp>
        <p:nvSpPr>
          <p:cNvPr id="5" name="TextBox 4"/>
          <p:cNvSpPr txBox="1"/>
          <p:nvPr/>
        </p:nvSpPr>
        <p:spPr>
          <a:xfrm>
            <a:off x="2819400" y="5690748"/>
            <a:ext cx="6019800" cy="1107996"/>
          </a:xfrm>
          <a:prstGeom prst="rect">
            <a:avLst/>
          </a:prstGeom>
          <a:noFill/>
        </p:spPr>
        <p:txBody>
          <a:bodyPr wrap="square" rtlCol="0">
            <a:spAutoFit/>
          </a:bodyPr>
          <a:lstStyle/>
          <a:p>
            <a:endParaRPr lang="en-US" sz="1600" b="1" i="1" dirty="0" smtClean="0">
              <a:solidFill>
                <a:srgbClr val="A600FF"/>
              </a:solidFill>
            </a:endParaRPr>
          </a:p>
          <a:p>
            <a:r>
              <a:rPr lang="en-US" sz="1600" b="1" i="1" dirty="0" smtClean="0">
                <a:solidFill>
                  <a:srgbClr val="A600FF"/>
                </a:solidFill>
              </a:rPr>
              <a:t>Most </a:t>
            </a:r>
            <a:r>
              <a:rPr lang="en-US" sz="1600" b="1" i="1" dirty="0">
                <a:solidFill>
                  <a:srgbClr val="A600FF"/>
                </a:solidFill>
              </a:rPr>
              <a:t>students participating in the PARCC Field Test will take one component (PBA </a:t>
            </a:r>
            <a:r>
              <a:rPr lang="en-US" sz="1600" b="1" i="1" u="sng" dirty="0">
                <a:solidFill>
                  <a:srgbClr val="A600FF"/>
                </a:solidFill>
              </a:rPr>
              <a:t>or</a:t>
            </a:r>
            <a:r>
              <a:rPr lang="en-US" sz="1600" b="1" i="1" dirty="0">
                <a:solidFill>
                  <a:srgbClr val="A600FF"/>
                </a:solidFill>
              </a:rPr>
              <a:t> EOY) in one content area (ELA </a:t>
            </a:r>
            <a:r>
              <a:rPr lang="en-US" sz="1600" b="1" i="1" u="sng" dirty="0">
                <a:solidFill>
                  <a:srgbClr val="A600FF"/>
                </a:solidFill>
              </a:rPr>
              <a:t>or</a:t>
            </a:r>
            <a:r>
              <a:rPr lang="en-US" sz="1600" b="1" i="1" dirty="0">
                <a:solidFill>
                  <a:srgbClr val="A600FF"/>
                </a:solidFill>
              </a:rPr>
              <a:t> mathematics). </a:t>
            </a:r>
          </a:p>
          <a:p>
            <a:endParaRPr lang="en-US" b="1" i="1" dirty="0"/>
          </a:p>
        </p:txBody>
      </p:sp>
    </p:spTree>
    <p:extLst>
      <p:ext uri="{BB962C8B-B14F-4D97-AF65-F5344CB8AC3E}">
        <p14:creationId xmlns:p14="http://schemas.microsoft.com/office/powerpoint/2010/main" val="347149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Field Test </a:t>
            </a:r>
            <a:r>
              <a:rPr lang="en-US" sz="5400" b="1" u="sng" dirty="0" smtClean="0"/>
              <a:t>Windows</a:t>
            </a:r>
            <a:endParaRPr lang="en-US" sz="5400" u="sng"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838960604"/>
              </p:ext>
            </p:extLst>
          </p:nvPr>
        </p:nvGraphicFramePr>
        <p:xfrm>
          <a:off x="304800" y="2071116"/>
          <a:ext cx="8686800" cy="2895600"/>
        </p:xfrm>
        <a:graphic>
          <a:graphicData uri="http://schemas.openxmlformats.org/presentationml/2006/ole">
            <mc:AlternateContent xmlns:mc="http://schemas.openxmlformats.org/markup-compatibility/2006">
              <mc:Choice xmlns:v="urn:schemas-microsoft-com:vml" Requires="v">
                <p:oleObj spid="_x0000_s2112" name="Document" r:id="rId5" imgW="8382000" imgH="2794000" progId="Word.Document.12">
                  <p:embed/>
                </p:oleObj>
              </mc:Choice>
              <mc:Fallback>
                <p:oleObj name="Document" r:id="rId5" imgW="8382000" imgH="2794000" progId="Word.Document.12">
                  <p:embed/>
                  <p:pic>
                    <p:nvPicPr>
                      <p:cNvPr id="0" name=""/>
                      <p:cNvPicPr/>
                      <p:nvPr/>
                    </p:nvPicPr>
                    <p:blipFill>
                      <a:blip r:embed="rId6"/>
                      <a:stretch>
                        <a:fillRect/>
                      </a:stretch>
                    </p:blipFill>
                    <p:spPr>
                      <a:xfrm>
                        <a:off x="304800" y="2071116"/>
                        <a:ext cx="8686800" cy="28956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9D508E7F-87BF-448A-BBB4-804AC7F5A934}" type="slidenum">
              <a:rPr lang="en-US" smtClean="0"/>
              <a:t>14</a:t>
            </a:fld>
            <a:endParaRPr lang="en-US"/>
          </a:p>
        </p:txBody>
      </p:sp>
      <p:sp>
        <p:nvSpPr>
          <p:cNvPr id="5" name="Left Arrow 4"/>
          <p:cNvSpPr/>
          <p:nvPr/>
        </p:nvSpPr>
        <p:spPr>
          <a:xfrm>
            <a:off x="8153400" y="2826026"/>
            <a:ext cx="990600" cy="762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91500" y="3023224"/>
            <a:ext cx="1295400" cy="369332"/>
          </a:xfrm>
          <a:prstGeom prst="rect">
            <a:avLst/>
          </a:prstGeom>
          <a:noFill/>
        </p:spPr>
        <p:txBody>
          <a:bodyPr wrap="square" rtlCol="0">
            <a:spAutoFit/>
          </a:bodyPr>
          <a:lstStyle/>
          <a:p>
            <a:r>
              <a:rPr lang="en-US" b="1" dirty="0" smtClean="0"/>
              <a:t>Arkansas</a:t>
            </a:r>
            <a:endParaRPr lang="en-US" b="1" dirty="0"/>
          </a:p>
        </p:txBody>
      </p:sp>
    </p:spTree>
    <p:extLst>
      <p:ext uri="{BB962C8B-B14F-4D97-AF65-F5344CB8AC3E}">
        <p14:creationId xmlns:p14="http://schemas.microsoft.com/office/powerpoint/2010/main" val="29962525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944562"/>
          </a:xfrm>
        </p:spPr>
        <p:txBody>
          <a:bodyPr>
            <a:noAutofit/>
          </a:bodyPr>
          <a:lstStyle/>
          <a:p>
            <a:r>
              <a:rPr lang="en-US" sz="5400" b="1" u="sng" dirty="0"/>
              <a:t>Field Test Planning Guidance	</a:t>
            </a:r>
          </a:p>
        </p:txBody>
      </p:sp>
      <p:sp>
        <p:nvSpPr>
          <p:cNvPr id="3" name="Content Placeholder 2"/>
          <p:cNvSpPr>
            <a:spLocks noGrp="1"/>
          </p:cNvSpPr>
          <p:nvPr>
            <p:ph idx="1"/>
          </p:nvPr>
        </p:nvSpPr>
        <p:spPr>
          <a:xfrm>
            <a:off x="457200" y="1447800"/>
            <a:ext cx="8229600" cy="4678363"/>
          </a:xfrm>
        </p:spPr>
        <p:txBody>
          <a:bodyPr/>
          <a:lstStyle/>
          <a:p>
            <a:r>
              <a:rPr lang="en-US" dirty="0" smtClean="0"/>
              <a:t>ELA/Literacy Performance Based Assessment (PBA) will require 3 sessions</a:t>
            </a:r>
          </a:p>
          <a:p>
            <a:r>
              <a:rPr lang="en-US" dirty="0" smtClean="0"/>
              <a:t>Mathematics Performance Based Assessment (PBA) will require 2 sessions</a:t>
            </a:r>
          </a:p>
          <a:p>
            <a:r>
              <a:rPr lang="en-US" dirty="0" smtClean="0"/>
              <a:t>ELA/Literacy End of Year Assessment (EOY) will require 2 sessions</a:t>
            </a:r>
          </a:p>
          <a:p>
            <a:r>
              <a:rPr lang="en-US" dirty="0" smtClean="0"/>
              <a:t>Mathematics End of Year Assessment (EOY) will require 2 sessions</a:t>
            </a:r>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15</a:t>
            </a:fld>
            <a:endParaRPr lang="en-US"/>
          </a:p>
        </p:txBody>
      </p:sp>
    </p:spTree>
    <p:extLst>
      <p:ext uri="{BB962C8B-B14F-4D97-AF65-F5344CB8AC3E}">
        <p14:creationId xmlns:p14="http://schemas.microsoft.com/office/powerpoint/2010/main" val="3549729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400" b="1" u="sng" dirty="0"/>
              <a:t>Field Test </a:t>
            </a:r>
            <a:r>
              <a:rPr lang="en-US" sz="5400" b="1" u="sng" dirty="0" smtClean="0"/>
              <a:t>Preparation</a:t>
            </a:r>
            <a:endParaRPr lang="en-US" sz="5400" u="sng" dirty="0"/>
          </a:p>
        </p:txBody>
      </p:sp>
      <p:sp>
        <p:nvSpPr>
          <p:cNvPr id="3" name="Content Placeholder 2"/>
          <p:cNvSpPr>
            <a:spLocks noGrp="1"/>
          </p:cNvSpPr>
          <p:nvPr>
            <p:ph idx="1"/>
          </p:nvPr>
        </p:nvSpPr>
        <p:spPr>
          <a:xfrm>
            <a:off x="457200" y="1371600"/>
            <a:ext cx="8229600" cy="4572000"/>
          </a:xfrm>
        </p:spPr>
        <p:txBody>
          <a:bodyPr>
            <a:normAutofit fontScale="92500" lnSpcReduction="20000"/>
          </a:bodyPr>
          <a:lstStyle/>
          <a:p>
            <a:pPr lvl="0"/>
            <a:r>
              <a:rPr lang="en-US" dirty="0" smtClean="0"/>
              <a:t>What </a:t>
            </a:r>
            <a:r>
              <a:rPr lang="en-US" dirty="0"/>
              <a:t>is the recommended time for scheduling testing sessions? </a:t>
            </a:r>
          </a:p>
          <a:p>
            <a:pPr lvl="1"/>
            <a:r>
              <a:rPr lang="en-US" dirty="0" smtClean="0"/>
              <a:t>Two or Two ½ hour </a:t>
            </a:r>
            <a:r>
              <a:rPr lang="en-US" dirty="0"/>
              <a:t>blocks for each session of the Field </a:t>
            </a:r>
            <a:r>
              <a:rPr lang="en-US" dirty="0" smtClean="0"/>
              <a:t>Test</a:t>
            </a:r>
            <a:endParaRPr lang="en-US" dirty="0"/>
          </a:p>
          <a:p>
            <a:r>
              <a:rPr lang="en-US" dirty="0" smtClean="0"/>
              <a:t>The block </a:t>
            </a:r>
            <a:r>
              <a:rPr lang="en-US" dirty="0"/>
              <a:t>will allow for plenty of </a:t>
            </a:r>
            <a:r>
              <a:rPr lang="en-US" dirty="0" smtClean="0"/>
              <a:t>time </a:t>
            </a:r>
            <a:r>
              <a:rPr lang="en-US" dirty="0"/>
              <a:t>to complete administration </a:t>
            </a:r>
            <a:r>
              <a:rPr lang="en-US" dirty="0" smtClean="0"/>
              <a:t>activities</a:t>
            </a:r>
            <a:r>
              <a:rPr lang="en-US" dirty="0"/>
              <a:t> </a:t>
            </a:r>
            <a:r>
              <a:rPr lang="en-US" dirty="0" smtClean="0"/>
              <a:t>as </a:t>
            </a:r>
            <a:r>
              <a:rPr lang="en-US" dirty="0"/>
              <a:t>well as for students to </a:t>
            </a:r>
            <a:r>
              <a:rPr lang="en-US" dirty="0" smtClean="0"/>
              <a:t>complete </a:t>
            </a:r>
            <a:r>
              <a:rPr lang="en-US" dirty="0"/>
              <a:t>the test session with </a:t>
            </a:r>
            <a:r>
              <a:rPr lang="en-US" dirty="0" smtClean="0"/>
              <a:t>the additional time allotted, if needed. </a:t>
            </a:r>
          </a:p>
          <a:p>
            <a:r>
              <a:rPr lang="en-US" dirty="0" smtClean="0"/>
              <a:t>FAQs</a:t>
            </a:r>
          </a:p>
          <a:p>
            <a:pPr lvl="1"/>
            <a:r>
              <a:rPr lang="en-US" dirty="0" smtClean="0">
                <a:hlinkClick r:id="rId3"/>
              </a:rPr>
              <a:t>http</a:t>
            </a:r>
            <a:r>
              <a:rPr lang="en-US" dirty="0">
                <a:hlinkClick r:id="rId3"/>
              </a:rPr>
              <a:t>://</a:t>
            </a:r>
            <a:r>
              <a:rPr lang="en-US" dirty="0" err="1">
                <a:hlinkClick r:id="rId3"/>
              </a:rPr>
              <a:t>www.parcconline.org</a:t>
            </a:r>
            <a:r>
              <a:rPr lang="en-US" dirty="0">
                <a:hlinkClick r:id="rId3"/>
              </a:rPr>
              <a:t>/sites/</a:t>
            </a:r>
            <a:r>
              <a:rPr lang="en-US" dirty="0" err="1">
                <a:hlinkClick r:id="rId3"/>
              </a:rPr>
              <a:t>parcc</a:t>
            </a:r>
            <a:r>
              <a:rPr lang="en-US" dirty="0">
                <a:hlinkClick r:id="rId3"/>
              </a:rPr>
              <a:t>/files/FrequentlyAskedQuestionsabouttheFieldTest9-17-13.pdf</a:t>
            </a:r>
            <a:endParaRPr lang="en-US" dirty="0" smtClean="0"/>
          </a:p>
          <a:p>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16</a:t>
            </a:fld>
            <a:endParaRPr lang="en-US"/>
          </a:p>
        </p:txBody>
      </p:sp>
    </p:spTree>
    <p:extLst>
      <p:ext uri="{BB962C8B-B14F-4D97-AF65-F5344CB8AC3E}">
        <p14:creationId xmlns:p14="http://schemas.microsoft.com/office/powerpoint/2010/main" val="152844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400" b="1" u="sng" dirty="0"/>
              <a:t>Field Test </a:t>
            </a:r>
            <a:r>
              <a:rPr lang="en-US" sz="5400" b="1" u="sng" dirty="0" smtClean="0"/>
              <a:t>Preparation</a:t>
            </a:r>
            <a:endParaRPr lang="en-US" sz="5400" u="sng" dirty="0"/>
          </a:p>
        </p:txBody>
      </p:sp>
      <p:sp>
        <p:nvSpPr>
          <p:cNvPr id="3" name="Content Placeholder 2"/>
          <p:cNvSpPr>
            <a:spLocks noGrp="1"/>
          </p:cNvSpPr>
          <p:nvPr>
            <p:ph idx="1"/>
          </p:nvPr>
        </p:nvSpPr>
        <p:spPr>
          <a:xfrm>
            <a:off x="228600" y="1371600"/>
            <a:ext cx="8610600" cy="5029200"/>
          </a:xfrm>
        </p:spPr>
        <p:txBody>
          <a:bodyPr>
            <a:normAutofit fontScale="70000" lnSpcReduction="20000"/>
          </a:bodyPr>
          <a:lstStyle/>
          <a:p>
            <a:pPr marL="0" indent="0" algn="ctr">
              <a:buNone/>
            </a:pPr>
            <a:r>
              <a:rPr lang="en-US" b="1" dirty="0" smtClean="0"/>
              <a:t>November/December Activities</a:t>
            </a:r>
            <a:r>
              <a:rPr lang="en-US" b="1" dirty="0"/>
              <a:t>:  </a:t>
            </a:r>
            <a:endParaRPr lang="en-US" dirty="0"/>
          </a:p>
          <a:p>
            <a:pPr lvl="0"/>
            <a:r>
              <a:rPr lang="en-US" dirty="0" smtClean="0"/>
              <a:t>Two Regional Trainings were held in Arkansas at Maumelle High School</a:t>
            </a:r>
          </a:p>
          <a:p>
            <a:pPr lvl="1"/>
            <a:r>
              <a:rPr lang="en-US" sz="2600" dirty="0" smtClean="0"/>
              <a:t>December 2 and December 4 (Commissioner’s Memo LS-14-035)</a:t>
            </a:r>
          </a:p>
          <a:p>
            <a:pPr lvl="0"/>
            <a:r>
              <a:rPr lang="en-US" dirty="0" smtClean="0"/>
              <a:t>Site visits will begin for approved LEAs</a:t>
            </a:r>
          </a:p>
          <a:p>
            <a:pPr lvl="1"/>
            <a:r>
              <a:rPr lang="en-US" sz="2600" dirty="0" smtClean="0"/>
              <a:t>Commissioner’s Memo LS-14-043</a:t>
            </a:r>
            <a:endParaRPr lang="en-US" sz="2600" dirty="0"/>
          </a:p>
          <a:p>
            <a:pPr lvl="0"/>
            <a:r>
              <a:rPr lang="en-US" dirty="0"/>
              <a:t>PARCC </a:t>
            </a:r>
            <a:r>
              <a:rPr lang="en-US" dirty="0" smtClean="0"/>
              <a:t>is scheduled to release </a:t>
            </a:r>
            <a:r>
              <a:rPr lang="en-US" dirty="0"/>
              <a:t>guidance for thin clients and VDI technologies</a:t>
            </a:r>
          </a:p>
          <a:p>
            <a:pPr lvl="0"/>
            <a:r>
              <a:rPr lang="en-US" dirty="0"/>
              <a:t>System Check Tool </a:t>
            </a:r>
            <a:r>
              <a:rPr lang="en-US" dirty="0" smtClean="0"/>
              <a:t>is available </a:t>
            </a:r>
            <a:r>
              <a:rPr lang="en-US" dirty="0"/>
              <a:t>to </a:t>
            </a:r>
            <a:r>
              <a:rPr lang="en-US" dirty="0" smtClean="0"/>
              <a:t>prepare districts </a:t>
            </a:r>
            <a:r>
              <a:rPr lang="en-US" dirty="0"/>
              <a:t>for the upcoming field test administration</a:t>
            </a:r>
          </a:p>
          <a:p>
            <a:pPr lvl="0"/>
            <a:r>
              <a:rPr lang="en-US" dirty="0"/>
              <a:t>Training Modules </a:t>
            </a:r>
            <a:r>
              <a:rPr lang="en-US" dirty="0" smtClean="0"/>
              <a:t>are available </a:t>
            </a:r>
            <a:r>
              <a:rPr lang="en-US" dirty="0"/>
              <a:t>to provide training and support for the following topic:</a:t>
            </a:r>
          </a:p>
          <a:p>
            <a:pPr lvl="1"/>
            <a:r>
              <a:rPr lang="en-US" i="1" dirty="0"/>
              <a:t>System Check </a:t>
            </a:r>
            <a:r>
              <a:rPr lang="en-US" i="1" dirty="0" smtClean="0"/>
              <a:t>Tool (</a:t>
            </a:r>
            <a:r>
              <a:rPr lang="en-US" i="1" dirty="0" smtClean="0">
                <a:hlinkClick r:id="rId3"/>
              </a:rPr>
              <a:t>www.parcconline.org/technology</a:t>
            </a:r>
            <a:r>
              <a:rPr lang="en-US" i="1" dirty="0" smtClean="0"/>
              <a:t>) </a:t>
            </a:r>
            <a:endParaRPr lang="en-US" dirty="0"/>
          </a:p>
          <a:p>
            <a:pPr lvl="0"/>
            <a:r>
              <a:rPr lang="en-US" dirty="0"/>
              <a:t>The following </a:t>
            </a:r>
            <a:r>
              <a:rPr lang="en-US" dirty="0" smtClean="0"/>
              <a:t>resource is available </a:t>
            </a:r>
            <a:r>
              <a:rPr lang="en-US" dirty="0"/>
              <a:t>online:</a:t>
            </a:r>
          </a:p>
          <a:p>
            <a:pPr lvl="1"/>
            <a:r>
              <a:rPr lang="en-US" i="1" dirty="0"/>
              <a:t>System Check User Guide</a:t>
            </a:r>
            <a:endParaRPr lang="en-US" dirty="0"/>
          </a:p>
          <a:p>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17</a:t>
            </a:fld>
            <a:endParaRPr lang="en-US"/>
          </a:p>
        </p:txBody>
      </p:sp>
    </p:spTree>
    <p:extLst>
      <p:ext uri="{BB962C8B-B14F-4D97-AF65-F5344CB8AC3E}">
        <p14:creationId xmlns:p14="http://schemas.microsoft.com/office/powerpoint/2010/main" val="12081323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400" b="1" u="sng" dirty="0"/>
              <a:t>Field Test </a:t>
            </a:r>
            <a:r>
              <a:rPr lang="en-US" sz="5400" b="1" u="sng" dirty="0" smtClean="0"/>
              <a:t>Preparation</a:t>
            </a:r>
            <a:endParaRPr lang="en-US" sz="5400" u="sng" dirty="0"/>
          </a:p>
        </p:txBody>
      </p:sp>
      <p:sp>
        <p:nvSpPr>
          <p:cNvPr id="3" name="Content Placeholder 2"/>
          <p:cNvSpPr>
            <a:spLocks noGrp="1"/>
          </p:cNvSpPr>
          <p:nvPr>
            <p:ph idx="1"/>
          </p:nvPr>
        </p:nvSpPr>
        <p:spPr>
          <a:xfrm>
            <a:off x="152400" y="1371600"/>
            <a:ext cx="8991600" cy="5257800"/>
          </a:xfrm>
        </p:spPr>
        <p:txBody>
          <a:bodyPr>
            <a:normAutofit fontScale="55000" lnSpcReduction="20000"/>
          </a:bodyPr>
          <a:lstStyle/>
          <a:p>
            <a:pPr marL="0" indent="0" algn="ctr">
              <a:buNone/>
            </a:pPr>
            <a:r>
              <a:rPr lang="en-US" sz="4000" b="1" dirty="0" smtClean="0"/>
              <a:t>December/January Activities:  </a:t>
            </a:r>
            <a:endParaRPr lang="en-US" sz="4000" dirty="0"/>
          </a:p>
          <a:p>
            <a:pPr lvl="0"/>
            <a:r>
              <a:rPr lang="en-US" dirty="0" smtClean="0"/>
              <a:t>The </a:t>
            </a:r>
            <a:r>
              <a:rPr lang="en-US" dirty="0"/>
              <a:t>following resources </a:t>
            </a:r>
            <a:r>
              <a:rPr lang="en-US" dirty="0" smtClean="0"/>
              <a:t>are available </a:t>
            </a:r>
            <a:r>
              <a:rPr lang="en-US" dirty="0"/>
              <a:t>online:</a:t>
            </a:r>
          </a:p>
          <a:p>
            <a:pPr lvl="1"/>
            <a:r>
              <a:rPr lang="en-US" i="1" dirty="0"/>
              <a:t>Infrastructure Readiness Guide</a:t>
            </a:r>
            <a:r>
              <a:rPr lang="en-US" dirty="0"/>
              <a:t> </a:t>
            </a:r>
          </a:p>
          <a:p>
            <a:pPr lvl="1"/>
            <a:r>
              <a:rPr lang="en-US" i="1" dirty="0" err="1"/>
              <a:t>TestNav</a:t>
            </a:r>
            <a:r>
              <a:rPr lang="en-US" i="1" dirty="0"/>
              <a:t> 8 Technology Guidelines</a:t>
            </a:r>
            <a:endParaRPr lang="en-US" dirty="0"/>
          </a:p>
          <a:p>
            <a:pPr lvl="0"/>
            <a:r>
              <a:rPr lang="en-US" dirty="0"/>
              <a:t>Training Modules </a:t>
            </a:r>
            <a:r>
              <a:rPr lang="en-US" dirty="0" smtClean="0"/>
              <a:t>are available </a:t>
            </a:r>
            <a:r>
              <a:rPr lang="en-US" dirty="0"/>
              <a:t>to provide training and support for the following topic:</a:t>
            </a:r>
          </a:p>
          <a:p>
            <a:pPr lvl="1"/>
            <a:r>
              <a:rPr lang="en-US" i="1" dirty="0"/>
              <a:t>Setting up an Infrastructure Trial</a:t>
            </a:r>
            <a:endParaRPr lang="en-US" dirty="0"/>
          </a:p>
          <a:p>
            <a:pPr lvl="0"/>
            <a:r>
              <a:rPr lang="en-US" dirty="0" smtClean="0"/>
              <a:t>The </a:t>
            </a:r>
            <a:r>
              <a:rPr lang="en-US" dirty="0"/>
              <a:t>following resources </a:t>
            </a:r>
            <a:r>
              <a:rPr lang="en-US" dirty="0" smtClean="0"/>
              <a:t>are available </a:t>
            </a:r>
            <a:r>
              <a:rPr lang="en-US" dirty="0"/>
              <a:t>online:</a:t>
            </a:r>
          </a:p>
          <a:p>
            <a:pPr lvl="1"/>
            <a:r>
              <a:rPr lang="en-US" i="1" dirty="0"/>
              <a:t>Test Administrator Manual</a:t>
            </a:r>
            <a:endParaRPr lang="en-US" dirty="0"/>
          </a:p>
          <a:p>
            <a:pPr lvl="1"/>
            <a:r>
              <a:rPr lang="en-US" i="1" dirty="0"/>
              <a:t>School Test Coordinator Manual</a:t>
            </a:r>
            <a:endParaRPr lang="en-US" dirty="0"/>
          </a:p>
          <a:p>
            <a:pPr lvl="1"/>
            <a:r>
              <a:rPr lang="en-US" i="1" dirty="0" err="1"/>
              <a:t>PearsonAccess</a:t>
            </a:r>
            <a:r>
              <a:rPr lang="en-US" i="1" dirty="0"/>
              <a:t> User Guide</a:t>
            </a:r>
            <a:endParaRPr lang="en-US" dirty="0"/>
          </a:p>
          <a:p>
            <a:pPr lvl="1"/>
            <a:r>
              <a:rPr lang="en-US" i="1" dirty="0" err="1"/>
              <a:t>TestNav</a:t>
            </a:r>
            <a:r>
              <a:rPr lang="en-US" i="1" dirty="0"/>
              <a:t> 8 Proctor Caching User Guide</a:t>
            </a:r>
            <a:endParaRPr lang="en-US" dirty="0"/>
          </a:p>
          <a:p>
            <a:pPr lvl="0"/>
            <a:r>
              <a:rPr lang="en-US" dirty="0"/>
              <a:t>Training Modules </a:t>
            </a:r>
            <a:r>
              <a:rPr lang="en-US" dirty="0" smtClean="0"/>
              <a:t>are scheduled to be </a:t>
            </a:r>
            <a:r>
              <a:rPr lang="en-US" dirty="0"/>
              <a:t>available to provide training and support for the following topics:</a:t>
            </a:r>
          </a:p>
          <a:p>
            <a:pPr lvl="1"/>
            <a:r>
              <a:rPr lang="en-US" i="1" dirty="0"/>
              <a:t>Technology Setup:  Beginner &amp; Advanced Level</a:t>
            </a:r>
            <a:endParaRPr lang="en-US" dirty="0"/>
          </a:p>
          <a:p>
            <a:pPr lvl="1"/>
            <a:r>
              <a:rPr lang="en-US" i="1" dirty="0"/>
              <a:t>Test Administrator Training: Beginner &amp; Advanced Level</a:t>
            </a:r>
            <a:endParaRPr lang="en-US" dirty="0"/>
          </a:p>
          <a:p>
            <a:pPr lvl="0"/>
            <a:r>
              <a:rPr lang="en-US" dirty="0"/>
              <a:t>The Infrastructure Trial window </a:t>
            </a:r>
            <a:r>
              <a:rPr lang="en-US" dirty="0" smtClean="0"/>
              <a:t>is open</a:t>
            </a:r>
          </a:p>
          <a:p>
            <a:pPr lvl="0"/>
            <a:r>
              <a:rPr lang="en-US" dirty="0" smtClean="0">
                <a:hlinkClick r:id="rId3"/>
              </a:rPr>
              <a:t>www.parcc.pearson.com</a:t>
            </a:r>
            <a:r>
              <a:rPr lang="en-US" dirty="0" smtClean="0"/>
              <a:t> – Support Tab on top (Technology, Manuals, Templates, Training)</a:t>
            </a:r>
            <a:endParaRPr lang="en-US" dirty="0"/>
          </a:p>
          <a:p>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18</a:t>
            </a:fld>
            <a:endParaRPr lang="en-US"/>
          </a:p>
        </p:txBody>
      </p:sp>
    </p:spTree>
    <p:extLst>
      <p:ext uri="{BB962C8B-B14F-4D97-AF65-F5344CB8AC3E}">
        <p14:creationId xmlns:p14="http://schemas.microsoft.com/office/powerpoint/2010/main" val="28254241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400" b="1" u="sng" dirty="0"/>
              <a:t>Field Test </a:t>
            </a:r>
            <a:r>
              <a:rPr lang="en-US" sz="5400" b="1" u="sng" dirty="0" smtClean="0"/>
              <a:t>Preparation</a:t>
            </a:r>
            <a:endParaRPr lang="en-US" sz="5400" u="sng" dirty="0"/>
          </a:p>
        </p:txBody>
      </p:sp>
      <p:sp>
        <p:nvSpPr>
          <p:cNvPr id="3" name="Content Placeholder 2"/>
          <p:cNvSpPr>
            <a:spLocks noGrp="1"/>
          </p:cNvSpPr>
          <p:nvPr>
            <p:ph idx="1"/>
          </p:nvPr>
        </p:nvSpPr>
        <p:spPr>
          <a:xfrm>
            <a:off x="457200" y="1371600"/>
            <a:ext cx="8229600" cy="4572000"/>
          </a:xfrm>
        </p:spPr>
        <p:txBody>
          <a:bodyPr>
            <a:normAutofit fontScale="85000" lnSpcReduction="10000"/>
          </a:bodyPr>
          <a:lstStyle/>
          <a:p>
            <a:pPr marL="0" indent="0" algn="ctr">
              <a:buNone/>
            </a:pPr>
            <a:r>
              <a:rPr lang="en-US" sz="2400" b="1" dirty="0" smtClean="0"/>
              <a:t>January/February Activities:  </a:t>
            </a:r>
            <a:endParaRPr lang="en-US" sz="2400" dirty="0"/>
          </a:p>
          <a:p>
            <a:r>
              <a:rPr lang="en-US" dirty="0" smtClean="0"/>
              <a:t>District Test Coordinators will receive biweekly newsletter communication via e-mail from Pearson</a:t>
            </a:r>
          </a:p>
          <a:p>
            <a:r>
              <a:rPr lang="en-US" dirty="0" smtClean="0"/>
              <a:t>PARCC is scheduled to provide </a:t>
            </a:r>
            <a:r>
              <a:rPr lang="en-US" dirty="0"/>
              <a:t>information about assistive technologies for the field test assessment</a:t>
            </a:r>
          </a:p>
          <a:p>
            <a:pPr lvl="0"/>
            <a:r>
              <a:rPr lang="en-US" dirty="0" smtClean="0"/>
              <a:t>Training </a:t>
            </a:r>
            <a:r>
              <a:rPr lang="en-US" dirty="0"/>
              <a:t>Modules </a:t>
            </a:r>
            <a:r>
              <a:rPr lang="en-US" dirty="0" smtClean="0"/>
              <a:t>are scheduled to be </a:t>
            </a:r>
            <a:r>
              <a:rPr lang="en-US" dirty="0"/>
              <a:t>available to provide training and support for the following topics:</a:t>
            </a:r>
          </a:p>
          <a:p>
            <a:pPr lvl="1"/>
            <a:r>
              <a:rPr lang="en-US" i="1" dirty="0"/>
              <a:t>Accommodations with Computer-Based Testing</a:t>
            </a:r>
            <a:endParaRPr lang="en-US" dirty="0"/>
          </a:p>
          <a:p>
            <a:pPr lvl="1"/>
            <a:r>
              <a:rPr lang="en-US" i="1" dirty="0"/>
              <a:t>Emerging Technologies and Security with Computer-Based Testing</a:t>
            </a:r>
            <a:endParaRPr lang="en-US" dirty="0"/>
          </a:p>
          <a:p>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19</a:t>
            </a:fld>
            <a:endParaRPr lang="en-US"/>
          </a:p>
        </p:txBody>
      </p:sp>
    </p:spTree>
    <p:extLst>
      <p:ext uri="{BB962C8B-B14F-4D97-AF65-F5344CB8AC3E}">
        <p14:creationId xmlns:p14="http://schemas.microsoft.com/office/powerpoint/2010/main" val="1860702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Field Test </a:t>
            </a:r>
            <a:r>
              <a:rPr lang="en-US" sz="5400" b="1" u="sng" dirty="0" smtClean="0"/>
              <a:t>Purposes</a:t>
            </a:r>
            <a:endParaRPr lang="en-US" sz="5400" u="sng" dirty="0"/>
          </a:p>
        </p:txBody>
      </p:sp>
      <p:sp>
        <p:nvSpPr>
          <p:cNvPr id="3" name="Content Placeholder 2"/>
          <p:cNvSpPr>
            <a:spLocks noGrp="1"/>
          </p:cNvSpPr>
          <p:nvPr>
            <p:ph idx="1"/>
          </p:nvPr>
        </p:nvSpPr>
        <p:spPr>
          <a:xfrm>
            <a:off x="457200" y="1600201"/>
            <a:ext cx="8229600" cy="4267200"/>
          </a:xfrm>
        </p:spPr>
        <p:txBody>
          <a:bodyPr/>
          <a:lstStyle/>
          <a:p>
            <a:pPr marL="0" indent="0">
              <a:buNone/>
            </a:pPr>
            <a:r>
              <a:rPr lang="en-US" sz="2800" dirty="0"/>
              <a:t>The primary purposes of the PARCC Field Test are to:</a:t>
            </a:r>
          </a:p>
          <a:p>
            <a:pPr lvl="1">
              <a:buFont typeface="Arial" panose="020B0604020202020204" pitchFamily="34" charset="0"/>
              <a:buChar char="•"/>
            </a:pPr>
            <a:r>
              <a:rPr lang="en-US" dirty="0"/>
              <a:t>Examine the quality of items so that PARCC can build assessment forms for the 2014-15 school </a:t>
            </a:r>
            <a:r>
              <a:rPr lang="en-US" dirty="0" smtClean="0"/>
              <a:t>year</a:t>
            </a:r>
            <a:endParaRPr lang="en-US" dirty="0"/>
          </a:p>
          <a:p>
            <a:pPr lvl="1">
              <a:buFont typeface="Arial" panose="020B0604020202020204" pitchFamily="34" charset="0"/>
              <a:buChar char="•"/>
            </a:pPr>
            <a:r>
              <a:rPr lang="en-US" dirty="0"/>
              <a:t>Pilot assessment administration </a:t>
            </a:r>
            <a:r>
              <a:rPr lang="en-US" dirty="0" smtClean="0"/>
              <a:t>procedures </a:t>
            </a:r>
            <a:endParaRPr lang="en-US" dirty="0"/>
          </a:p>
          <a:p>
            <a:pPr lvl="1">
              <a:buFont typeface="Arial" panose="020B0604020202020204" pitchFamily="34" charset="0"/>
              <a:buChar char="•"/>
            </a:pPr>
            <a:r>
              <a:rPr lang="en-US" dirty="0"/>
              <a:t>Give schools and districts the opportunity to experience the administration of PARCC </a:t>
            </a:r>
            <a:r>
              <a:rPr lang="en-US" dirty="0" smtClean="0"/>
              <a:t>assessments</a:t>
            </a:r>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2</a:t>
            </a:fld>
            <a:endParaRPr lang="en-US"/>
          </a:p>
        </p:txBody>
      </p:sp>
      <p:pic>
        <p:nvPicPr>
          <p:cNvPr id="5" name="Picture 4" descr="YoungBoy.jpg"/>
          <p:cNvPicPr>
            <a:picLocks noChangeAspect="1"/>
          </p:cNvPicPr>
          <p:nvPr/>
        </p:nvPicPr>
        <p:blipFill>
          <a:blip r:embed="rId3"/>
          <a:srcRect l="8704" b="3993"/>
          <a:stretch>
            <a:fillRect/>
          </a:stretch>
        </p:blipFill>
        <p:spPr>
          <a:xfrm>
            <a:off x="7239000" y="5181600"/>
            <a:ext cx="1410678" cy="118740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7928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Spring 2014 Practice </a:t>
            </a:r>
            <a:r>
              <a:rPr lang="en-US" sz="5400" b="1" u="sng" dirty="0" smtClean="0"/>
              <a:t>Tests</a:t>
            </a:r>
            <a:endParaRPr lang="en-US" sz="5400" u="sng" dirty="0"/>
          </a:p>
        </p:txBody>
      </p:sp>
      <p:sp>
        <p:nvSpPr>
          <p:cNvPr id="3" name="Content Placeholder 2"/>
          <p:cNvSpPr>
            <a:spLocks noGrp="1"/>
          </p:cNvSpPr>
          <p:nvPr>
            <p:ph idx="1"/>
          </p:nvPr>
        </p:nvSpPr>
        <p:spPr/>
        <p:txBody>
          <a:bodyPr>
            <a:normAutofit fontScale="70000" lnSpcReduction="20000"/>
          </a:bodyPr>
          <a:lstStyle/>
          <a:p>
            <a:r>
              <a:rPr lang="en-US" dirty="0"/>
              <a:t>There will be a computer-based practice test available to all schools – both schools included and not included in the field tests</a:t>
            </a:r>
            <a:r>
              <a:rPr lang="en-US" dirty="0" smtClean="0"/>
              <a:t>. There is no charge to participate in the practice test.</a:t>
            </a:r>
            <a:endParaRPr lang="en-US" dirty="0"/>
          </a:p>
          <a:p>
            <a:endParaRPr lang="en-US" dirty="0"/>
          </a:p>
          <a:p>
            <a:r>
              <a:rPr lang="en-US" dirty="0"/>
              <a:t>The practice test will enable students and teachers to become familiar with the PARCC assessments and to practice with the different types of technology functionalities. </a:t>
            </a:r>
          </a:p>
          <a:p>
            <a:endParaRPr lang="en-US" dirty="0"/>
          </a:p>
          <a:p>
            <a:r>
              <a:rPr lang="en-US" dirty="0"/>
              <a:t>The practice test will be available during the Field Test in Spring 2014.</a:t>
            </a:r>
          </a:p>
          <a:p>
            <a:endParaRPr lang="en-US" dirty="0"/>
          </a:p>
          <a:p>
            <a:r>
              <a:rPr lang="en-US" dirty="0"/>
              <a:t>Materials, including rubrics, will be available so that teachers can score the practice tests.</a:t>
            </a:r>
          </a:p>
          <a:p>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20</a:t>
            </a:fld>
            <a:endParaRPr lang="en-US"/>
          </a:p>
        </p:txBody>
      </p:sp>
    </p:spTree>
    <p:extLst>
      <p:ext uri="{BB962C8B-B14F-4D97-AF65-F5344CB8AC3E}">
        <p14:creationId xmlns:p14="http://schemas.microsoft.com/office/powerpoint/2010/main" val="21292978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5400" b="1" dirty="0" smtClean="0"/>
              <a:t>Frequently </a:t>
            </a:r>
            <a:r>
              <a:rPr lang="en-US" sz="5400" b="1" dirty="0"/>
              <a:t>Asked Questions</a:t>
            </a:r>
            <a:r>
              <a:rPr lang="en-US" sz="5400" dirty="0"/>
              <a:t/>
            </a:r>
            <a:br>
              <a:rPr lang="en-US" sz="5400" dirty="0"/>
            </a:br>
            <a:endParaRPr lang="en-US" sz="5400"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D508E7F-87BF-448A-BBB4-804AC7F5A934}" type="slidenum">
              <a:rPr lang="en-US" smtClean="0"/>
              <a:t>21</a:t>
            </a:fld>
            <a:endParaRPr lang="en-US"/>
          </a:p>
        </p:txBody>
      </p:sp>
    </p:spTree>
    <p:extLst>
      <p:ext uri="{BB962C8B-B14F-4D97-AF65-F5344CB8AC3E}">
        <p14:creationId xmlns:p14="http://schemas.microsoft.com/office/powerpoint/2010/main" val="24554921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How does my school select a classroom?</a:t>
            </a:r>
          </a:p>
        </p:txBody>
      </p:sp>
      <p:sp>
        <p:nvSpPr>
          <p:cNvPr id="3" name="Content Placeholder 2"/>
          <p:cNvSpPr>
            <a:spLocks noGrp="1"/>
          </p:cNvSpPr>
          <p:nvPr>
            <p:ph idx="1"/>
          </p:nvPr>
        </p:nvSpPr>
        <p:spPr/>
        <p:txBody>
          <a:bodyPr/>
          <a:lstStyle/>
          <a:p>
            <a:r>
              <a:rPr lang="en-US" b="1" i="1" dirty="0"/>
              <a:t>Answer: </a:t>
            </a:r>
            <a:r>
              <a:rPr lang="en-US" dirty="0"/>
              <a:t>It is important that classrooms are randomly selected. PARCC </a:t>
            </a:r>
            <a:r>
              <a:rPr lang="en-US" dirty="0" smtClean="0"/>
              <a:t>has provided </a:t>
            </a:r>
            <a:r>
              <a:rPr lang="en-US" dirty="0"/>
              <a:t>additional guidance </a:t>
            </a:r>
            <a:r>
              <a:rPr lang="en-US" dirty="0" smtClean="0"/>
              <a:t>and a tool to </a:t>
            </a:r>
            <a:r>
              <a:rPr lang="en-US" dirty="0"/>
              <a:t>schools on how to select </a:t>
            </a:r>
            <a:r>
              <a:rPr lang="en-US" dirty="0" smtClean="0"/>
              <a:t>classrooms. </a:t>
            </a:r>
          </a:p>
          <a:p>
            <a:endParaRPr lang="en-US" dirty="0"/>
          </a:p>
          <a:p>
            <a:r>
              <a:rPr lang="en-US" dirty="0"/>
              <a:t>http://</a:t>
            </a:r>
            <a:r>
              <a:rPr lang="en-US" dirty="0" err="1"/>
              <a:t>parcconline.org</a:t>
            </a:r>
            <a:r>
              <a:rPr lang="en-US" dirty="0"/>
              <a:t>/classroom-selection-guidance</a:t>
            </a:r>
          </a:p>
        </p:txBody>
      </p:sp>
      <p:sp>
        <p:nvSpPr>
          <p:cNvPr id="4" name="Slide Number Placeholder 3"/>
          <p:cNvSpPr>
            <a:spLocks noGrp="1"/>
          </p:cNvSpPr>
          <p:nvPr>
            <p:ph type="sldNum" sz="quarter" idx="12"/>
          </p:nvPr>
        </p:nvSpPr>
        <p:spPr/>
        <p:txBody>
          <a:bodyPr/>
          <a:lstStyle/>
          <a:p>
            <a:fld id="{9D508E7F-87BF-448A-BBB4-804AC7F5A934}" type="slidenum">
              <a:rPr lang="en-US" smtClean="0"/>
              <a:t>22</a:t>
            </a:fld>
            <a:endParaRPr lang="en-US"/>
          </a:p>
        </p:txBody>
      </p:sp>
    </p:spTree>
    <p:extLst>
      <p:ext uri="{BB962C8B-B14F-4D97-AF65-F5344CB8AC3E}">
        <p14:creationId xmlns:p14="http://schemas.microsoft.com/office/powerpoint/2010/main" val="42707234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u="sng" dirty="0"/>
              <a:t>Will sample test items be provided prior to the Field Test that students can practice answering items?</a:t>
            </a:r>
          </a:p>
        </p:txBody>
      </p:sp>
      <p:sp>
        <p:nvSpPr>
          <p:cNvPr id="3" name="Content Placeholder 2"/>
          <p:cNvSpPr>
            <a:spLocks noGrp="1"/>
          </p:cNvSpPr>
          <p:nvPr>
            <p:ph idx="1"/>
          </p:nvPr>
        </p:nvSpPr>
        <p:spPr>
          <a:xfrm>
            <a:off x="457200" y="1600201"/>
            <a:ext cx="8229600" cy="4343400"/>
          </a:xfrm>
        </p:spPr>
        <p:txBody>
          <a:bodyPr>
            <a:normAutofit fontScale="85000" lnSpcReduction="20000"/>
          </a:bodyPr>
          <a:lstStyle/>
          <a:p>
            <a:r>
              <a:rPr lang="en-US" b="1" i="1" dirty="0"/>
              <a:t>Answer: </a:t>
            </a:r>
            <a:r>
              <a:rPr lang="en-US" dirty="0"/>
              <a:t>Yes. PARCC released task prototypes in August 2012 and sample items in August 2013, which can be found here: </a:t>
            </a:r>
            <a:r>
              <a:rPr lang="en-US" u="sng" dirty="0">
                <a:hlinkClick r:id="rId2"/>
              </a:rPr>
              <a:t>http://www.parcconline.org/samples/item-task-prototypes</a:t>
            </a:r>
            <a:r>
              <a:rPr lang="en-US" dirty="0"/>
              <a:t>.  The new sample items are first presented in PDF format to emphasize a focus on the content of the items, allowing students to gain familiarity with different item types. Later </a:t>
            </a:r>
            <a:r>
              <a:rPr lang="en-US" dirty="0" smtClean="0"/>
              <a:t>this winter, </a:t>
            </a:r>
            <a:r>
              <a:rPr lang="en-US" dirty="0"/>
              <a:t>the new sample items will be re-released on the technology platform that students will use for the Field Test, providing an early opportunity for students and educators to engage with the tools and functionalities on the assessment.</a:t>
            </a:r>
          </a:p>
        </p:txBody>
      </p:sp>
      <p:sp>
        <p:nvSpPr>
          <p:cNvPr id="4" name="Slide Number Placeholder 3"/>
          <p:cNvSpPr>
            <a:spLocks noGrp="1"/>
          </p:cNvSpPr>
          <p:nvPr>
            <p:ph type="sldNum" sz="quarter" idx="12"/>
          </p:nvPr>
        </p:nvSpPr>
        <p:spPr/>
        <p:txBody>
          <a:bodyPr/>
          <a:lstStyle/>
          <a:p>
            <a:fld id="{9D508E7F-87BF-448A-BBB4-804AC7F5A934}" type="slidenum">
              <a:rPr lang="en-US" smtClean="0"/>
              <a:t>23</a:t>
            </a:fld>
            <a:endParaRPr lang="en-US"/>
          </a:p>
        </p:txBody>
      </p:sp>
    </p:spTree>
    <p:extLst>
      <p:ext uri="{BB962C8B-B14F-4D97-AF65-F5344CB8AC3E}">
        <p14:creationId xmlns:p14="http://schemas.microsoft.com/office/powerpoint/2010/main" val="27062445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pPr algn="l"/>
            <a:r>
              <a:rPr lang="en-US" sz="2800" b="1" u="sng" dirty="0" smtClean="0"/>
              <a:t>Where can I find ADE trainings on PARCC Field Testing?</a:t>
            </a:r>
            <a:endParaRPr lang="en-US" sz="2800" b="1" u="sng" dirty="0"/>
          </a:p>
        </p:txBody>
      </p:sp>
      <p:sp>
        <p:nvSpPr>
          <p:cNvPr id="3" name="Content Placeholder 2"/>
          <p:cNvSpPr>
            <a:spLocks noGrp="1"/>
          </p:cNvSpPr>
          <p:nvPr>
            <p:ph idx="1"/>
          </p:nvPr>
        </p:nvSpPr>
        <p:spPr>
          <a:xfrm>
            <a:off x="457200" y="1600201"/>
            <a:ext cx="8229600" cy="4343400"/>
          </a:xfrm>
        </p:spPr>
        <p:txBody>
          <a:bodyPr>
            <a:normAutofit/>
          </a:bodyPr>
          <a:lstStyle/>
          <a:p>
            <a:r>
              <a:rPr lang="en-US" b="1" i="1" dirty="0"/>
              <a:t>Answer</a:t>
            </a:r>
            <a:r>
              <a:rPr lang="en-US" b="1" i="1" dirty="0" smtClean="0"/>
              <a:t>: The ADE webinar trainings are archived at Arkansas Ideas for anyone who wishes to hear the information again, or was unable to attend</a:t>
            </a:r>
            <a:r>
              <a:rPr lang="en-US" dirty="0" smtClean="0"/>
              <a:t>.</a:t>
            </a:r>
          </a:p>
          <a:p>
            <a:r>
              <a:rPr lang="en-US" sz="3100" dirty="0" smtClean="0">
                <a:hlinkClick r:id="rId2"/>
              </a:rPr>
              <a:t>www.ideas.aetn.org/commoncore/assessment</a:t>
            </a:r>
            <a:r>
              <a:rPr lang="en-US" sz="3100" dirty="0" smtClean="0"/>
              <a:t> </a:t>
            </a:r>
            <a:endParaRPr lang="en-US" sz="3100" dirty="0"/>
          </a:p>
        </p:txBody>
      </p:sp>
      <p:sp>
        <p:nvSpPr>
          <p:cNvPr id="4" name="Slide Number Placeholder 3"/>
          <p:cNvSpPr>
            <a:spLocks noGrp="1"/>
          </p:cNvSpPr>
          <p:nvPr>
            <p:ph type="sldNum" sz="quarter" idx="12"/>
          </p:nvPr>
        </p:nvSpPr>
        <p:spPr/>
        <p:txBody>
          <a:bodyPr/>
          <a:lstStyle/>
          <a:p>
            <a:fld id="{9D508E7F-87BF-448A-BBB4-804AC7F5A934}" type="slidenum">
              <a:rPr lang="en-US" smtClean="0"/>
              <a:t>24</a:t>
            </a:fld>
            <a:endParaRPr lang="en-US"/>
          </a:p>
        </p:txBody>
      </p:sp>
    </p:spTree>
    <p:extLst>
      <p:ext uri="{BB962C8B-B14F-4D97-AF65-F5344CB8AC3E}">
        <p14:creationId xmlns:p14="http://schemas.microsoft.com/office/powerpoint/2010/main" val="22117843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idx="1"/>
          </p:nvPr>
        </p:nvSpPr>
        <p:spPr>
          <a:xfrm>
            <a:off x="457200" y="1600200"/>
            <a:ext cx="7543800" cy="4800600"/>
          </a:xfrm>
        </p:spPr>
        <p:txBody>
          <a:bodyPr>
            <a:normAutofit/>
          </a:bodyPr>
          <a:lstStyle/>
          <a:p>
            <a:pPr marL="114300" indent="0" algn="ctr">
              <a:buNone/>
            </a:pPr>
            <a:r>
              <a:rPr lang="en-US" sz="3200" dirty="0" smtClean="0">
                <a:solidFill>
                  <a:schemeClr val="tx2"/>
                </a:solidFill>
              </a:rPr>
              <a:t>Arkansas-specific questions that arise today about the PARCC Field Test may be sent to</a:t>
            </a:r>
          </a:p>
          <a:p>
            <a:pPr marL="114300" indent="0" algn="ctr">
              <a:buNone/>
            </a:pPr>
            <a:r>
              <a:rPr lang="en-US" sz="3200" dirty="0" smtClean="0">
                <a:solidFill>
                  <a:schemeClr val="tx2"/>
                </a:solidFill>
              </a:rPr>
              <a:t> </a:t>
            </a:r>
            <a:r>
              <a:rPr lang="en-US" sz="4000" dirty="0" smtClean="0">
                <a:solidFill>
                  <a:schemeClr val="tx2"/>
                </a:solidFill>
                <a:hlinkClick r:id="rId2"/>
              </a:rPr>
              <a:t>PARCC@Arkansas.gov</a:t>
            </a:r>
            <a:endParaRPr lang="en-US" sz="4000" dirty="0" smtClean="0">
              <a:solidFill>
                <a:schemeClr val="tx2"/>
              </a:solidFill>
            </a:endParaRPr>
          </a:p>
          <a:p>
            <a:pPr marL="114300" indent="0" algn="ctr">
              <a:buNone/>
            </a:pPr>
            <a:endParaRPr lang="en-US" sz="1000" dirty="0" smtClean="0">
              <a:solidFill>
                <a:schemeClr val="tx2"/>
              </a:solidFill>
            </a:endParaRPr>
          </a:p>
          <a:p>
            <a:pPr marL="114300" indent="0" algn="ctr">
              <a:buNone/>
            </a:pPr>
            <a:r>
              <a:rPr lang="en-US" sz="3200" dirty="0" smtClean="0">
                <a:solidFill>
                  <a:schemeClr val="tx2"/>
                </a:solidFill>
              </a:rPr>
              <a:t>OR</a:t>
            </a:r>
          </a:p>
          <a:p>
            <a:pPr marL="114300" indent="0" algn="ctr">
              <a:buNone/>
            </a:pPr>
            <a:r>
              <a:rPr lang="en-US" sz="3200" dirty="0">
                <a:solidFill>
                  <a:schemeClr val="tx2"/>
                </a:solidFill>
              </a:rPr>
              <a:t>The Office of Student Assessment</a:t>
            </a:r>
          </a:p>
          <a:p>
            <a:pPr marL="114300" indent="0" algn="ctr">
              <a:buNone/>
            </a:pPr>
            <a:r>
              <a:rPr lang="en-US" sz="4000" dirty="0" smtClean="0">
                <a:solidFill>
                  <a:schemeClr val="tx2"/>
                </a:solidFill>
              </a:rPr>
              <a:t>501-682-4558</a:t>
            </a:r>
            <a:endParaRPr lang="en-US" sz="4000" dirty="0">
              <a:solidFill>
                <a:schemeClr val="tx2"/>
              </a:solidFill>
            </a:endParaRPr>
          </a:p>
          <a:p>
            <a:endParaRPr lang="en-US" sz="2400" dirty="0" smtClean="0"/>
          </a:p>
          <a:p>
            <a:endParaRPr lang="en-US" sz="2400" dirty="0"/>
          </a:p>
          <a:p>
            <a:endParaRPr lang="en-US" sz="2000" dirty="0" smtClean="0"/>
          </a:p>
        </p:txBody>
      </p:sp>
    </p:spTree>
    <p:extLst>
      <p:ext uri="{BB962C8B-B14F-4D97-AF65-F5344CB8AC3E}">
        <p14:creationId xmlns:p14="http://schemas.microsoft.com/office/powerpoint/2010/main" val="40183238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smtClean="0"/>
              <a:t>Contact Information</a:t>
            </a:r>
            <a:endParaRPr lang="en-US" sz="5400" b="1" u="sng" dirty="0"/>
          </a:p>
        </p:txBody>
      </p:sp>
      <p:sp>
        <p:nvSpPr>
          <p:cNvPr id="3" name="Content Placeholder 2"/>
          <p:cNvSpPr>
            <a:spLocks noGrp="1"/>
          </p:cNvSpPr>
          <p:nvPr>
            <p:ph idx="1"/>
          </p:nvPr>
        </p:nvSpPr>
        <p:spPr/>
        <p:txBody>
          <a:bodyPr>
            <a:normAutofit/>
          </a:bodyPr>
          <a:lstStyle/>
          <a:p>
            <a:pPr marL="0" indent="0" algn="ctr">
              <a:buNone/>
            </a:pPr>
            <a:endParaRPr lang="en-US" sz="800" dirty="0" smtClean="0"/>
          </a:p>
          <a:p>
            <a:pPr marL="0" indent="0" algn="ctr">
              <a:buNone/>
            </a:pPr>
            <a:r>
              <a:rPr lang="en-US" sz="5200" dirty="0" smtClean="0">
                <a:solidFill>
                  <a:srgbClr val="E02727"/>
                </a:solidFill>
                <a:latin typeface="+mj-lt"/>
              </a:rPr>
              <a:t>Sheree Baird</a:t>
            </a:r>
          </a:p>
          <a:p>
            <a:pPr marL="0" indent="0" algn="ctr">
              <a:buNone/>
            </a:pPr>
            <a:r>
              <a:rPr lang="en-US" sz="3900" b="1" dirty="0" smtClean="0">
                <a:cs typeface="Papyrus"/>
              </a:rPr>
              <a:t>Student Assessment Specialist</a:t>
            </a:r>
          </a:p>
          <a:p>
            <a:pPr marL="0" indent="0" algn="ctr">
              <a:buNone/>
            </a:pPr>
            <a:r>
              <a:rPr lang="en-US" sz="3900" b="1" dirty="0" smtClean="0">
                <a:cs typeface="Papyrus"/>
              </a:rPr>
              <a:t>PARCC Field Test Contact</a:t>
            </a:r>
          </a:p>
          <a:p>
            <a:pPr marL="0" indent="0" algn="ctr">
              <a:buNone/>
            </a:pPr>
            <a:r>
              <a:rPr lang="en-US" sz="3900" b="1" dirty="0" smtClean="0">
                <a:cs typeface="Papyrus"/>
              </a:rPr>
              <a:t>(501) 683-0902</a:t>
            </a:r>
          </a:p>
          <a:p>
            <a:pPr marL="0" indent="0" algn="ctr">
              <a:buNone/>
            </a:pPr>
            <a:r>
              <a:rPr lang="en-US" sz="3900" b="1" dirty="0" smtClean="0">
                <a:cs typeface="Papyrus"/>
              </a:rPr>
              <a:t>sheree.baird@arkansas.gov</a:t>
            </a:r>
            <a:endParaRPr lang="en-US" sz="3900" b="1" dirty="0">
              <a:cs typeface="Papyrus"/>
            </a:endParaRPr>
          </a:p>
        </p:txBody>
      </p:sp>
      <p:sp>
        <p:nvSpPr>
          <p:cNvPr id="4" name="Slide Number Placeholder 3"/>
          <p:cNvSpPr>
            <a:spLocks noGrp="1"/>
          </p:cNvSpPr>
          <p:nvPr>
            <p:ph type="sldNum" sz="quarter" idx="12"/>
          </p:nvPr>
        </p:nvSpPr>
        <p:spPr/>
        <p:txBody>
          <a:bodyPr/>
          <a:lstStyle/>
          <a:p>
            <a:fld id="{9D508E7F-87BF-448A-BBB4-804AC7F5A934}" type="slidenum">
              <a:rPr lang="en-US" smtClean="0"/>
              <a:t>26</a:t>
            </a:fld>
            <a:endParaRPr lang="en-US"/>
          </a:p>
        </p:txBody>
      </p:sp>
    </p:spTree>
    <p:extLst>
      <p:ext uri="{BB962C8B-B14F-4D97-AF65-F5344CB8AC3E}">
        <p14:creationId xmlns:p14="http://schemas.microsoft.com/office/powerpoint/2010/main" val="6537594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Benefits of Participating in the </a:t>
            </a:r>
            <a:r>
              <a:rPr lang="en-US" b="1" u="sng" dirty="0" smtClean="0"/>
              <a:t>  PARCC </a:t>
            </a:r>
            <a:r>
              <a:rPr lang="en-US" b="1" u="sng" dirty="0"/>
              <a:t>Field Test</a:t>
            </a:r>
            <a:endParaRPr lang="en-US" u="sng" dirty="0"/>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r>
              <a:rPr lang="en-US" dirty="0"/>
              <a:t>The Field Test will give local educators the opportunity to experience the administration of PARCC assessments.</a:t>
            </a:r>
          </a:p>
          <a:p>
            <a:r>
              <a:rPr lang="en-US" dirty="0"/>
              <a:t>For those participating in the computer-based Field Test, the Field Test will give schools an opportunity to test their technology readiness. </a:t>
            </a:r>
          </a:p>
          <a:p>
            <a:r>
              <a:rPr lang="en-US" dirty="0"/>
              <a:t>The Field Test will give students an opportunity to become familiar with PARCC assessments and PARCC item types.</a:t>
            </a:r>
          </a:p>
          <a:p>
            <a:endParaRPr lang="en-US" dirty="0"/>
          </a:p>
        </p:txBody>
      </p:sp>
      <p:sp>
        <p:nvSpPr>
          <p:cNvPr id="4" name="Slide Number Placeholder 3"/>
          <p:cNvSpPr>
            <a:spLocks noGrp="1"/>
          </p:cNvSpPr>
          <p:nvPr>
            <p:ph type="sldNum" sz="quarter" idx="12"/>
          </p:nvPr>
        </p:nvSpPr>
        <p:spPr>
          <a:xfrm>
            <a:off x="4114800" y="6019800"/>
            <a:ext cx="4572000" cy="517525"/>
          </a:xfrm>
        </p:spPr>
        <p:txBody>
          <a:bodyPr/>
          <a:lstStyle/>
          <a:p>
            <a:r>
              <a:rPr lang="en-US" dirty="0"/>
              <a:t>Additional guidance is available at </a:t>
            </a:r>
            <a:r>
              <a:rPr lang="en-US" dirty="0" err="1"/>
              <a:t>www.parcconline.org</a:t>
            </a:r>
            <a:r>
              <a:rPr lang="en-US" dirty="0"/>
              <a:t>/field-test</a:t>
            </a:r>
          </a:p>
          <a:p>
            <a:fld id="{9D508E7F-87BF-448A-BBB4-804AC7F5A934}" type="slidenum">
              <a:rPr lang="en-US" smtClean="0"/>
              <a:t>3</a:t>
            </a:fld>
            <a:endParaRPr lang="en-US" dirty="0"/>
          </a:p>
        </p:txBody>
      </p:sp>
    </p:spTree>
    <p:extLst>
      <p:ext uri="{BB962C8B-B14F-4D97-AF65-F5344CB8AC3E}">
        <p14:creationId xmlns:p14="http://schemas.microsoft.com/office/powerpoint/2010/main" val="1864105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Benefits of Participating in the </a:t>
            </a:r>
            <a:r>
              <a:rPr lang="en-US" b="1" u="sng" dirty="0" smtClean="0"/>
              <a:t>  PARCC </a:t>
            </a:r>
            <a:r>
              <a:rPr lang="en-US" b="1" u="sng" dirty="0"/>
              <a:t>Field Test</a:t>
            </a:r>
            <a:endParaRPr lang="en-US" u="sng" dirty="0"/>
          </a:p>
        </p:txBody>
      </p:sp>
      <p:sp>
        <p:nvSpPr>
          <p:cNvPr id="3" name="Content Placeholder 2"/>
          <p:cNvSpPr>
            <a:spLocks noGrp="1"/>
          </p:cNvSpPr>
          <p:nvPr>
            <p:ph idx="1"/>
          </p:nvPr>
        </p:nvSpPr>
        <p:spPr/>
        <p:txBody>
          <a:bodyPr>
            <a:normAutofit/>
          </a:bodyPr>
          <a:lstStyle/>
          <a:p>
            <a:r>
              <a:rPr lang="en-US" sz="3100" dirty="0"/>
              <a:t>The Field Test will allow local educators and students the opportunity to directly impact PARCC in preparation for the 2014-2015 administration. </a:t>
            </a:r>
          </a:p>
          <a:p>
            <a:r>
              <a:rPr lang="en-US" sz="3100" dirty="0"/>
              <a:t>Test Administrators for the Field Test will complete a survey to gather feedback about the experience of administering PARCC assessments. </a:t>
            </a:r>
            <a:endParaRPr lang="en-US" sz="3600" dirty="0"/>
          </a:p>
          <a:p>
            <a:pPr lvl="1"/>
            <a:endParaRPr lang="en-US" sz="1800" dirty="0"/>
          </a:p>
          <a:p>
            <a:endParaRPr lang="en-US" dirty="0"/>
          </a:p>
        </p:txBody>
      </p:sp>
      <p:sp>
        <p:nvSpPr>
          <p:cNvPr id="4" name="Slide Number Placeholder 3"/>
          <p:cNvSpPr>
            <a:spLocks noGrp="1"/>
          </p:cNvSpPr>
          <p:nvPr>
            <p:ph type="sldNum" sz="quarter" idx="12"/>
          </p:nvPr>
        </p:nvSpPr>
        <p:spPr>
          <a:xfrm>
            <a:off x="4114800" y="6019800"/>
            <a:ext cx="4572000" cy="517525"/>
          </a:xfrm>
        </p:spPr>
        <p:txBody>
          <a:bodyPr/>
          <a:lstStyle/>
          <a:p>
            <a:r>
              <a:rPr lang="en-US" dirty="0"/>
              <a:t>Additional guidance is available at </a:t>
            </a:r>
            <a:r>
              <a:rPr lang="en-US" dirty="0" err="1"/>
              <a:t>www.parcconline.org</a:t>
            </a:r>
            <a:r>
              <a:rPr lang="en-US" dirty="0"/>
              <a:t>/field-test</a:t>
            </a:r>
          </a:p>
          <a:p>
            <a:fld id="{9D508E7F-87BF-448A-BBB4-804AC7F5A934}" type="slidenum">
              <a:rPr lang="en-US" smtClean="0"/>
              <a:t>4</a:t>
            </a:fld>
            <a:endParaRPr lang="en-US" dirty="0"/>
          </a:p>
        </p:txBody>
      </p:sp>
    </p:spTree>
    <p:extLst>
      <p:ext uri="{BB962C8B-B14F-4D97-AF65-F5344CB8AC3E}">
        <p14:creationId xmlns:p14="http://schemas.microsoft.com/office/powerpoint/2010/main" val="38994796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Benefits of Participating in the </a:t>
            </a:r>
            <a:r>
              <a:rPr lang="en-US" b="1" u="sng" dirty="0" smtClean="0"/>
              <a:t>  PARCC </a:t>
            </a:r>
            <a:r>
              <a:rPr lang="en-US" b="1" u="sng" dirty="0"/>
              <a:t>Field Test</a:t>
            </a:r>
            <a:endParaRPr lang="en-US" u="sng" dirty="0"/>
          </a:p>
        </p:txBody>
      </p:sp>
      <p:sp>
        <p:nvSpPr>
          <p:cNvPr id="3" name="Content Placeholder 2"/>
          <p:cNvSpPr>
            <a:spLocks noGrp="1"/>
          </p:cNvSpPr>
          <p:nvPr>
            <p:ph idx="1"/>
          </p:nvPr>
        </p:nvSpPr>
        <p:spPr/>
        <p:txBody>
          <a:bodyPr>
            <a:normAutofit fontScale="92500" lnSpcReduction="10000"/>
          </a:bodyPr>
          <a:lstStyle/>
          <a:p>
            <a:r>
              <a:rPr lang="en-US" sz="3100" dirty="0"/>
              <a:t>Students who participate in the Field Test will complete a survey to gather feedback about the student experience of taking PARCC assessments.  </a:t>
            </a:r>
          </a:p>
          <a:p>
            <a:r>
              <a:rPr lang="en-US" sz="3100" dirty="0"/>
              <a:t>Survey data will: </a:t>
            </a:r>
          </a:p>
          <a:p>
            <a:pPr lvl="1"/>
            <a:r>
              <a:rPr lang="en-US" sz="2300" dirty="0"/>
              <a:t>Improve administration protocol</a:t>
            </a:r>
          </a:p>
          <a:p>
            <a:pPr lvl="1"/>
            <a:r>
              <a:rPr lang="en-US" sz="2300" dirty="0"/>
              <a:t>Identify potential sources of confusion for students </a:t>
            </a:r>
          </a:p>
          <a:p>
            <a:pPr lvl="1"/>
            <a:r>
              <a:rPr lang="en-US" sz="2300" dirty="0"/>
              <a:t>Gauge the occurrence of technical difficulties</a:t>
            </a:r>
          </a:p>
          <a:p>
            <a:pPr lvl="1"/>
            <a:r>
              <a:rPr lang="en-US" sz="2300" dirty="0"/>
              <a:t>Gauge the conduciveness of the test-taking environment to </a:t>
            </a:r>
          </a:p>
          <a:p>
            <a:pPr marL="457200" lvl="1" indent="0">
              <a:buNone/>
            </a:pPr>
            <a:r>
              <a:rPr lang="en-US" sz="2300" dirty="0"/>
              <a:t>     maximizing student performance</a:t>
            </a:r>
          </a:p>
          <a:p>
            <a:pPr lvl="1"/>
            <a:r>
              <a:rPr lang="en-US" sz="2300" dirty="0"/>
              <a:t>Gauge the extent to which students engaged in on-task                                          and/or off-task behaviors during the assessment</a:t>
            </a:r>
          </a:p>
          <a:p>
            <a:pPr lvl="1"/>
            <a:endParaRPr lang="en-US" sz="1800" dirty="0"/>
          </a:p>
          <a:p>
            <a:endParaRPr lang="en-US" dirty="0"/>
          </a:p>
        </p:txBody>
      </p:sp>
      <p:sp>
        <p:nvSpPr>
          <p:cNvPr id="4" name="Slide Number Placeholder 3"/>
          <p:cNvSpPr>
            <a:spLocks noGrp="1"/>
          </p:cNvSpPr>
          <p:nvPr>
            <p:ph type="sldNum" sz="quarter" idx="12"/>
          </p:nvPr>
        </p:nvSpPr>
        <p:spPr>
          <a:xfrm>
            <a:off x="4114800" y="6019800"/>
            <a:ext cx="4572000" cy="517525"/>
          </a:xfrm>
        </p:spPr>
        <p:txBody>
          <a:bodyPr/>
          <a:lstStyle/>
          <a:p>
            <a:r>
              <a:rPr lang="en-US" dirty="0"/>
              <a:t>Additional guidance is available at </a:t>
            </a:r>
            <a:r>
              <a:rPr lang="en-US" dirty="0" err="1"/>
              <a:t>www.parcconline.org</a:t>
            </a:r>
            <a:r>
              <a:rPr lang="en-US" dirty="0"/>
              <a:t>/field-test</a:t>
            </a:r>
          </a:p>
          <a:p>
            <a:fld id="{9D508E7F-87BF-448A-BBB4-804AC7F5A934}" type="slidenum">
              <a:rPr lang="en-US" smtClean="0"/>
              <a:t>5</a:t>
            </a:fld>
            <a:endParaRPr lang="en-US" dirty="0"/>
          </a:p>
        </p:txBody>
      </p:sp>
    </p:spTree>
    <p:extLst>
      <p:ext uri="{BB962C8B-B14F-4D97-AF65-F5344CB8AC3E}">
        <p14:creationId xmlns:p14="http://schemas.microsoft.com/office/powerpoint/2010/main" val="25962191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Field Test Sample </a:t>
            </a:r>
            <a:endParaRPr lang="en-US" sz="5400" u="sng" dirty="0"/>
          </a:p>
        </p:txBody>
      </p:sp>
      <p:sp>
        <p:nvSpPr>
          <p:cNvPr id="3" name="Content Placeholder 2"/>
          <p:cNvSpPr>
            <a:spLocks noGrp="1"/>
          </p:cNvSpPr>
          <p:nvPr>
            <p:ph idx="1"/>
          </p:nvPr>
        </p:nvSpPr>
        <p:spPr/>
        <p:txBody>
          <a:bodyPr>
            <a:normAutofit fontScale="92500" lnSpcReduction="20000"/>
          </a:bodyPr>
          <a:lstStyle/>
          <a:p>
            <a:r>
              <a:rPr lang="en-US" dirty="0"/>
              <a:t>Over one million students are needed to participate in the Field Test to evaluate the quality of items for PARCC’s operational assessments in 2014-2015.</a:t>
            </a:r>
          </a:p>
          <a:p>
            <a:pPr marL="0" indent="0">
              <a:buNone/>
            </a:pPr>
            <a:endParaRPr lang="en-US" sz="1600" dirty="0"/>
          </a:p>
          <a:p>
            <a:r>
              <a:rPr lang="en-US" dirty="0"/>
              <a:t>In order to get a sample of students that is demographically representative of each state and PARCC as a whole, the sampling design calls for PARCC to:</a:t>
            </a:r>
          </a:p>
          <a:p>
            <a:pPr marL="914400" lvl="1" indent="-457200">
              <a:buFont typeface="+mj-lt"/>
              <a:buAutoNum type="arabicPeriod"/>
            </a:pPr>
            <a:r>
              <a:rPr lang="en-US" sz="2400" dirty="0"/>
              <a:t>Randomly select schools within each state, and then ask schools to</a:t>
            </a:r>
          </a:p>
          <a:p>
            <a:pPr marL="914400" lvl="1" indent="-457200">
              <a:buFont typeface="+mj-lt"/>
              <a:buAutoNum type="arabicPeriod"/>
            </a:pPr>
            <a:r>
              <a:rPr lang="en-US" sz="2400" dirty="0"/>
              <a:t>Randomly select classrooms within their school </a:t>
            </a:r>
            <a:endParaRPr lang="en-US" sz="1100" dirty="0"/>
          </a:p>
          <a:p>
            <a:endParaRPr lang="en-US" dirty="0"/>
          </a:p>
        </p:txBody>
      </p:sp>
      <p:sp>
        <p:nvSpPr>
          <p:cNvPr id="4" name="Slide Number Placeholder 3"/>
          <p:cNvSpPr>
            <a:spLocks noGrp="1"/>
          </p:cNvSpPr>
          <p:nvPr>
            <p:ph type="sldNum" sz="quarter" idx="12"/>
          </p:nvPr>
        </p:nvSpPr>
        <p:spPr>
          <a:xfrm>
            <a:off x="3810000" y="6172200"/>
            <a:ext cx="4876800" cy="549275"/>
          </a:xfrm>
        </p:spPr>
        <p:txBody>
          <a:bodyPr/>
          <a:lstStyle/>
          <a:p>
            <a:r>
              <a:rPr lang="en-US" dirty="0"/>
              <a:t>http://</a:t>
            </a:r>
            <a:r>
              <a:rPr lang="en-US" dirty="0" err="1"/>
              <a:t>parcconline.org</a:t>
            </a:r>
            <a:r>
              <a:rPr lang="en-US" dirty="0"/>
              <a:t>/classroom-selection-guidance</a:t>
            </a:r>
            <a:fld id="{9D508E7F-87BF-448A-BBB4-804AC7F5A934}" type="slidenum">
              <a:rPr lang="en-US" smtClean="0"/>
              <a:t>6</a:t>
            </a:fld>
            <a:endParaRPr lang="en-US" dirty="0"/>
          </a:p>
        </p:txBody>
      </p:sp>
    </p:spTree>
    <p:extLst>
      <p:ext uri="{BB962C8B-B14F-4D97-AF65-F5344CB8AC3E}">
        <p14:creationId xmlns:p14="http://schemas.microsoft.com/office/powerpoint/2010/main" val="26575162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a:bodyPr>
          <a:lstStyle/>
          <a:p>
            <a:r>
              <a:rPr lang="en-US" sz="5400" b="1" u="sng" dirty="0" smtClean="0"/>
              <a:t>Field Test Sampling</a:t>
            </a:r>
            <a:endParaRPr lang="en-US" sz="5400" b="1" u="sng" dirty="0"/>
          </a:p>
        </p:txBody>
      </p:sp>
      <p:sp>
        <p:nvSpPr>
          <p:cNvPr id="6" name="Content Placeholder 5"/>
          <p:cNvSpPr>
            <a:spLocks noGrp="1"/>
          </p:cNvSpPr>
          <p:nvPr>
            <p:ph idx="1"/>
          </p:nvPr>
        </p:nvSpPr>
        <p:spPr>
          <a:xfrm>
            <a:off x="457200" y="1371600"/>
            <a:ext cx="8229600" cy="4754563"/>
          </a:xfrm>
        </p:spPr>
        <p:txBody>
          <a:bodyPr>
            <a:normAutofit fontScale="85000" lnSpcReduction="20000"/>
          </a:bodyPr>
          <a:lstStyle/>
          <a:p>
            <a:r>
              <a:rPr lang="en-US" dirty="0" smtClean="0"/>
              <a:t>Arkansas school officials were provided the opportunity to choose participation levels in the random PARCC field testing samples</a:t>
            </a:r>
          </a:p>
          <a:p>
            <a:r>
              <a:rPr lang="en-US" dirty="0" smtClean="0"/>
              <a:t>Once districts confirmed their sample school(s), this decision committed district/schools to field test these samples, and replacement schools were not assigned by PARCC</a:t>
            </a:r>
          </a:p>
          <a:p>
            <a:r>
              <a:rPr lang="en-US" dirty="0" smtClean="0"/>
              <a:t>Round 2 data sampling was statistically driven by responses to Round 1 to keep the sample data statistically balanced</a:t>
            </a:r>
          </a:p>
          <a:p>
            <a:r>
              <a:rPr lang="en-US" dirty="0" smtClean="0"/>
              <a:t>Districts were asked to notify the ADE Office of Student Assessment if additional field testing was desired in future sampling rounds</a:t>
            </a:r>
          </a:p>
          <a:p>
            <a:endParaRPr lang="en-US" dirty="0"/>
          </a:p>
        </p:txBody>
      </p:sp>
      <p:sp>
        <p:nvSpPr>
          <p:cNvPr id="2" name="Slide Number Placeholder 1"/>
          <p:cNvSpPr>
            <a:spLocks noGrp="1"/>
          </p:cNvSpPr>
          <p:nvPr>
            <p:ph type="sldNum" sz="quarter" idx="12"/>
          </p:nvPr>
        </p:nvSpPr>
        <p:spPr/>
        <p:txBody>
          <a:bodyPr/>
          <a:lstStyle/>
          <a:p>
            <a:fld id="{9D508E7F-87BF-448A-BBB4-804AC7F5A934}" type="slidenum">
              <a:rPr lang="en-US" smtClean="0"/>
              <a:t>7</a:t>
            </a:fld>
            <a:endParaRPr lang="en-US"/>
          </a:p>
        </p:txBody>
      </p:sp>
    </p:spTree>
    <p:extLst>
      <p:ext uri="{BB962C8B-B14F-4D97-AF65-F5344CB8AC3E}">
        <p14:creationId xmlns:p14="http://schemas.microsoft.com/office/powerpoint/2010/main" val="693229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7772400" cy="32766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6000" dirty="0" smtClean="0">
                <a:solidFill>
                  <a:schemeClr val="tx2"/>
                </a:solidFill>
              </a:rPr>
              <a:t>Arkansas Sample</a:t>
            </a:r>
            <a:r>
              <a:rPr lang="en-US" dirty="0" smtClean="0">
                <a:solidFill>
                  <a:schemeClr val="tx2"/>
                </a:solidFill>
              </a:rPr>
              <a:t/>
            </a:r>
            <a:br>
              <a:rPr lang="en-US" dirty="0" smtClean="0">
                <a:solidFill>
                  <a:schemeClr val="tx2"/>
                </a:solidFill>
              </a:rPr>
            </a:br>
            <a:r>
              <a:rPr lang="en-US" dirty="0">
                <a:solidFill>
                  <a:schemeClr val="tx2"/>
                </a:solidFill>
              </a:rPr>
              <a:t/>
            </a:r>
            <a:br>
              <a:rPr lang="en-US" dirty="0">
                <a:solidFill>
                  <a:schemeClr val="tx2"/>
                </a:solidFill>
              </a:rPr>
            </a:br>
            <a:r>
              <a:rPr lang="en-US" dirty="0" smtClean="0"/>
              <a:t/>
            </a:r>
            <a:br>
              <a:rPr lang="en-US" dirty="0" smtClean="0"/>
            </a:br>
            <a:r>
              <a:rPr lang="en-US" dirty="0"/>
              <a:t/>
            </a:r>
            <a:br>
              <a:rPr lang="en-US" dirty="0"/>
            </a:br>
            <a:r>
              <a:rPr lang="en-US" sz="6700" dirty="0" smtClean="0"/>
              <a:t/>
            </a:r>
            <a:br>
              <a:rPr lang="en-US" sz="6700" dirty="0" smtClean="0"/>
            </a:br>
            <a:endParaRPr lang="en-US" sz="3600" dirty="0"/>
          </a:p>
        </p:txBody>
      </p:sp>
    </p:spTree>
    <p:extLst>
      <p:ext uri="{BB962C8B-B14F-4D97-AF65-F5344CB8AC3E}">
        <p14:creationId xmlns:p14="http://schemas.microsoft.com/office/powerpoint/2010/main" val="892006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Field Test– Round 1</a:t>
            </a:r>
            <a:endParaRPr lang="en-US" dirty="0"/>
          </a:p>
        </p:txBody>
      </p:sp>
      <p:sp>
        <p:nvSpPr>
          <p:cNvPr id="3" name="Content Placeholder 2"/>
          <p:cNvSpPr>
            <a:spLocks noGrp="1"/>
          </p:cNvSpPr>
          <p:nvPr>
            <p:ph idx="1"/>
          </p:nvPr>
        </p:nvSpPr>
        <p:spPr>
          <a:xfrm>
            <a:off x="228600" y="1524000"/>
            <a:ext cx="7848600" cy="4876800"/>
          </a:xfrm>
        </p:spPr>
        <p:txBody>
          <a:bodyPr>
            <a:normAutofit/>
          </a:bodyPr>
          <a:lstStyle/>
          <a:p>
            <a:r>
              <a:rPr lang="en-US" sz="2600" dirty="0" smtClean="0">
                <a:solidFill>
                  <a:schemeClr val="tx2"/>
                </a:solidFill>
              </a:rPr>
              <a:t>Commissioner’s Memo LS-14-016 announced PARCC Field Testing</a:t>
            </a:r>
          </a:p>
          <a:p>
            <a:r>
              <a:rPr lang="en-US" sz="2600" dirty="0" smtClean="0">
                <a:solidFill>
                  <a:schemeClr val="tx2"/>
                </a:solidFill>
              </a:rPr>
              <a:t>250 </a:t>
            </a:r>
            <a:r>
              <a:rPr lang="en-US" sz="2600" dirty="0">
                <a:solidFill>
                  <a:schemeClr val="tx2"/>
                </a:solidFill>
              </a:rPr>
              <a:t>AR Districts were </a:t>
            </a:r>
            <a:r>
              <a:rPr lang="en-US" sz="2600" dirty="0" smtClean="0">
                <a:solidFill>
                  <a:schemeClr val="tx2"/>
                </a:solidFill>
              </a:rPr>
              <a:t>randomly selected </a:t>
            </a:r>
            <a:r>
              <a:rPr lang="en-US" sz="2600" dirty="0">
                <a:solidFill>
                  <a:schemeClr val="tx2"/>
                </a:solidFill>
              </a:rPr>
              <a:t>to participate in Round 1 </a:t>
            </a:r>
            <a:r>
              <a:rPr lang="en-US" sz="2600" dirty="0" smtClean="0">
                <a:solidFill>
                  <a:schemeClr val="tx2"/>
                </a:solidFill>
              </a:rPr>
              <a:t>of the PARCC </a:t>
            </a:r>
            <a:r>
              <a:rPr lang="en-US" sz="2600" dirty="0">
                <a:solidFill>
                  <a:schemeClr val="tx2"/>
                </a:solidFill>
              </a:rPr>
              <a:t>Field Test</a:t>
            </a:r>
          </a:p>
          <a:p>
            <a:r>
              <a:rPr lang="en-US" sz="2600" dirty="0" smtClean="0">
                <a:solidFill>
                  <a:schemeClr val="tx2"/>
                </a:solidFill>
              </a:rPr>
              <a:t>Of </a:t>
            </a:r>
            <a:r>
              <a:rPr lang="en-US" sz="2600" dirty="0">
                <a:solidFill>
                  <a:schemeClr val="tx2"/>
                </a:solidFill>
              </a:rPr>
              <a:t>the 250 Districts selected to participate in Round 1, all but 6 districts have agreed to </a:t>
            </a:r>
            <a:r>
              <a:rPr lang="en-US" sz="2600" dirty="0" smtClean="0">
                <a:solidFill>
                  <a:schemeClr val="tx2"/>
                </a:solidFill>
              </a:rPr>
              <a:t>field test at least one sample</a:t>
            </a:r>
            <a:endParaRPr lang="en-US" sz="2600" dirty="0">
              <a:solidFill>
                <a:schemeClr val="tx2"/>
              </a:solidFill>
            </a:endParaRPr>
          </a:p>
          <a:p>
            <a:r>
              <a:rPr lang="en-US" sz="2600" b="1" dirty="0">
                <a:solidFill>
                  <a:schemeClr val="tx2"/>
                </a:solidFill>
              </a:rPr>
              <a:t>97.6% </a:t>
            </a:r>
            <a:r>
              <a:rPr lang="en-US" sz="2600" b="1" dirty="0" smtClean="0">
                <a:solidFill>
                  <a:schemeClr val="tx2"/>
                </a:solidFill>
              </a:rPr>
              <a:t>AR District participation</a:t>
            </a:r>
          </a:p>
          <a:p>
            <a:pPr lvl="1"/>
            <a:r>
              <a:rPr lang="en-US" sz="2600" dirty="0" smtClean="0">
                <a:solidFill>
                  <a:schemeClr val="tx2"/>
                </a:solidFill>
              </a:rPr>
              <a:t>Amazing response rate!!  </a:t>
            </a:r>
            <a:endParaRPr lang="en-US" sz="2600" dirty="0">
              <a:solidFill>
                <a:schemeClr val="tx2"/>
              </a:solidFill>
            </a:endParaRPr>
          </a:p>
        </p:txBody>
      </p:sp>
    </p:spTree>
    <p:extLst>
      <p:ext uri="{BB962C8B-B14F-4D97-AF65-F5344CB8AC3E}">
        <p14:creationId xmlns:p14="http://schemas.microsoft.com/office/powerpoint/2010/main" val="2040738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7654</TotalTime>
  <Words>1680</Words>
  <Application>Microsoft Macintosh PowerPoint</Application>
  <PresentationFormat>On-screen Show (4:3)</PresentationFormat>
  <Paragraphs>201</Paragraphs>
  <Slides>26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Preparing for the Spring 2014 PARCC Field Test</vt:lpstr>
      <vt:lpstr>Field Test Purposes</vt:lpstr>
      <vt:lpstr>Benefits of Participating in the   PARCC Field Test</vt:lpstr>
      <vt:lpstr>Benefits of Participating in the   PARCC Field Test</vt:lpstr>
      <vt:lpstr>Benefits of Participating in the   PARCC Field Test</vt:lpstr>
      <vt:lpstr>Field Test Sample </vt:lpstr>
      <vt:lpstr>Field Test Sampling</vt:lpstr>
      <vt:lpstr>     Arkansas Sample     </vt:lpstr>
      <vt:lpstr>PARCC Field Test– Round 1</vt:lpstr>
      <vt:lpstr>PARCC Field Test—Round 2</vt:lpstr>
      <vt:lpstr>PARCC Field Test—Round 3</vt:lpstr>
      <vt:lpstr>     PARCC Summative Assessment     </vt:lpstr>
      <vt:lpstr>Two Field Test Windows</vt:lpstr>
      <vt:lpstr>Field Test Windows</vt:lpstr>
      <vt:lpstr>Field Test Planning Guidance </vt:lpstr>
      <vt:lpstr>Field Test Preparation</vt:lpstr>
      <vt:lpstr>Field Test Preparation</vt:lpstr>
      <vt:lpstr>Field Test Preparation</vt:lpstr>
      <vt:lpstr>Field Test Preparation</vt:lpstr>
      <vt:lpstr>Spring 2014 Practice Tests</vt:lpstr>
      <vt:lpstr>Frequently Asked Questions </vt:lpstr>
      <vt:lpstr>How does my school select a classroom?</vt:lpstr>
      <vt:lpstr>Will sample test items be provided prior to the Field Test that students can practice answering items?</vt:lpstr>
      <vt:lpstr>Where can I find ADE trainings on PARCC Field Testing?</vt:lpstr>
      <vt:lpstr>Today’s Presentation</vt:lpstr>
      <vt:lpstr>Contact Information</vt:lpstr>
    </vt:vector>
  </TitlesOfParts>
  <Company>Arkansas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Cox (ADE)</dc:creator>
  <cp:lastModifiedBy>Mary Elizabeth Spence</cp:lastModifiedBy>
  <cp:revision>287</cp:revision>
  <cp:lastPrinted>2014-01-20T22:35:13Z</cp:lastPrinted>
  <dcterms:created xsi:type="dcterms:W3CDTF">2013-03-21T12:07:07Z</dcterms:created>
  <dcterms:modified xsi:type="dcterms:W3CDTF">2014-01-20T22:36:04Z</dcterms:modified>
</cp:coreProperties>
</file>