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7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86" d="100"/>
          <a:sy n="86" d="100"/>
        </p:scale>
        <p:origin x="36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7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1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8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1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6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5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0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9B92-EC64-4156-BD6D-39C33A641E25}" type="datetimeFigureOut">
              <a:rPr lang="en-US" smtClean="0"/>
              <a:t>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EBE0-A3E0-4330-957D-5559557B6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3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8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hall@astate.edu" TargetMode="External"/><Relationship Id="rId2" Type="http://schemas.openxmlformats.org/officeDocument/2006/relationships/hyperlink" Target="mailto:mmedley@astate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rjohnson@astat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5434" y="2163337"/>
            <a:ext cx="6066264" cy="310003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The Assessment of Candidate’s Professional Dispositions &amp; Work Characteristics: Establishing Content Validity for a School Psychology Measure </a:t>
            </a:r>
            <a:br>
              <a:rPr lang="en-US" sz="2800" b="1" dirty="0">
                <a:solidFill>
                  <a:schemeClr val="bg1"/>
                </a:solidFill>
              </a:rPr>
            </a:b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i="1" dirty="0" err="1">
                <a:solidFill>
                  <a:schemeClr val="bg1"/>
                </a:solidFill>
              </a:rPr>
              <a:t>Learn@State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March 2,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0" y="5597911"/>
            <a:ext cx="12192000" cy="1232793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Meagan B. Medley, Ph.D., NCSP, John D. Hall, Ph.D., LP, SPS, NCSP, </a:t>
            </a:r>
            <a:r>
              <a:rPr lang="en-US" sz="2400">
                <a:solidFill>
                  <a:schemeClr val="bg1"/>
                </a:solidFill>
              </a:rPr>
              <a:t>Kristin N. </a:t>
            </a:r>
            <a:r>
              <a:rPr lang="en-US" sz="2400" dirty="0">
                <a:solidFill>
                  <a:schemeClr val="bg1"/>
                </a:solidFill>
              </a:rPr>
              <a:t>Johnson, Ph.D. NCSP</a:t>
            </a:r>
          </a:p>
          <a:p>
            <a:r>
              <a:rPr lang="en-US" dirty="0" err="1">
                <a:solidFill>
                  <a:schemeClr val="bg1"/>
                </a:solidFill>
              </a:rPr>
              <a:t>Ed.S</a:t>
            </a:r>
            <a:r>
              <a:rPr lang="en-US" dirty="0">
                <a:solidFill>
                  <a:schemeClr val="bg1"/>
                </a:solidFill>
              </a:rPr>
              <a:t>. Degree in Psychology &amp; Counseling School Psychology Track</a:t>
            </a:r>
          </a:p>
          <a:p>
            <a:r>
              <a:rPr lang="en-US" dirty="0">
                <a:solidFill>
                  <a:schemeClr val="bg1"/>
                </a:solidFill>
              </a:rPr>
              <a:t> NASP- Approved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7E3512-446C-174D-82E0-404FE2160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78775" y="1597039"/>
            <a:ext cx="4192909" cy="32690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281C98-6BA0-5247-BE50-AA39FC17C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698" y="27296"/>
            <a:ext cx="2963093" cy="243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3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71" y="2349925"/>
            <a:ext cx="4014439" cy="24564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Assessment of Candidate’s Professional Dispositions &amp; Work 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835660" cy="524862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Now required by the Council for the Accreditation of Educator Preparation (</a:t>
            </a:r>
            <a:r>
              <a:rPr lang="en-US" sz="2400" b="1" dirty="0"/>
              <a:t>CAEP</a:t>
            </a:r>
            <a:r>
              <a:rPr lang="en-US" sz="2400" dirty="0"/>
              <a:t>).</a:t>
            </a:r>
          </a:p>
          <a:p>
            <a:r>
              <a:rPr lang="en-US" sz="2400" dirty="0"/>
              <a:t>Necessary for program approval by the National Association of School Psychologists (</a:t>
            </a:r>
            <a:r>
              <a:rPr lang="en-US" sz="2400" b="1" dirty="0"/>
              <a:t>NASP</a:t>
            </a:r>
            <a:r>
              <a:rPr lang="en-US" sz="2400" dirty="0"/>
              <a:t>) which is a Specialized Professional Association (SPA) for CAEP.</a:t>
            </a:r>
          </a:p>
          <a:p>
            <a:r>
              <a:rPr lang="en-US" sz="2400" dirty="0"/>
              <a:t>COEBS is approved by CAEP and Ed.S. School Psychology Track is approved by NASP.</a:t>
            </a:r>
          </a:p>
          <a:p>
            <a:r>
              <a:rPr lang="en-US" sz="2400" dirty="0"/>
              <a:t>CAEP not only requires for these to be assessed but also calls for the assessment measure to have established </a:t>
            </a:r>
            <a:r>
              <a:rPr lang="en-US" sz="2400" b="1" dirty="0"/>
              <a:t>content validity </a:t>
            </a:r>
            <a:r>
              <a:rPr lang="en-US" sz="2400" dirty="0"/>
              <a:t>(and reliability). </a:t>
            </a:r>
          </a:p>
        </p:txBody>
      </p:sp>
    </p:spTree>
    <p:extLst>
      <p:ext uri="{BB962C8B-B14F-4D97-AF65-F5344CB8AC3E}">
        <p14:creationId xmlns:p14="http://schemas.microsoft.com/office/powerpoint/2010/main" val="136231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Development of a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610" y="200722"/>
            <a:ext cx="7804390" cy="6657278"/>
          </a:xfrm>
        </p:spPr>
        <p:txBody>
          <a:bodyPr>
            <a:noAutofit/>
          </a:bodyPr>
          <a:lstStyle/>
          <a:p>
            <a:r>
              <a:rPr lang="en-US" sz="2200" dirty="0"/>
              <a:t>Using existing measures from our program, other programs, and NASP we developed a </a:t>
            </a:r>
            <a:r>
              <a:rPr lang="en-US" sz="2200" b="1" dirty="0"/>
              <a:t>42 item rating scale</a:t>
            </a:r>
            <a:r>
              <a:rPr lang="en-US" sz="2200" dirty="0"/>
              <a:t>.</a:t>
            </a:r>
          </a:p>
          <a:p>
            <a:r>
              <a:rPr lang="en-US" sz="2200" dirty="0"/>
              <a:t>Each professional disposition &amp; work characteristic was accompanied by a </a:t>
            </a:r>
            <a:r>
              <a:rPr lang="en-US" sz="2200" b="1" dirty="0"/>
              <a:t>definition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e.g., “</a:t>
            </a:r>
            <a:r>
              <a:rPr lang="en-US" sz="2200" i="1" dirty="0"/>
              <a:t>Initiative: acts and takes charge of one’s responsibilities and leads or assist in unforeseen or unassigned tasks</a:t>
            </a:r>
            <a:r>
              <a:rPr lang="en-US" sz="2200" dirty="0"/>
              <a:t>.”) </a:t>
            </a:r>
          </a:p>
          <a:p>
            <a:pPr lvl="1"/>
            <a:r>
              <a:rPr lang="en-US" sz="2200" dirty="0"/>
              <a:t>e.g., “</a:t>
            </a:r>
            <a:r>
              <a:rPr lang="en-US" sz="2200" i="1" dirty="0"/>
              <a:t>Accountability : is responsible for all actions and inactions, acknowledges errors/mistakes, and works towards improvement.”</a:t>
            </a:r>
          </a:p>
          <a:p>
            <a:r>
              <a:rPr lang="en-US" sz="2200" dirty="0"/>
              <a:t>The rater is directed to rate the individual candidate on each item according to one of </a:t>
            </a:r>
            <a:r>
              <a:rPr lang="en-US" sz="2200" b="1" dirty="0"/>
              <a:t>four possible responses</a:t>
            </a:r>
          </a:p>
          <a:p>
            <a:pPr lvl="1"/>
            <a:r>
              <a:rPr lang="en-US" sz="2200" dirty="0"/>
              <a:t> Above Standards = 3, Meets Standards = 2, Below Standards = 1, Unable to Observe/Do Not Know</a:t>
            </a:r>
          </a:p>
        </p:txBody>
      </p:sp>
    </p:spTree>
    <p:extLst>
      <p:ext uri="{BB962C8B-B14F-4D97-AF65-F5344CB8AC3E}">
        <p14:creationId xmlns:p14="http://schemas.microsoft.com/office/powerpoint/2010/main" val="92793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and Method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1961" y="803185"/>
            <a:ext cx="7330190" cy="5882427"/>
          </a:xfrm>
        </p:spPr>
        <p:txBody>
          <a:bodyPr>
            <a:noAutofit/>
          </a:bodyPr>
          <a:lstStyle/>
          <a:p>
            <a:r>
              <a:rPr lang="en-US" sz="2200" dirty="0"/>
              <a:t>PURPOSE:: empirically validate the content of the ASTATE Ed.S. School Psychology Measure of Professional Dispositions &amp; Work Characteristics.</a:t>
            </a:r>
          </a:p>
          <a:p>
            <a:r>
              <a:rPr lang="en-US" sz="2200" dirty="0"/>
              <a:t>METHOD: surveying all school psychology coordinators of NASP Approved programs across the U.S., N = 168</a:t>
            </a:r>
          </a:p>
          <a:p>
            <a:pPr lvl="1"/>
            <a:r>
              <a:rPr lang="en-US" sz="2000" dirty="0"/>
              <a:t>A survey containing 40 professional dispositions and work characteristic was emailed to all current coordinators listed on the NASP website using Qualtrics.</a:t>
            </a:r>
          </a:p>
          <a:p>
            <a:pPr lvl="1"/>
            <a:r>
              <a:rPr lang="en-US" sz="2000" dirty="0"/>
              <a:t>Program coordinators were asked to voluntarily rate the relevance of each professional disposition and work characteristic using a 4-point Likert type scale.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48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Analysis and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540" y="803186"/>
            <a:ext cx="7804390" cy="5248622"/>
          </a:xfrm>
        </p:spPr>
        <p:txBody>
          <a:bodyPr>
            <a:noAutofit/>
          </a:bodyPr>
          <a:lstStyle/>
          <a:p>
            <a:r>
              <a:rPr lang="en-US" dirty="0"/>
              <a:t>PARTICPANTS: 43 program coordinators </a:t>
            </a:r>
            <a:r>
              <a:rPr lang="en-US" b="1" dirty="0"/>
              <a:t>(25.6%) </a:t>
            </a:r>
            <a:r>
              <a:rPr lang="en-US" dirty="0"/>
              <a:t>completed the survey with 3 partially completing it </a:t>
            </a:r>
            <a:r>
              <a:rPr lang="en-US" b="1" dirty="0"/>
              <a:t>(27.4%).</a:t>
            </a:r>
          </a:p>
          <a:p>
            <a:r>
              <a:rPr lang="en-US" dirty="0"/>
              <a:t>Given the resulting skewness and kurtosis items were treated as ordinal variables.</a:t>
            </a:r>
          </a:p>
          <a:p>
            <a:r>
              <a:rPr lang="en-US" dirty="0"/>
              <a:t>Item content validity was analyzed using a series of single-sample  Wilcoxon signed rank test (i.e., a non-parametric equivalent of a one-sample t-test).</a:t>
            </a:r>
          </a:p>
          <a:p>
            <a:r>
              <a:rPr lang="en-US" dirty="0"/>
              <a:t>Item relevance was determined by a median equivalent score of 3 which as previously noted was “Relevant.”</a:t>
            </a:r>
          </a:p>
          <a:p>
            <a:pPr lvl="1"/>
            <a:r>
              <a:rPr lang="en-US" sz="1800" dirty="0"/>
              <a:t>A significantly positive test indicates that participants overall rated the item as highly relevant.</a:t>
            </a:r>
          </a:p>
          <a:p>
            <a:pPr lvl="1"/>
            <a:r>
              <a:rPr lang="en-US" sz="1800" dirty="0"/>
              <a:t>Two series of tests were conducted: 1) on the 9 Professional Disposition Items and 2) on the 31 Professional Work Characteristics Items. </a:t>
            </a:r>
          </a:p>
          <a:p>
            <a:r>
              <a:rPr lang="en-US" dirty="0"/>
              <a:t>p-values adjusted for family-wise error rates by the Benjamini-Hochberg method and effect sizes (r) were computed. Small p-values (e.g., .00000) and effect sizes .30-.50 medium effect and &gt; .50 large effect are interpreted as significant.</a:t>
            </a:r>
          </a:p>
        </p:txBody>
      </p:sp>
    </p:spTree>
    <p:extLst>
      <p:ext uri="{BB962C8B-B14F-4D97-AF65-F5344CB8AC3E}">
        <p14:creationId xmlns:p14="http://schemas.microsoft.com/office/powerpoint/2010/main" val="247704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970" y="803186"/>
            <a:ext cx="7405141" cy="5248622"/>
          </a:xfrm>
        </p:spPr>
        <p:txBody>
          <a:bodyPr>
            <a:noAutofit/>
          </a:bodyPr>
          <a:lstStyle/>
          <a:p>
            <a:r>
              <a:rPr lang="en-US" sz="2200" b="1" dirty="0"/>
              <a:t>The results from the data analysis revealed that 8 items did </a:t>
            </a:r>
            <a:r>
              <a:rPr lang="en-US" sz="2200" b="1" u="sng" dirty="0"/>
              <a:t>not</a:t>
            </a:r>
            <a:r>
              <a:rPr lang="en-US" sz="2200" b="1" dirty="0"/>
              <a:t> significantly differ from the target score of 3 (Relevant) or possessed a negative effect size indicating a negative trend. </a:t>
            </a:r>
          </a:p>
          <a:p>
            <a:r>
              <a:rPr lang="en-US" sz="2200" dirty="0"/>
              <a:t>These items included 2 professional dispositions: </a:t>
            </a:r>
            <a:r>
              <a:rPr lang="en-US" sz="2200" b="1" dirty="0"/>
              <a:t>Self-Confidence and Creativity</a:t>
            </a:r>
            <a:r>
              <a:rPr lang="en-US" sz="2200" dirty="0"/>
              <a:t> and 6 professional work characteristics: </a:t>
            </a:r>
            <a:r>
              <a:rPr lang="en-US" sz="2200" b="1" dirty="0"/>
              <a:t>Professional Appearance, Professional Identity, Program Support, Professional Development, Enthusiasm &amp; Commitment, and Email &amp; Social Media.</a:t>
            </a:r>
          </a:p>
          <a:p>
            <a:r>
              <a:rPr lang="en-US" sz="2200" dirty="0"/>
              <a:t>Consequently, the number of items on the final measure consists of 7 professional disposition and 25 professional work characteristics for a total of </a:t>
            </a:r>
            <a:r>
              <a:rPr lang="en-US" sz="2200" b="1" dirty="0"/>
              <a:t>32 items.</a:t>
            </a:r>
          </a:p>
        </p:txBody>
      </p:sp>
    </p:spTree>
    <p:extLst>
      <p:ext uri="{BB962C8B-B14F-4D97-AF65-F5344CB8AC3E}">
        <p14:creationId xmlns:p14="http://schemas.microsoft.com/office/powerpoint/2010/main" val="205340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Limitations and Future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Limitations </a:t>
            </a:r>
          </a:p>
          <a:p>
            <a:pPr lvl="1"/>
            <a:r>
              <a:rPr lang="en-US" sz="2200" dirty="0"/>
              <a:t>Sample of participants </a:t>
            </a:r>
          </a:p>
          <a:p>
            <a:pPr lvl="2"/>
            <a:r>
              <a:rPr lang="en-US" sz="2000" dirty="0"/>
              <a:t>(i.e., only coordinators of NASP Approved programs), </a:t>
            </a:r>
          </a:p>
          <a:p>
            <a:pPr lvl="1"/>
            <a:r>
              <a:rPr lang="en-US" sz="2200" dirty="0"/>
              <a:t>Response rate</a:t>
            </a:r>
          </a:p>
          <a:p>
            <a:pPr lvl="1"/>
            <a:r>
              <a:rPr lang="en-US" sz="2200" dirty="0"/>
              <a:t>Item Selection</a:t>
            </a:r>
          </a:p>
          <a:p>
            <a:r>
              <a:rPr lang="en-US" sz="2400" dirty="0"/>
              <a:t>Future research</a:t>
            </a:r>
          </a:p>
          <a:p>
            <a:pPr lvl="1"/>
            <a:r>
              <a:rPr lang="en-US" sz="2200" dirty="0"/>
              <a:t>Establish the reliability </a:t>
            </a:r>
          </a:p>
          <a:p>
            <a:pPr lvl="1"/>
            <a:r>
              <a:rPr lang="en-US" sz="2200" dirty="0"/>
              <a:t>Establish predictive validity </a:t>
            </a:r>
          </a:p>
          <a:p>
            <a:pPr lvl="1"/>
            <a:r>
              <a:rPr lang="en-US" sz="2200" dirty="0"/>
              <a:t>Other NASP Approved programs may be asked to participate in these studies.  </a:t>
            </a:r>
          </a:p>
        </p:txBody>
      </p:sp>
    </p:spTree>
    <p:extLst>
      <p:ext uri="{BB962C8B-B14F-4D97-AF65-F5344CB8AC3E}">
        <p14:creationId xmlns:p14="http://schemas.microsoft.com/office/powerpoint/2010/main" val="324150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Acknowledgement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Appreciation is extended </a:t>
            </a:r>
            <a:r>
              <a:rPr lang="en-US" sz="2200" b="1" dirty="0"/>
              <a:t>to Dr. Wayne Wilkinson</a:t>
            </a:r>
            <a:r>
              <a:rPr lang="en-US" sz="2200" dirty="0"/>
              <a:t>, Associate Professor of Psychology in the Department of Psychology and Counseling at ASTATE for his assistance with the data analysis and interpretation. </a:t>
            </a:r>
          </a:p>
        </p:txBody>
      </p:sp>
    </p:spTree>
    <p:extLst>
      <p:ext uri="{BB962C8B-B14F-4D97-AF65-F5344CB8AC3E}">
        <p14:creationId xmlns:p14="http://schemas.microsoft.com/office/powerpoint/2010/main" val="32502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146FA-A713-BB49-8B74-3938B16DD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DE697-7AAD-544F-AB2C-2E6B2200B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771" y="971055"/>
            <a:ext cx="7073554" cy="524862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Meagan Medley, PhD, NCSP </a:t>
            </a:r>
            <a:r>
              <a:rPr lang="en-US" sz="2800" dirty="0">
                <a:hlinkClick r:id="rId2"/>
              </a:rPr>
              <a:t>mmedley@astate.edu</a:t>
            </a:r>
            <a:endParaRPr lang="en-US" sz="2800" dirty="0"/>
          </a:p>
          <a:p>
            <a:r>
              <a:rPr lang="en-US" sz="2800" dirty="0"/>
              <a:t>John Hall, PhD, LP, NCSP </a:t>
            </a:r>
            <a:r>
              <a:rPr lang="en-US" sz="2800" dirty="0">
                <a:hlinkClick r:id="rId3"/>
              </a:rPr>
              <a:t>jhall@astate.edu</a:t>
            </a:r>
            <a:endParaRPr lang="en-US" sz="2800" dirty="0"/>
          </a:p>
          <a:p>
            <a:r>
              <a:rPr lang="en-US" sz="2800" dirty="0"/>
              <a:t>Kristin Johnson, PhD, NCSP </a:t>
            </a:r>
            <a:r>
              <a:rPr lang="en-US" sz="2800" dirty="0">
                <a:hlinkClick r:id="rId4"/>
              </a:rPr>
              <a:t>krjohnson@astate.edu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College of Education &amp; Behavioral Science</a:t>
            </a:r>
          </a:p>
          <a:p>
            <a:r>
              <a:rPr lang="en-US" sz="2800" dirty="0"/>
              <a:t>Department of Psychology &amp; Counseling </a:t>
            </a:r>
          </a:p>
          <a:p>
            <a:r>
              <a:rPr lang="en-US" sz="2800" dirty="0" err="1"/>
              <a:t>Ed.S</a:t>
            </a:r>
            <a:r>
              <a:rPr lang="en-US" sz="2800" dirty="0"/>
              <a:t>. Degree in Psychology &amp; Counseling School Psychology Track</a:t>
            </a:r>
          </a:p>
          <a:p>
            <a:r>
              <a:rPr lang="en-US" sz="2800" dirty="0"/>
              <a:t> NASP- Approved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16287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{BFC6FCAF-13F4-3A43-8F30-2DB9B8455859}tf16401369</Template>
  <TotalTime>1321</TotalTime>
  <Words>802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The Assessment of Candidate’s Professional Dispositions &amp; Work Characteristics: Establishing Content Validity for a School Psychology Measure   Learn@State March 2, 2020</vt:lpstr>
      <vt:lpstr>Assessment of Candidate’s Professional Dispositions &amp; Work Characteristics </vt:lpstr>
      <vt:lpstr>The Development of a Measure</vt:lpstr>
      <vt:lpstr>Purpose and Method </vt:lpstr>
      <vt:lpstr>Data Analysis and Results</vt:lpstr>
      <vt:lpstr>Results Continued</vt:lpstr>
      <vt:lpstr>Limitations and Future Research</vt:lpstr>
      <vt:lpstr>Acknowledgement 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Assessment of Candidate’s Professional Dispositions &amp; Work Characteristics: Establishing Content Validity for a School Psychology Measure  Learn@State March 2, 2020 Arkansas State University</dc:title>
  <dc:creator>JOHN HALL</dc:creator>
  <cp:lastModifiedBy>Microsoft Office User</cp:lastModifiedBy>
  <cp:revision>25</cp:revision>
  <dcterms:created xsi:type="dcterms:W3CDTF">2020-02-20T23:13:56Z</dcterms:created>
  <dcterms:modified xsi:type="dcterms:W3CDTF">2020-02-27T20:17:52Z</dcterms:modified>
</cp:coreProperties>
</file>