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10"/>
  </p:notesMasterIdLst>
  <p:sldIdLst>
    <p:sldId id="256" r:id="rId2"/>
    <p:sldId id="259" r:id="rId3"/>
    <p:sldId id="265" r:id="rId4"/>
    <p:sldId id="260" r:id="rId5"/>
    <p:sldId id="257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2783A8-01F0-0D40-B938-ABD00B113C2A}" type="doc">
      <dgm:prSet loTypeId="urn:microsoft.com/office/officeart/2009/3/layout/CircleRelationship" loCatId="" qsTypeId="urn:microsoft.com/office/officeart/2005/8/quickstyle/simple4" qsCatId="simple" csTypeId="urn:microsoft.com/office/officeart/2005/8/colors/accent1_2" csCatId="accent1" phldr="1"/>
      <dgm:spPr/>
    </dgm:pt>
    <dgm:pt modelId="{4CB70FD1-000C-BC45-9EC6-65F9C783C77C}">
      <dgm:prSet phldrT="[Text]"/>
      <dgm:spPr/>
      <dgm:t>
        <a:bodyPr/>
        <a:lstStyle/>
        <a:p>
          <a:r>
            <a:rPr lang="en-US" dirty="0" smtClean="0"/>
            <a:t>To examine, through the lens of social justice, how students in a peer education program learn and use skills related to inclusion.</a:t>
          </a:r>
          <a:endParaRPr lang="en-US" dirty="0"/>
        </a:p>
      </dgm:t>
    </dgm:pt>
    <dgm:pt modelId="{499D962E-7499-CC49-A345-4DA47C19584F}" type="parTrans" cxnId="{B57AE9BA-D790-FF42-9340-8AEB3E4843A1}">
      <dgm:prSet/>
      <dgm:spPr/>
      <dgm:t>
        <a:bodyPr/>
        <a:lstStyle/>
        <a:p>
          <a:endParaRPr lang="en-US"/>
        </a:p>
      </dgm:t>
    </dgm:pt>
    <dgm:pt modelId="{3409DD05-DA7E-F84B-BD87-B7B1A3906751}" type="sibTrans" cxnId="{B57AE9BA-D790-FF42-9340-8AEB3E4843A1}">
      <dgm:prSet/>
      <dgm:spPr/>
      <dgm:t>
        <a:bodyPr/>
        <a:lstStyle/>
        <a:p>
          <a:endParaRPr lang="en-US"/>
        </a:p>
      </dgm:t>
    </dgm:pt>
    <dgm:pt modelId="{A81A135A-B510-294F-8E02-63282042013B}">
      <dgm:prSet phldrT="[Text]"/>
      <dgm:spPr/>
      <dgm:t>
        <a:bodyPr/>
        <a:lstStyle/>
        <a:p>
          <a:endParaRPr lang="en-US"/>
        </a:p>
      </dgm:t>
    </dgm:pt>
    <dgm:pt modelId="{9510F2C4-2295-394A-BBA9-335010DC20BF}" type="parTrans" cxnId="{5940F3CB-9586-7A4F-A8F2-32FE16B9EFAC}">
      <dgm:prSet/>
      <dgm:spPr/>
      <dgm:t>
        <a:bodyPr/>
        <a:lstStyle/>
        <a:p>
          <a:endParaRPr lang="en-US"/>
        </a:p>
      </dgm:t>
    </dgm:pt>
    <dgm:pt modelId="{DCA98D20-D829-1F40-84E6-042EA5E079F9}" type="sibTrans" cxnId="{5940F3CB-9586-7A4F-A8F2-32FE16B9EFAC}">
      <dgm:prSet/>
      <dgm:spPr/>
      <dgm:t>
        <a:bodyPr/>
        <a:lstStyle/>
        <a:p>
          <a:endParaRPr lang="en-US"/>
        </a:p>
      </dgm:t>
    </dgm:pt>
    <dgm:pt modelId="{9341792D-F677-8742-A947-E5F3697309A0}" type="pres">
      <dgm:prSet presAssocID="{642783A8-01F0-0D40-B938-ABD00B113C2A}" presName="Name0" presStyleCnt="0">
        <dgm:presLayoutVars>
          <dgm:chMax val="1"/>
          <dgm:chPref val="1"/>
        </dgm:presLayoutVars>
      </dgm:prSet>
      <dgm:spPr/>
    </dgm:pt>
    <dgm:pt modelId="{AFA86638-8F0F-1C4B-8FEF-4F0CC81C5CF1}" type="pres">
      <dgm:prSet presAssocID="{4CB70FD1-000C-BC45-9EC6-65F9C783C77C}" presName="Parent" presStyleLbl="node0" presStyleIdx="0" presStyleCnt="1" custScaleX="130798" custScaleY="116822" custLinFactNeighborX="-33570" custLinFactNeighborY="-839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779A3E9C-66B7-4744-979E-E47829C86CFA}" type="pres">
      <dgm:prSet presAssocID="{4CB70FD1-000C-BC45-9EC6-65F9C783C77C}" presName="Accent1" presStyleLbl="node1" presStyleIdx="0" presStyleCnt="6" custLinFactX="100000" custLinFactNeighborX="154247" custLinFactNeighborY="-42166"/>
      <dgm:spPr/>
    </dgm:pt>
    <dgm:pt modelId="{ED54BFE7-246B-344D-AE17-3B2BBDDA6D37}" type="pres">
      <dgm:prSet presAssocID="{4CB70FD1-000C-BC45-9EC6-65F9C783C77C}" presName="Accent2" presStyleLbl="node1" presStyleIdx="1" presStyleCnt="6"/>
      <dgm:spPr/>
    </dgm:pt>
    <dgm:pt modelId="{933129C2-913B-D247-BE54-683884547AB5}" type="pres">
      <dgm:prSet presAssocID="{4CB70FD1-000C-BC45-9EC6-65F9C783C77C}" presName="Accent3" presStyleLbl="node1" presStyleIdx="2" presStyleCnt="6"/>
      <dgm:spPr/>
    </dgm:pt>
    <dgm:pt modelId="{DBAF2652-54C0-794B-9187-333D05B1CC10}" type="pres">
      <dgm:prSet presAssocID="{4CB70FD1-000C-BC45-9EC6-65F9C783C77C}" presName="Accent4" presStyleLbl="node1" presStyleIdx="3" presStyleCnt="6"/>
      <dgm:spPr/>
    </dgm:pt>
    <dgm:pt modelId="{524EB551-A9F2-1C45-8C78-73E7A70DBF6F}" type="pres">
      <dgm:prSet presAssocID="{4CB70FD1-000C-BC45-9EC6-65F9C783C77C}" presName="Accent5" presStyleLbl="node1" presStyleIdx="4" presStyleCnt="6" custLinFactY="-200000" custLinFactNeighborX="-1" custLinFactNeighborY="-283027"/>
      <dgm:spPr/>
    </dgm:pt>
    <dgm:pt modelId="{3AED6AE3-2078-F64A-8DCD-98C9D3FEECEF}" type="pres">
      <dgm:prSet presAssocID="{4CB70FD1-000C-BC45-9EC6-65F9C783C77C}" presName="Accent6" presStyleLbl="node1" presStyleIdx="5" presStyleCnt="6" custFlipHor="1" custScaleX="131851" custScaleY="24311" custLinFactY="179214" custLinFactNeighborX="-74372" custLinFactNeighborY="200000"/>
      <dgm:spPr/>
    </dgm:pt>
  </dgm:ptLst>
  <dgm:cxnLst>
    <dgm:cxn modelId="{8AC9A6C4-3EB5-0946-9741-F82D814D5614}" type="presOf" srcId="{642783A8-01F0-0D40-B938-ABD00B113C2A}" destId="{9341792D-F677-8742-A947-E5F3697309A0}" srcOrd="0" destOrd="0" presId="urn:microsoft.com/office/officeart/2009/3/layout/CircleRelationship"/>
    <dgm:cxn modelId="{F3491E5E-6536-CE45-9F21-036ECFF7B310}" type="presOf" srcId="{4CB70FD1-000C-BC45-9EC6-65F9C783C77C}" destId="{AFA86638-8F0F-1C4B-8FEF-4F0CC81C5CF1}" srcOrd="0" destOrd="0" presId="urn:microsoft.com/office/officeart/2009/3/layout/CircleRelationship"/>
    <dgm:cxn modelId="{B57AE9BA-D790-FF42-9340-8AEB3E4843A1}" srcId="{642783A8-01F0-0D40-B938-ABD00B113C2A}" destId="{4CB70FD1-000C-BC45-9EC6-65F9C783C77C}" srcOrd="0" destOrd="0" parTransId="{499D962E-7499-CC49-A345-4DA47C19584F}" sibTransId="{3409DD05-DA7E-F84B-BD87-B7B1A3906751}"/>
    <dgm:cxn modelId="{5940F3CB-9586-7A4F-A8F2-32FE16B9EFAC}" srcId="{642783A8-01F0-0D40-B938-ABD00B113C2A}" destId="{A81A135A-B510-294F-8E02-63282042013B}" srcOrd="1" destOrd="0" parTransId="{9510F2C4-2295-394A-BBA9-335010DC20BF}" sibTransId="{DCA98D20-D829-1F40-84E6-042EA5E079F9}"/>
    <dgm:cxn modelId="{58FBD54E-6DCC-6949-9670-2C706DA7C253}" type="presParOf" srcId="{9341792D-F677-8742-A947-E5F3697309A0}" destId="{AFA86638-8F0F-1C4B-8FEF-4F0CC81C5CF1}" srcOrd="0" destOrd="0" presId="urn:microsoft.com/office/officeart/2009/3/layout/CircleRelationship"/>
    <dgm:cxn modelId="{41D67F14-59F5-1743-8509-96061FB16A61}" type="presParOf" srcId="{9341792D-F677-8742-A947-E5F3697309A0}" destId="{779A3E9C-66B7-4744-979E-E47829C86CFA}" srcOrd="1" destOrd="0" presId="urn:microsoft.com/office/officeart/2009/3/layout/CircleRelationship"/>
    <dgm:cxn modelId="{3AA95E11-07E1-694A-B182-DB4F60A93BEB}" type="presParOf" srcId="{9341792D-F677-8742-A947-E5F3697309A0}" destId="{ED54BFE7-246B-344D-AE17-3B2BBDDA6D37}" srcOrd="2" destOrd="0" presId="urn:microsoft.com/office/officeart/2009/3/layout/CircleRelationship"/>
    <dgm:cxn modelId="{04D70B66-E8F5-AE47-A603-3BEBBA988C1E}" type="presParOf" srcId="{9341792D-F677-8742-A947-E5F3697309A0}" destId="{933129C2-913B-D247-BE54-683884547AB5}" srcOrd="3" destOrd="0" presId="urn:microsoft.com/office/officeart/2009/3/layout/CircleRelationship"/>
    <dgm:cxn modelId="{35EDE15B-BCB4-AB48-97AC-ED556C5E513B}" type="presParOf" srcId="{9341792D-F677-8742-A947-E5F3697309A0}" destId="{DBAF2652-54C0-794B-9187-333D05B1CC10}" srcOrd="4" destOrd="0" presId="urn:microsoft.com/office/officeart/2009/3/layout/CircleRelationship"/>
    <dgm:cxn modelId="{2AA3E81C-FDC1-2343-BDA3-C96BBF3E27DB}" type="presParOf" srcId="{9341792D-F677-8742-A947-E5F3697309A0}" destId="{524EB551-A9F2-1C45-8C78-73E7A70DBF6F}" srcOrd="5" destOrd="0" presId="urn:microsoft.com/office/officeart/2009/3/layout/CircleRelationship"/>
    <dgm:cxn modelId="{6CC0957D-B9C7-C04B-90D2-7C73671AA4A5}" type="presParOf" srcId="{9341792D-F677-8742-A947-E5F3697309A0}" destId="{3AED6AE3-2078-F64A-8DCD-98C9D3FEECEF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716D9F-5E3D-9843-944D-C7EFCF2AFD40}" type="doc">
      <dgm:prSet loTypeId="urn:microsoft.com/office/officeart/2005/8/layout/funnel1" loCatId="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EC0F4BF-30F2-554A-9610-18FF5B20EE26}">
      <dgm:prSet phldrT="[Text]"/>
      <dgm:spPr/>
      <dgm:t>
        <a:bodyPr/>
        <a:lstStyle/>
        <a:p>
          <a:r>
            <a:rPr lang="en-US" dirty="0" smtClean="0"/>
            <a:t>Social Justice</a:t>
          </a:r>
          <a:endParaRPr lang="en-US" dirty="0"/>
        </a:p>
      </dgm:t>
    </dgm:pt>
    <dgm:pt modelId="{EBE598C2-C660-7E43-BFAB-37FE9B92B7E1}" type="parTrans" cxnId="{D47D58D5-5946-4641-84F5-FA10C59C0261}">
      <dgm:prSet/>
      <dgm:spPr/>
      <dgm:t>
        <a:bodyPr/>
        <a:lstStyle/>
        <a:p>
          <a:endParaRPr lang="en-US"/>
        </a:p>
      </dgm:t>
    </dgm:pt>
    <dgm:pt modelId="{79377682-263E-2044-A21C-650B25069A4C}" type="sibTrans" cxnId="{D47D58D5-5946-4641-84F5-FA10C59C0261}">
      <dgm:prSet/>
      <dgm:spPr/>
      <dgm:t>
        <a:bodyPr/>
        <a:lstStyle/>
        <a:p>
          <a:endParaRPr lang="en-US"/>
        </a:p>
      </dgm:t>
    </dgm:pt>
    <dgm:pt modelId="{83234DEB-601B-4D40-A5BB-F967F455AB8A}">
      <dgm:prSet phldrT="[Text]"/>
      <dgm:spPr/>
      <dgm:t>
        <a:bodyPr/>
        <a:lstStyle/>
        <a:p>
          <a:r>
            <a:rPr lang="en-US" dirty="0" smtClean="0"/>
            <a:t>Adams, et al. 2013</a:t>
          </a:r>
          <a:endParaRPr lang="en-US" dirty="0"/>
        </a:p>
      </dgm:t>
    </dgm:pt>
    <dgm:pt modelId="{5D87B57D-9E4F-4344-8D69-BCE8E893C75F}" type="parTrans" cxnId="{B0D6C240-F7E9-0541-A607-E69BAA4718EF}">
      <dgm:prSet/>
      <dgm:spPr/>
      <dgm:t>
        <a:bodyPr/>
        <a:lstStyle/>
        <a:p>
          <a:endParaRPr lang="en-US"/>
        </a:p>
      </dgm:t>
    </dgm:pt>
    <dgm:pt modelId="{6118344C-EBE9-364C-8585-2F0DC13438B7}" type="sibTrans" cxnId="{B0D6C240-F7E9-0541-A607-E69BAA4718EF}">
      <dgm:prSet/>
      <dgm:spPr/>
      <dgm:t>
        <a:bodyPr/>
        <a:lstStyle/>
        <a:p>
          <a:endParaRPr lang="en-US"/>
        </a:p>
      </dgm:t>
    </dgm:pt>
    <dgm:pt modelId="{8F0A8940-12C2-3C4D-8AAB-B04F14B4D0A5}">
      <dgm:prSet phldrT="[Text]"/>
      <dgm:spPr/>
      <dgm:t>
        <a:bodyPr/>
        <a:lstStyle/>
        <a:p>
          <a:r>
            <a:rPr lang="en-US" dirty="0" err="1" smtClean="0"/>
            <a:t>Harro</a:t>
          </a:r>
          <a:r>
            <a:rPr lang="en-US" dirty="0" smtClean="0"/>
            <a:t> (2013) Cycle of Socialization</a:t>
          </a:r>
          <a:endParaRPr lang="en-US" dirty="0"/>
        </a:p>
      </dgm:t>
    </dgm:pt>
    <dgm:pt modelId="{E2EFFED7-CDFB-374F-A361-612DC64EA376}" type="parTrans" cxnId="{44195CFA-E529-EB47-A660-0C1C9C558A92}">
      <dgm:prSet/>
      <dgm:spPr/>
      <dgm:t>
        <a:bodyPr/>
        <a:lstStyle/>
        <a:p>
          <a:endParaRPr lang="en-US"/>
        </a:p>
      </dgm:t>
    </dgm:pt>
    <dgm:pt modelId="{B6A1FF90-50F0-0443-945E-658E1AD84374}" type="sibTrans" cxnId="{44195CFA-E529-EB47-A660-0C1C9C558A92}">
      <dgm:prSet/>
      <dgm:spPr/>
      <dgm:t>
        <a:bodyPr/>
        <a:lstStyle/>
        <a:p>
          <a:endParaRPr lang="en-US"/>
        </a:p>
      </dgm:t>
    </dgm:pt>
    <dgm:pt modelId="{DEFC9784-4A4C-3E4B-82CA-0395D4CC05A6}">
      <dgm:prSet phldrT="[Text]"/>
      <dgm:spPr/>
      <dgm:t>
        <a:bodyPr/>
        <a:lstStyle/>
        <a:p>
          <a:r>
            <a:rPr lang="en-US" dirty="0" smtClean="0"/>
            <a:t>Conceptual Framework</a:t>
          </a:r>
          <a:endParaRPr lang="en-US" dirty="0"/>
        </a:p>
      </dgm:t>
    </dgm:pt>
    <dgm:pt modelId="{DA98387C-337F-C24C-B131-A8AB12D391E4}" type="parTrans" cxnId="{FAAC1A0D-DA4A-6548-847F-52F6FA44BE96}">
      <dgm:prSet/>
      <dgm:spPr/>
      <dgm:t>
        <a:bodyPr/>
        <a:lstStyle/>
        <a:p>
          <a:endParaRPr lang="en-US"/>
        </a:p>
      </dgm:t>
    </dgm:pt>
    <dgm:pt modelId="{AFB8E22C-C8E9-8441-ABB7-EDC1D5CACD99}" type="sibTrans" cxnId="{FAAC1A0D-DA4A-6548-847F-52F6FA44BE96}">
      <dgm:prSet/>
      <dgm:spPr/>
      <dgm:t>
        <a:bodyPr/>
        <a:lstStyle/>
        <a:p>
          <a:endParaRPr lang="en-US"/>
        </a:p>
      </dgm:t>
    </dgm:pt>
    <dgm:pt modelId="{89AA0D80-5071-3143-AB94-7776B6EE1762}" type="pres">
      <dgm:prSet presAssocID="{E1716D9F-5E3D-9843-944D-C7EFCF2AFD4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5060F5-A075-F947-85AB-845C7962C9A1}" type="pres">
      <dgm:prSet presAssocID="{E1716D9F-5E3D-9843-944D-C7EFCF2AFD40}" presName="ellipse" presStyleLbl="trBgShp" presStyleIdx="0" presStyleCnt="1"/>
      <dgm:spPr/>
    </dgm:pt>
    <dgm:pt modelId="{C2CE2DD6-D3AA-B94D-AF93-0F557127F1CC}" type="pres">
      <dgm:prSet presAssocID="{E1716D9F-5E3D-9843-944D-C7EFCF2AFD40}" presName="arrow1" presStyleLbl="fgShp" presStyleIdx="0" presStyleCnt="1"/>
      <dgm:spPr/>
    </dgm:pt>
    <dgm:pt modelId="{889D90F2-0FD9-E445-A6C7-D5EA071EC7C9}" type="pres">
      <dgm:prSet presAssocID="{E1716D9F-5E3D-9843-944D-C7EFCF2AFD40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2946E-13F1-9E45-978A-69DECCAA8089}" type="pres">
      <dgm:prSet presAssocID="{83234DEB-601B-4D40-A5BB-F967F455AB8A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8A27E-1677-8C46-B7E7-74ABF711E7DD}" type="pres">
      <dgm:prSet presAssocID="{8F0A8940-12C2-3C4D-8AAB-B04F14B4D0A5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F33B0D-DC68-5644-B585-5AC9872A4C11}" type="pres">
      <dgm:prSet presAssocID="{DEFC9784-4A4C-3E4B-82CA-0395D4CC05A6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6ED6B4-E736-D24E-A2D9-4CF000616CCE}" type="pres">
      <dgm:prSet presAssocID="{E1716D9F-5E3D-9843-944D-C7EFCF2AFD40}" presName="funnel" presStyleLbl="trAlignAcc1" presStyleIdx="0" presStyleCnt="1"/>
      <dgm:spPr/>
    </dgm:pt>
  </dgm:ptLst>
  <dgm:cxnLst>
    <dgm:cxn modelId="{D47D58D5-5946-4641-84F5-FA10C59C0261}" srcId="{E1716D9F-5E3D-9843-944D-C7EFCF2AFD40}" destId="{DEC0F4BF-30F2-554A-9610-18FF5B20EE26}" srcOrd="0" destOrd="0" parTransId="{EBE598C2-C660-7E43-BFAB-37FE9B92B7E1}" sibTransId="{79377682-263E-2044-A21C-650B25069A4C}"/>
    <dgm:cxn modelId="{44195CFA-E529-EB47-A660-0C1C9C558A92}" srcId="{E1716D9F-5E3D-9843-944D-C7EFCF2AFD40}" destId="{8F0A8940-12C2-3C4D-8AAB-B04F14B4D0A5}" srcOrd="2" destOrd="0" parTransId="{E2EFFED7-CDFB-374F-A361-612DC64EA376}" sibTransId="{B6A1FF90-50F0-0443-945E-658E1AD84374}"/>
    <dgm:cxn modelId="{44CAAA56-B9B2-B545-97F5-0907FB930EEC}" type="presOf" srcId="{DEFC9784-4A4C-3E4B-82CA-0395D4CC05A6}" destId="{889D90F2-0FD9-E445-A6C7-D5EA071EC7C9}" srcOrd="0" destOrd="0" presId="urn:microsoft.com/office/officeart/2005/8/layout/funnel1"/>
    <dgm:cxn modelId="{B8526DAA-00F4-5F4A-AD70-2CA7FC6120B1}" type="presOf" srcId="{8F0A8940-12C2-3C4D-8AAB-B04F14B4D0A5}" destId="{ED62946E-13F1-9E45-978A-69DECCAA8089}" srcOrd="0" destOrd="0" presId="urn:microsoft.com/office/officeart/2005/8/layout/funnel1"/>
    <dgm:cxn modelId="{7F13C0E4-F6B3-8748-84F1-BAD4A712F9E2}" type="presOf" srcId="{E1716D9F-5E3D-9843-944D-C7EFCF2AFD40}" destId="{89AA0D80-5071-3143-AB94-7776B6EE1762}" srcOrd="0" destOrd="0" presId="urn:microsoft.com/office/officeart/2005/8/layout/funnel1"/>
    <dgm:cxn modelId="{FAAC1A0D-DA4A-6548-847F-52F6FA44BE96}" srcId="{E1716D9F-5E3D-9843-944D-C7EFCF2AFD40}" destId="{DEFC9784-4A4C-3E4B-82CA-0395D4CC05A6}" srcOrd="3" destOrd="0" parTransId="{DA98387C-337F-C24C-B131-A8AB12D391E4}" sibTransId="{AFB8E22C-C8E9-8441-ABB7-EDC1D5CACD99}"/>
    <dgm:cxn modelId="{B0D6C240-F7E9-0541-A607-E69BAA4718EF}" srcId="{E1716D9F-5E3D-9843-944D-C7EFCF2AFD40}" destId="{83234DEB-601B-4D40-A5BB-F967F455AB8A}" srcOrd="1" destOrd="0" parTransId="{5D87B57D-9E4F-4344-8D69-BCE8E893C75F}" sibTransId="{6118344C-EBE9-364C-8585-2F0DC13438B7}"/>
    <dgm:cxn modelId="{D24E8298-9A87-3345-B6DC-3DBAE0BCA344}" type="presOf" srcId="{83234DEB-601B-4D40-A5BB-F967F455AB8A}" destId="{64B8A27E-1677-8C46-B7E7-74ABF711E7DD}" srcOrd="0" destOrd="0" presId="urn:microsoft.com/office/officeart/2005/8/layout/funnel1"/>
    <dgm:cxn modelId="{C521CED4-723D-D745-86F9-1126803F3DFF}" type="presOf" srcId="{DEC0F4BF-30F2-554A-9610-18FF5B20EE26}" destId="{F7F33B0D-DC68-5644-B585-5AC9872A4C11}" srcOrd="0" destOrd="0" presId="urn:microsoft.com/office/officeart/2005/8/layout/funnel1"/>
    <dgm:cxn modelId="{5205A2C9-56A3-F840-BEBC-9E3C3D92284E}" type="presParOf" srcId="{89AA0D80-5071-3143-AB94-7776B6EE1762}" destId="{465060F5-A075-F947-85AB-845C7962C9A1}" srcOrd="0" destOrd="0" presId="urn:microsoft.com/office/officeart/2005/8/layout/funnel1"/>
    <dgm:cxn modelId="{76DAA4D3-D47F-9946-9EA6-4168A0F8DC14}" type="presParOf" srcId="{89AA0D80-5071-3143-AB94-7776B6EE1762}" destId="{C2CE2DD6-D3AA-B94D-AF93-0F557127F1CC}" srcOrd="1" destOrd="0" presId="urn:microsoft.com/office/officeart/2005/8/layout/funnel1"/>
    <dgm:cxn modelId="{10438470-577E-D647-9ACF-B86D3AF6EF8B}" type="presParOf" srcId="{89AA0D80-5071-3143-AB94-7776B6EE1762}" destId="{889D90F2-0FD9-E445-A6C7-D5EA071EC7C9}" srcOrd="2" destOrd="0" presId="urn:microsoft.com/office/officeart/2005/8/layout/funnel1"/>
    <dgm:cxn modelId="{56A334D9-424B-6346-816B-838DCE62ABDE}" type="presParOf" srcId="{89AA0D80-5071-3143-AB94-7776B6EE1762}" destId="{ED62946E-13F1-9E45-978A-69DECCAA8089}" srcOrd="3" destOrd="0" presId="urn:microsoft.com/office/officeart/2005/8/layout/funnel1"/>
    <dgm:cxn modelId="{AEEE0750-D13E-5248-8921-BDC4DA8DBD0D}" type="presParOf" srcId="{89AA0D80-5071-3143-AB94-7776B6EE1762}" destId="{64B8A27E-1677-8C46-B7E7-74ABF711E7DD}" srcOrd="4" destOrd="0" presId="urn:microsoft.com/office/officeart/2005/8/layout/funnel1"/>
    <dgm:cxn modelId="{D0006BFE-B24B-EC4C-8E0A-9393E9A1007D}" type="presParOf" srcId="{89AA0D80-5071-3143-AB94-7776B6EE1762}" destId="{F7F33B0D-DC68-5644-B585-5AC9872A4C11}" srcOrd="5" destOrd="0" presId="urn:microsoft.com/office/officeart/2005/8/layout/funnel1"/>
    <dgm:cxn modelId="{141A69FE-6E2C-B141-B062-0A7F304EFDA6}" type="presParOf" srcId="{89AA0D80-5071-3143-AB94-7776B6EE1762}" destId="{AD6ED6B4-E736-D24E-A2D9-4CF000616CC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86638-8F0F-1C4B-8FEF-4F0CC81C5CF1}">
      <dsp:nvSpPr>
        <dsp:cNvPr id="0" name=""/>
        <dsp:cNvSpPr/>
      </dsp:nvSpPr>
      <dsp:spPr>
        <a:xfrm>
          <a:off x="0" y="-70404"/>
          <a:ext cx="4777309" cy="42671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To examine, through the lens of social justice, how students in a peer education program learn and use skills related to inclusion.</a:t>
          </a:r>
          <a:endParaRPr lang="en-US" sz="2800" kern="1200" dirty="0"/>
        </a:p>
      </dsp:txBody>
      <dsp:txXfrm>
        <a:off x="699621" y="554511"/>
        <a:ext cx="3378067" cy="3017354"/>
      </dsp:txXfrm>
    </dsp:sp>
    <dsp:sp modelId="{779A3E9C-66B7-4744-979E-E47829C86CFA}">
      <dsp:nvSpPr>
        <dsp:cNvPr id="0" name=""/>
        <dsp:cNvSpPr/>
      </dsp:nvSpPr>
      <dsp:spPr>
        <a:xfrm>
          <a:off x="3680134" y="0"/>
          <a:ext cx="406476" cy="4062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54BFE7-246B-344D-AE17-3B2BBDDA6D37}">
      <dsp:nvSpPr>
        <dsp:cNvPr id="0" name=""/>
        <dsp:cNvSpPr/>
      </dsp:nvSpPr>
      <dsp:spPr>
        <a:xfrm>
          <a:off x="1684853" y="3618154"/>
          <a:ext cx="294402" cy="2944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3129C2-913B-D247-BE54-683884547AB5}">
      <dsp:nvSpPr>
        <dsp:cNvPr id="0" name=""/>
        <dsp:cNvSpPr/>
      </dsp:nvSpPr>
      <dsp:spPr>
        <a:xfrm>
          <a:off x="4449896" y="1719250"/>
          <a:ext cx="294402" cy="2944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AF2652-54C0-794B-9187-333D05B1CC10}">
      <dsp:nvSpPr>
        <dsp:cNvPr id="0" name=""/>
        <dsp:cNvSpPr/>
      </dsp:nvSpPr>
      <dsp:spPr>
        <a:xfrm>
          <a:off x="3042701" y="3931367"/>
          <a:ext cx="406476" cy="4062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4EB551-A9F2-1C45-8C78-73E7A70DBF6F}">
      <dsp:nvSpPr>
        <dsp:cNvPr id="0" name=""/>
        <dsp:cNvSpPr/>
      </dsp:nvSpPr>
      <dsp:spPr>
        <a:xfrm>
          <a:off x="1768069" y="0"/>
          <a:ext cx="294402" cy="2944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ED6AE3-2078-F64A-8DCD-98C9D3FEECEF}">
      <dsp:nvSpPr>
        <dsp:cNvPr id="0" name=""/>
        <dsp:cNvSpPr/>
      </dsp:nvSpPr>
      <dsp:spPr>
        <a:xfrm flipH="1">
          <a:off x="575116" y="3559994"/>
          <a:ext cx="388172" cy="715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060F5-A075-F947-85AB-845C7962C9A1}">
      <dsp:nvSpPr>
        <dsp:cNvPr id="0" name=""/>
        <dsp:cNvSpPr/>
      </dsp:nvSpPr>
      <dsp:spPr>
        <a:xfrm>
          <a:off x="2041440" y="177675"/>
          <a:ext cx="3526185" cy="1224597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CE2DD6-D3AA-B94D-AF93-0F557127F1CC}">
      <dsp:nvSpPr>
        <dsp:cNvPr id="0" name=""/>
        <dsp:cNvSpPr/>
      </dsp:nvSpPr>
      <dsp:spPr>
        <a:xfrm>
          <a:off x="3468315" y="3176300"/>
          <a:ext cx="683369" cy="437356"/>
        </a:xfrm>
        <a:prstGeom prst="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89D90F2-0FD9-E445-A6C7-D5EA071EC7C9}">
      <dsp:nvSpPr>
        <dsp:cNvPr id="0" name=""/>
        <dsp:cNvSpPr/>
      </dsp:nvSpPr>
      <dsp:spPr>
        <a:xfrm>
          <a:off x="2169913" y="3526185"/>
          <a:ext cx="3280172" cy="820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Conceptual Framework</a:t>
          </a:r>
          <a:endParaRPr lang="en-US" sz="2200" kern="1200" dirty="0"/>
        </a:p>
      </dsp:txBody>
      <dsp:txXfrm>
        <a:off x="2169913" y="3526185"/>
        <a:ext cx="3280172" cy="820043"/>
      </dsp:txXfrm>
    </dsp:sp>
    <dsp:sp modelId="{ED62946E-13F1-9E45-978A-69DECCAA8089}">
      <dsp:nvSpPr>
        <dsp:cNvPr id="0" name=""/>
        <dsp:cNvSpPr/>
      </dsp:nvSpPr>
      <dsp:spPr>
        <a:xfrm>
          <a:off x="3323441" y="1496851"/>
          <a:ext cx="1230064" cy="123006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Harro</a:t>
          </a:r>
          <a:r>
            <a:rPr lang="en-US" sz="1100" kern="1200" dirty="0" smtClean="0"/>
            <a:t> (2013) Cycle of Socialization</a:t>
          </a:r>
          <a:endParaRPr lang="en-US" sz="1100" kern="1200" dirty="0"/>
        </a:p>
      </dsp:txBody>
      <dsp:txXfrm>
        <a:off x="3503580" y="1676990"/>
        <a:ext cx="869786" cy="869786"/>
      </dsp:txXfrm>
    </dsp:sp>
    <dsp:sp modelId="{64B8A27E-1677-8C46-B7E7-74ABF711E7DD}">
      <dsp:nvSpPr>
        <dsp:cNvPr id="0" name=""/>
        <dsp:cNvSpPr/>
      </dsp:nvSpPr>
      <dsp:spPr>
        <a:xfrm>
          <a:off x="2443261" y="574030"/>
          <a:ext cx="1230064" cy="123006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Adams, et al. 2013</a:t>
          </a:r>
          <a:endParaRPr lang="en-US" sz="1100" kern="1200" dirty="0"/>
        </a:p>
      </dsp:txBody>
      <dsp:txXfrm>
        <a:off x="2623400" y="754169"/>
        <a:ext cx="869786" cy="869786"/>
      </dsp:txXfrm>
    </dsp:sp>
    <dsp:sp modelId="{F7F33B0D-DC68-5644-B585-5AC9872A4C11}">
      <dsp:nvSpPr>
        <dsp:cNvPr id="0" name=""/>
        <dsp:cNvSpPr/>
      </dsp:nvSpPr>
      <dsp:spPr>
        <a:xfrm>
          <a:off x="3700660" y="276627"/>
          <a:ext cx="1230064" cy="1230064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Social Justice</a:t>
          </a:r>
          <a:endParaRPr lang="en-US" sz="1100" kern="1200" dirty="0"/>
        </a:p>
      </dsp:txBody>
      <dsp:txXfrm>
        <a:off x="3880799" y="456766"/>
        <a:ext cx="869786" cy="869786"/>
      </dsp:txXfrm>
    </dsp:sp>
    <dsp:sp modelId="{AD6ED6B4-E736-D24E-A2D9-4CF000616CCE}">
      <dsp:nvSpPr>
        <dsp:cNvPr id="0" name=""/>
        <dsp:cNvSpPr/>
      </dsp:nvSpPr>
      <dsp:spPr>
        <a:xfrm>
          <a:off x="1896566" y="27334"/>
          <a:ext cx="3826867" cy="3061494"/>
        </a:xfrm>
        <a:prstGeom prst="funnel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C6C3F5-4F51-AF4B-AF4C-6D9D9DE1D23F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2631C-D023-EE4F-BEB2-2362B71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67654-E70E-47FB-958F-60BB364117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54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buAutoNum type="arabicPeriod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67654-E70E-47FB-958F-60BB364117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54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Peer education as a tool for social justice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Dr. Evette L. Allen</a:t>
            </a:r>
            <a:endParaRPr lang="en-US" dirty="0"/>
          </a:p>
          <a:p>
            <a:r>
              <a:rPr lang="en-US" dirty="0" smtClean="0"/>
              <a:t>Director, Multicultural Center</a:t>
            </a:r>
          </a:p>
          <a:p>
            <a:r>
              <a:rPr lang="en-US" dirty="0" smtClean="0"/>
              <a:t>Arkansas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51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Social justice education is essential for college students to grasp concepts that can prepare them to participate in a diverse </a:t>
            </a:r>
            <a:r>
              <a:rPr lang="en-US" dirty="0" smtClean="0"/>
              <a:t>world (</a:t>
            </a:r>
            <a:r>
              <a:rPr lang="en-US" dirty="0" err="1"/>
              <a:t>Narismulu</a:t>
            </a:r>
            <a:r>
              <a:rPr lang="en-US" dirty="0"/>
              <a:t>, </a:t>
            </a:r>
            <a:r>
              <a:rPr lang="en-US" dirty="0" smtClean="0"/>
              <a:t>2013; </a:t>
            </a:r>
            <a:r>
              <a:rPr lang="en-US" dirty="0" err="1"/>
              <a:t>Gerdes</a:t>
            </a:r>
            <a:r>
              <a:rPr lang="en-US" dirty="0"/>
              <a:t>, Segal, Jackson, &amp; Mullins, </a:t>
            </a:r>
            <a:r>
              <a:rPr lang="en-US" dirty="0" smtClean="0"/>
              <a:t>2011).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Students are not leaving institutions that have espoused values of diversity and inclusion with the skills to participate in an increasingly diverse society.</a:t>
            </a:r>
          </a:p>
        </p:txBody>
      </p:sp>
    </p:spTree>
    <p:extLst>
      <p:ext uri="{BB962C8B-B14F-4D97-AF65-F5344CB8AC3E}">
        <p14:creationId xmlns:p14="http://schemas.microsoft.com/office/powerpoint/2010/main" val="161037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10402355"/>
              </p:ext>
            </p:extLst>
          </p:nvPr>
        </p:nvGraphicFramePr>
        <p:xfrm>
          <a:off x="2161789" y="2154094"/>
          <a:ext cx="4777319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047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literature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225380"/>
              </p:ext>
            </p:extLst>
          </p:nvPr>
        </p:nvGraphicFramePr>
        <p:xfrm>
          <a:off x="457200" y="1752600"/>
          <a:ext cx="76200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768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3600" dirty="0" smtClean="0"/>
              <a:t>How does a social justice peer education program impact the collegiate experiences of </a:t>
            </a:r>
            <a:r>
              <a:rPr lang="en-US" sz="3600" dirty="0" smtClean="0"/>
              <a:t>student </a:t>
            </a:r>
            <a:r>
              <a:rPr lang="en-US" sz="3600" dirty="0" smtClean="0"/>
              <a:t>participants?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4609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r>
              <a:rPr lang="en-US" dirty="0" smtClean="0"/>
              <a:t>/</a:t>
            </a:r>
            <a:br>
              <a:rPr lang="en-US" dirty="0" smtClean="0"/>
            </a:br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921F07"/>
                </a:solidFill>
              </a:rPr>
              <a:t>Site</a:t>
            </a:r>
            <a:r>
              <a:rPr lang="en-US" dirty="0"/>
              <a:t>: </a:t>
            </a:r>
            <a:r>
              <a:rPr lang="en-US" dirty="0" smtClean="0"/>
              <a:t>Arkansas State university</a:t>
            </a:r>
            <a:endParaRPr lang="en-US" dirty="0"/>
          </a:p>
          <a:p>
            <a:pPr lvl="1"/>
            <a:r>
              <a:rPr lang="en-US" dirty="0" smtClean="0"/>
              <a:t>A mid-sized, master’s level, predominantly </a:t>
            </a:r>
            <a:r>
              <a:rPr lang="en-US" dirty="0"/>
              <a:t>white </a:t>
            </a:r>
            <a:r>
              <a:rPr lang="en-US" dirty="0" smtClean="0"/>
              <a:t>institution</a:t>
            </a:r>
            <a:endParaRPr lang="en-US" dirty="0"/>
          </a:p>
          <a:p>
            <a:r>
              <a:rPr lang="en-US" dirty="0">
                <a:solidFill>
                  <a:srgbClr val="921F07"/>
                </a:solidFill>
              </a:rPr>
              <a:t>Participants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10 undergraduate peer educators.</a:t>
            </a:r>
          </a:p>
          <a:p>
            <a:pPr lvl="1"/>
            <a:r>
              <a:rPr lang="en-US" dirty="0" smtClean="0"/>
              <a:t>Voluntary participants in workshops guided by peer educators.</a:t>
            </a:r>
            <a:endParaRPr lang="en-US" dirty="0"/>
          </a:p>
          <a:p>
            <a:r>
              <a:rPr lang="en-US" dirty="0" smtClean="0">
                <a:solidFill>
                  <a:srgbClr val="921F07"/>
                </a:solidFill>
              </a:rPr>
              <a:t>Procedures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Surveys </a:t>
            </a:r>
            <a:endParaRPr lang="en-US" dirty="0"/>
          </a:p>
          <a:p>
            <a:pPr lvl="1"/>
            <a:r>
              <a:rPr lang="en-US" dirty="0" smtClean="0"/>
              <a:t>Reflection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Case Study</a:t>
            </a:r>
            <a:r>
              <a:rPr lang="en-US" dirty="0" smtClean="0"/>
              <a:t>: Study of a specific issue through one or more cases Creswell, 2007).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1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en-US" dirty="0" smtClean="0">
                <a:solidFill>
                  <a:srgbClr val="921F07"/>
                </a:solidFill>
              </a:rPr>
              <a:t>Organizing </a:t>
            </a:r>
            <a:r>
              <a:rPr lang="en-US" dirty="0">
                <a:solidFill>
                  <a:srgbClr val="921F07"/>
                </a:solidFill>
              </a:rPr>
              <a:t>the data</a:t>
            </a:r>
            <a:r>
              <a:rPr lang="en-US" dirty="0"/>
              <a:t>: </a:t>
            </a:r>
            <a:r>
              <a:rPr lang="en-US" dirty="0" smtClean="0"/>
              <a:t>collecting surveys and recording responses</a:t>
            </a:r>
            <a:endParaRPr lang="en-US" dirty="0"/>
          </a:p>
          <a:p>
            <a:pPr lvl="1"/>
            <a:r>
              <a:rPr lang="en-US" dirty="0">
                <a:solidFill>
                  <a:srgbClr val="921F07"/>
                </a:solidFill>
              </a:rPr>
              <a:t>Becoming immersed in the data</a:t>
            </a:r>
            <a:r>
              <a:rPr lang="en-US" dirty="0"/>
              <a:t>: general sense of participant experiences</a:t>
            </a:r>
          </a:p>
          <a:p>
            <a:pPr lvl="1"/>
            <a:r>
              <a:rPr lang="en-US" dirty="0">
                <a:solidFill>
                  <a:srgbClr val="921F07"/>
                </a:solidFill>
              </a:rPr>
              <a:t>Coding the data</a:t>
            </a:r>
            <a:r>
              <a:rPr lang="en-US" dirty="0"/>
              <a:t>: line-by-line </a:t>
            </a:r>
            <a:r>
              <a:rPr lang="en-US" dirty="0" smtClean="0"/>
              <a:t>coding of survey responses</a:t>
            </a:r>
            <a:endParaRPr lang="en-US" dirty="0"/>
          </a:p>
          <a:p>
            <a:pPr lvl="1"/>
            <a:r>
              <a:rPr lang="en-US" dirty="0">
                <a:solidFill>
                  <a:srgbClr val="921F07"/>
                </a:solidFill>
              </a:rPr>
              <a:t>Generating categories and themes</a:t>
            </a:r>
            <a:r>
              <a:rPr lang="en-US" dirty="0"/>
              <a:t>: overarching ideas and themes </a:t>
            </a:r>
            <a:r>
              <a:rPr lang="en-US" dirty="0" smtClean="0">
                <a:solidFill>
                  <a:srgbClr val="921F07"/>
                </a:solidFill>
              </a:rPr>
              <a:t>Interpreting </a:t>
            </a:r>
            <a:r>
              <a:rPr lang="en-US" dirty="0">
                <a:solidFill>
                  <a:srgbClr val="921F07"/>
                </a:solidFill>
              </a:rPr>
              <a:t>the data</a:t>
            </a:r>
            <a:r>
              <a:rPr lang="en-US" dirty="0"/>
              <a:t>: meaning behind the codes</a:t>
            </a:r>
          </a:p>
          <a:p>
            <a:pPr lvl="1"/>
            <a:r>
              <a:rPr lang="en-US" dirty="0">
                <a:solidFill>
                  <a:srgbClr val="921F07"/>
                </a:solidFill>
              </a:rPr>
              <a:t>Reporting the data: </a:t>
            </a:r>
            <a:r>
              <a:rPr lang="en-US" dirty="0"/>
              <a:t>findings</a:t>
            </a:r>
            <a:r>
              <a:rPr lang="en-US" dirty="0">
                <a:solidFill>
                  <a:srgbClr val="921F07"/>
                </a:solidFill>
              </a:rPr>
              <a:t> </a:t>
            </a:r>
            <a:r>
              <a:rPr lang="en-US" dirty="0">
                <a:solidFill>
                  <a:srgbClr val="333333"/>
                </a:solidFill>
              </a:rPr>
              <a:t>in relation to frameworks and methodology</a:t>
            </a:r>
            <a:endParaRPr lang="en-US" dirty="0">
              <a:solidFill>
                <a:srgbClr val="921F07"/>
              </a:solidFill>
            </a:endParaRP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Qualitative Analysis </a:t>
            </a:r>
            <a:r>
              <a:rPr lang="en-US" sz="3200" dirty="0"/>
              <a:t>process as recommended by Marshall &amp; </a:t>
            </a:r>
            <a:r>
              <a:rPr lang="en-US" sz="3200" dirty="0" err="1"/>
              <a:t>Rossman</a:t>
            </a:r>
            <a:r>
              <a:rPr lang="en-US" sz="3200" dirty="0"/>
              <a:t> (2006)</a:t>
            </a:r>
          </a:p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8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Findings/impact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Better understanding of how a student leadership program with an emphasis on social justice impacts the experiences of students.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An opportunity to help A-State students understand how to engage in an increasingly diverse society.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An opportunity to better support marginalized students on campus.</a:t>
            </a:r>
          </a:p>
          <a:p>
            <a:pPr marL="342900" indent="-342900">
              <a:buFont typeface="Arial"/>
              <a:buChar char="•"/>
            </a:pPr>
            <a:endParaRPr lang="en-US" dirty="0" smtClean="0"/>
          </a:p>
          <a:p>
            <a:pPr marL="342900" indent="-3429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08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1914</TotalTime>
  <Words>324</Words>
  <Application>Microsoft Office PowerPoint</Application>
  <PresentationFormat>On-screen Show (4:3)</PresentationFormat>
  <Paragraphs>45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Essential</vt:lpstr>
      <vt:lpstr>Peer education as a tool for social justice</vt:lpstr>
      <vt:lpstr>problem</vt:lpstr>
      <vt:lpstr>Purpose</vt:lpstr>
      <vt:lpstr>Guiding literature</vt:lpstr>
      <vt:lpstr>Guiding question</vt:lpstr>
      <vt:lpstr>Methods/ methodology</vt:lpstr>
      <vt:lpstr>Data Analysis</vt:lpstr>
      <vt:lpstr>Findings/impact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education as a tool for social justice</dc:title>
  <dc:creator>Evette Allen</dc:creator>
  <cp:lastModifiedBy>Evette Allen</cp:lastModifiedBy>
  <cp:revision>12</cp:revision>
  <dcterms:created xsi:type="dcterms:W3CDTF">2018-03-07T18:09:04Z</dcterms:created>
  <dcterms:modified xsi:type="dcterms:W3CDTF">2018-03-09T02:24:25Z</dcterms:modified>
</cp:coreProperties>
</file>