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8"/>
  </p:notesMasterIdLst>
  <p:sldIdLst>
    <p:sldId id="256" r:id="rId2"/>
    <p:sldId id="259" r:id="rId3"/>
    <p:sldId id="260" r:id="rId4"/>
    <p:sldId id="261" r:id="rId5"/>
    <p:sldId id="257" r:id="rId6"/>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814"/>
  </p:normalViewPr>
  <p:slideViewPr>
    <p:cSldViewPr snapToGrid="0" snapToObjects="1">
      <p:cViewPr varScale="1">
        <p:scale>
          <a:sx n="115" d="100"/>
          <a:sy n="115" d="100"/>
        </p:scale>
        <p:origin x="39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43BA2E-9430-C241-891D-7140DB276458}"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en-US"/>
        </a:p>
      </dgm:t>
    </dgm:pt>
    <dgm:pt modelId="{A5CC3AED-A291-E94F-83A5-D1662053E28A}">
      <dgm:prSet phldrT="[Text]"/>
      <dgm:spPr>
        <a:solidFill>
          <a:srgbClr val="C00000"/>
        </a:solidFill>
      </dgm:spPr>
      <dgm:t>
        <a:bodyPr anchor="ctr"/>
        <a:lstStyle/>
        <a:p>
          <a:pPr algn="ctr">
            <a:lnSpc>
              <a:spcPct val="90000"/>
            </a:lnSpc>
            <a:spcAft>
              <a:spcPct val="35000"/>
            </a:spcAft>
          </a:pPr>
          <a:r>
            <a:rPr lang="en-US" dirty="0"/>
            <a:t>Meagan </a:t>
          </a:r>
          <a:r>
            <a:rPr lang="en-US" dirty="0" smtClean="0"/>
            <a:t>B. Medley</a:t>
          </a:r>
          <a:r>
            <a:rPr lang="en-US" dirty="0"/>
            <a:t>, Ph.D., NCSP, Assistant Professor of Psychology</a:t>
          </a:r>
        </a:p>
      </dgm:t>
    </dgm:pt>
    <dgm:pt modelId="{3BE93AAB-2CDF-784B-BEB2-E770FED5FEB7}" type="parTrans" cxnId="{3B42C105-CAD2-664E-94BC-47B2B6EC5744}">
      <dgm:prSet/>
      <dgm:spPr/>
      <dgm:t>
        <a:bodyPr/>
        <a:lstStyle/>
        <a:p>
          <a:endParaRPr lang="en-US"/>
        </a:p>
      </dgm:t>
    </dgm:pt>
    <dgm:pt modelId="{5817C494-FDDB-2649-9357-028D3724150D}" type="sibTrans" cxnId="{3B42C105-CAD2-664E-94BC-47B2B6EC5744}">
      <dgm:prSet/>
      <dgm:spPr/>
      <dgm:t>
        <a:bodyPr/>
        <a:lstStyle/>
        <a:p>
          <a:endParaRPr lang="en-US"/>
        </a:p>
      </dgm:t>
    </dgm:pt>
    <dgm:pt modelId="{D64732E5-7A9A-3A4F-82B1-90CB0138E2FB}">
      <dgm:prSet phldrT="[Text]"/>
      <dgm:spPr>
        <a:solidFill>
          <a:srgbClr val="C00000"/>
        </a:solidFill>
      </dgm:spPr>
      <dgm:t>
        <a:bodyPr anchor="ctr"/>
        <a:lstStyle/>
        <a:p>
          <a:pPr algn="ctr">
            <a:lnSpc>
              <a:spcPct val="90000"/>
            </a:lnSpc>
            <a:spcAft>
              <a:spcPct val="35000"/>
            </a:spcAft>
          </a:pPr>
          <a:r>
            <a:rPr lang="en-US" dirty="0"/>
            <a:t>John D. Hall, Ph.D., LP, SPS, NCSP, Professor of Psychology and Counseling</a:t>
          </a:r>
        </a:p>
      </dgm:t>
    </dgm:pt>
    <dgm:pt modelId="{27D4F4A8-4F74-6A43-AA96-EA53880234ED}" type="parTrans" cxnId="{40B910AF-7643-C248-888A-6831CED9FCA3}">
      <dgm:prSet/>
      <dgm:spPr/>
      <dgm:t>
        <a:bodyPr/>
        <a:lstStyle/>
        <a:p>
          <a:endParaRPr lang="en-US"/>
        </a:p>
      </dgm:t>
    </dgm:pt>
    <dgm:pt modelId="{0081A069-BC83-F543-8E74-D391B4CE67ED}" type="sibTrans" cxnId="{40B910AF-7643-C248-888A-6831CED9FCA3}">
      <dgm:prSet/>
      <dgm:spPr/>
      <dgm:t>
        <a:bodyPr/>
        <a:lstStyle/>
        <a:p>
          <a:endParaRPr lang="en-US"/>
        </a:p>
      </dgm:t>
    </dgm:pt>
    <dgm:pt modelId="{AE1BE77C-E2A8-B646-BB9B-6BEB185A8B0C}">
      <dgm:prSet phldrT="[Text]"/>
      <dgm:spPr>
        <a:solidFill>
          <a:srgbClr val="C00000"/>
        </a:solidFill>
      </dgm:spPr>
      <dgm:t>
        <a:bodyPr anchor="ctr"/>
        <a:lstStyle/>
        <a:p>
          <a:pPr algn="ctr">
            <a:lnSpc>
              <a:spcPct val="90000"/>
            </a:lnSpc>
            <a:spcAft>
              <a:spcPct val="35000"/>
            </a:spcAft>
          </a:pPr>
          <a:r>
            <a:rPr lang="en-US" dirty="0"/>
            <a:t>Kristin </a:t>
          </a:r>
          <a:r>
            <a:rPr lang="en-US" dirty="0" smtClean="0"/>
            <a:t>N. Johnson</a:t>
          </a:r>
          <a:r>
            <a:rPr lang="en-US" dirty="0"/>
            <a:t>, Ph.D., NCSP, Assistant Professor of Psychology</a:t>
          </a:r>
        </a:p>
      </dgm:t>
    </dgm:pt>
    <dgm:pt modelId="{76186447-8AEB-8A41-A0D6-1F5D64C2ADD2}" type="parTrans" cxnId="{AAE029EA-AC98-A144-8630-C4E4708B0074}">
      <dgm:prSet/>
      <dgm:spPr/>
      <dgm:t>
        <a:bodyPr/>
        <a:lstStyle/>
        <a:p>
          <a:endParaRPr lang="en-US"/>
        </a:p>
      </dgm:t>
    </dgm:pt>
    <dgm:pt modelId="{D5C9A6BD-4633-E74B-A599-219E20FE6DA7}" type="sibTrans" cxnId="{AAE029EA-AC98-A144-8630-C4E4708B0074}">
      <dgm:prSet/>
      <dgm:spPr/>
      <dgm:t>
        <a:bodyPr/>
        <a:lstStyle/>
        <a:p>
          <a:endParaRPr lang="en-US"/>
        </a:p>
      </dgm:t>
    </dgm:pt>
    <dgm:pt modelId="{C043F0FF-ED8F-284A-88CC-4FB553E1EEA2}" type="pres">
      <dgm:prSet presAssocID="{E843BA2E-9430-C241-891D-7140DB276458}" presName="diagram" presStyleCnt="0">
        <dgm:presLayoutVars>
          <dgm:dir/>
          <dgm:resizeHandles val="exact"/>
        </dgm:presLayoutVars>
      </dgm:prSet>
      <dgm:spPr/>
      <dgm:t>
        <a:bodyPr/>
        <a:lstStyle/>
        <a:p>
          <a:endParaRPr lang="en-US"/>
        </a:p>
      </dgm:t>
    </dgm:pt>
    <dgm:pt modelId="{67177826-323A-F44D-9F3C-09F998910642}" type="pres">
      <dgm:prSet presAssocID="{A5CC3AED-A291-E94F-83A5-D1662053E28A}" presName="node" presStyleLbl="node1" presStyleIdx="0" presStyleCnt="3">
        <dgm:presLayoutVars>
          <dgm:bulletEnabled val="1"/>
        </dgm:presLayoutVars>
      </dgm:prSet>
      <dgm:spPr/>
      <dgm:t>
        <a:bodyPr/>
        <a:lstStyle/>
        <a:p>
          <a:endParaRPr lang="en-US"/>
        </a:p>
      </dgm:t>
    </dgm:pt>
    <dgm:pt modelId="{037FDF93-C9C1-6C47-B462-1ABF99CCE34F}" type="pres">
      <dgm:prSet presAssocID="{5817C494-FDDB-2649-9357-028D3724150D}" presName="sibTrans" presStyleCnt="0"/>
      <dgm:spPr/>
    </dgm:pt>
    <dgm:pt modelId="{71CEB2B3-A01C-1942-B03D-939EEDACCA76}" type="pres">
      <dgm:prSet presAssocID="{D64732E5-7A9A-3A4F-82B1-90CB0138E2FB}" presName="node" presStyleLbl="node1" presStyleIdx="1" presStyleCnt="3">
        <dgm:presLayoutVars>
          <dgm:bulletEnabled val="1"/>
        </dgm:presLayoutVars>
      </dgm:prSet>
      <dgm:spPr/>
      <dgm:t>
        <a:bodyPr/>
        <a:lstStyle/>
        <a:p>
          <a:endParaRPr lang="en-US"/>
        </a:p>
      </dgm:t>
    </dgm:pt>
    <dgm:pt modelId="{81469BF4-C92F-1D40-AAC2-E278ABC573F3}" type="pres">
      <dgm:prSet presAssocID="{0081A069-BC83-F543-8E74-D391B4CE67ED}" presName="sibTrans" presStyleCnt="0"/>
      <dgm:spPr/>
    </dgm:pt>
    <dgm:pt modelId="{E35A3E9B-F13B-D143-86B0-FEA7FCB3986F}" type="pres">
      <dgm:prSet presAssocID="{AE1BE77C-E2A8-B646-BB9B-6BEB185A8B0C}" presName="node" presStyleLbl="node1" presStyleIdx="2" presStyleCnt="3">
        <dgm:presLayoutVars>
          <dgm:bulletEnabled val="1"/>
        </dgm:presLayoutVars>
      </dgm:prSet>
      <dgm:spPr/>
      <dgm:t>
        <a:bodyPr/>
        <a:lstStyle/>
        <a:p>
          <a:endParaRPr lang="en-US"/>
        </a:p>
      </dgm:t>
    </dgm:pt>
  </dgm:ptLst>
  <dgm:cxnLst>
    <dgm:cxn modelId="{D39C4AAF-FD63-C64D-A1F9-02BA1F2A9CA7}" type="presOf" srcId="{A5CC3AED-A291-E94F-83A5-D1662053E28A}" destId="{67177826-323A-F44D-9F3C-09F998910642}" srcOrd="0" destOrd="0" presId="urn:microsoft.com/office/officeart/2005/8/layout/default"/>
    <dgm:cxn modelId="{AAE029EA-AC98-A144-8630-C4E4708B0074}" srcId="{E843BA2E-9430-C241-891D-7140DB276458}" destId="{AE1BE77C-E2A8-B646-BB9B-6BEB185A8B0C}" srcOrd="2" destOrd="0" parTransId="{76186447-8AEB-8A41-A0D6-1F5D64C2ADD2}" sibTransId="{D5C9A6BD-4633-E74B-A599-219E20FE6DA7}"/>
    <dgm:cxn modelId="{D68F9370-11A6-D04B-BCC4-C181B0854BFA}" type="presOf" srcId="{AE1BE77C-E2A8-B646-BB9B-6BEB185A8B0C}" destId="{E35A3E9B-F13B-D143-86B0-FEA7FCB3986F}" srcOrd="0" destOrd="0" presId="urn:microsoft.com/office/officeart/2005/8/layout/default"/>
    <dgm:cxn modelId="{D0B513EF-16C4-7945-A455-CC8F1045C751}" type="presOf" srcId="{E843BA2E-9430-C241-891D-7140DB276458}" destId="{C043F0FF-ED8F-284A-88CC-4FB553E1EEA2}" srcOrd="0" destOrd="0" presId="urn:microsoft.com/office/officeart/2005/8/layout/default"/>
    <dgm:cxn modelId="{3B42C105-CAD2-664E-94BC-47B2B6EC5744}" srcId="{E843BA2E-9430-C241-891D-7140DB276458}" destId="{A5CC3AED-A291-E94F-83A5-D1662053E28A}" srcOrd="0" destOrd="0" parTransId="{3BE93AAB-2CDF-784B-BEB2-E770FED5FEB7}" sibTransId="{5817C494-FDDB-2649-9357-028D3724150D}"/>
    <dgm:cxn modelId="{BA6C3C11-DFDA-5C4C-9837-E08C38616437}" type="presOf" srcId="{D64732E5-7A9A-3A4F-82B1-90CB0138E2FB}" destId="{71CEB2B3-A01C-1942-B03D-939EEDACCA76}" srcOrd="0" destOrd="0" presId="urn:microsoft.com/office/officeart/2005/8/layout/default"/>
    <dgm:cxn modelId="{40B910AF-7643-C248-888A-6831CED9FCA3}" srcId="{E843BA2E-9430-C241-891D-7140DB276458}" destId="{D64732E5-7A9A-3A4F-82B1-90CB0138E2FB}" srcOrd="1" destOrd="0" parTransId="{27D4F4A8-4F74-6A43-AA96-EA53880234ED}" sibTransId="{0081A069-BC83-F543-8E74-D391B4CE67ED}"/>
    <dgm:cxn modelId="{C23434BB-BDE5-C64A-8A74-5AF9407E0F1E}" type="presParOf" srcId="{C043F0FF-ED8F-284A-88CC-4FB553E1EEA2}" destId="{67177826-323A-F44D-9F3C-09F998910642}" srcOrd="0" destOrd="0" presId="urn:microsoft.com/office/officeart/2005/8/layout/default"/>
    <dgm:cxn modelId="{12251877-3366-4A48-9EA5-9AAB66527923}" type="presParOf" srcId="{C043F0FF-ED8F-284A-88CC-4FB553E1EEA2}" destId="{037FDF93-C9C1-6C47-B462-1ABF99CCE34F}" srcOrd="1" destOrd="0" presId="urn:microsoft.com/office/officeart/2005/8/layout/default"/>
    <dgm:cxn modelId="{69C57F42-BE42-8C4F-BA3A-359A46A80594}" type="presParOf" srcId="{C043F0FF-ED8F-284A-88CC-4FB553E1EEA2}" destId="{71CEB2B3-A01C-1942-B03D-939EEDACCA76}" srcOrd="2" destOrd="0" presId="urn:microsoft.com/office/officeart/2005/8/layout/default"/>
    <dgm:cxn modelId="{763AC3F1-1B09-3946-B4CF-CE73A3EE2149}" type="presParOf" srcId="{C043F0FF-ED8F-284A-88CC-4FB553E1EEA2}" destId="{81469BF4-C92F-1D40-AAC2-E278ABC573F3}" srcOrd="3" destOrd="0" presId="urn:microsoft.com/office/officeart/2005/8/layout/default"/>
    <dgm:cxn modelId="{0769A016-C7EA-3C41-95B3-976520DD0F6B}" type="presParOf" srcId="{C043F0FF-ED8F-284A-88CC-4FB553E1EEA2}" destId="{E35A3E9B-F13B-D143-86B0-FEA7FCB3986F}" srcOrd="4" destOrd="0" presId="urn:microsoft.com/office/officeart/2005/8/layout/defaul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8C4E64-5BA5-F84B-99FC-7B0B73FC3DF8}" type="doc">
      <dgm:prSet loTypeId="urn:microsoft.com/office/officeart/2005/8/layout/lProcess3" loCatId="" qsTypeId="urn:microsoft.com/office/officeart/2005/8/quickstyle/simple1" qsCatId="simple" csTypeId="urn:microsoft.com/office/officeart/2005/8/colors/colorful3" csCatId="colorful" phldr="1"/>
      <dgm:spPr/>
      <dgm:t>
        <a:bodyPr/>
        <a:lstStyle/>
        <a:p>
          <a:endParaRPr lang="en-US"/>
        </a:p>
      </dgm:t>
    </dgm:pt>
    <dgm:pt modelId="{7492094F-E573-FA4E-9865-828225ED0F4A}">
      <dgm:prSet phldrT="[Text]"/>
      <dgm:spPr>
        <a:solidFill>
          <a:srgbClr val="C00000"/>
        </a:solidFill>
      </dgm:spPr>
      <dgm:t>
        <a:bodyPr/>
        <a:lstStyle/>
        <a:p>
          <a:r>
            <a:rPr lang="en-US" dirty="0">
              <a:solidFill>
                <a:schemeClr val="bg1"/>
              </a:solidFill>
            </a:rPr>
            <a:t>Reliability</a:t>
          </a:r>
        </a:p>
      </dgm:t>
    </dgm:pt>
    <dgm:pt modelId="{38A3D0B7-F8B7-8340-9C6F-88D2C12EEA4C}" type="parTrans" cxnId="{169E52AE-86F4-474C-AF25-F188124BE08C}">
      <dgm:prSet/>
      <dgm:spPr/>
      <dgm:t>
        <a:bodyPr/>
        <a:lstStyle/>
        <a:p>
          <a:endParaRPr lang="en-US"/>
        </a:p>
      </dgm:t>
    </dgm:pt>
    <dgm:pt modelId="{48C75C87-0631-C249-A1F1-AB66834235F6}" type="sibTrans" cxnId="{169E52AE-86F4-474C-AF25-F188124BE08C}">
      <dgm:prSet/>
      <dgm:spPr/>
      <dgm:t>
        <a:bodyPr/>
        <a:lstStyle/>
        <a:p>
          <a:endParaRPr lang="en-US"/>
        </a:p>
      </dgm:t>
    </dgm:pt>
    <dgm:pt modelId="{46374006-0139-E54C-8077-9DBCE03F9644}">
      <dgm:prSet phldrT="[Text]"/>
      <dgm:spPr>
        <a:solidFill>
          <a:schemeClr val="bg1">
            <a:lumMod val="75000"/>
          </a:schemeClr>
        </a:solidFill>
      </dgm:spPr>
      <dgm:t>
        <a:bodyPr/>
        <a:lstStyle/>
        <a:p>
          <a:r>
            <a:rPr lang="en-US" dirty="0" smtClean="0">
              <a:solidFill>
                <a:schemeClr val="bg1"/>
              </a:solidFill>
            </a:rPr>
            <a:t>EFA, Cronbach's </a:t>
          </a:r>
          <a:r>
            <a:rPr lang="en-US" dirty="0" smtClean="0">
              <a:solidFill>
                <a:schemeClr val="bg1"/>
              </a:solidFill>
            </a:rPr>
            <a:t>Alpha, Percent of Agreement</a:t>
          </a:r>
          <a:endParaRPr lang="en-US" dirty="0">
            <a:solidFill>
              <a:schemeClr val="bg1"/>
            </a:solidFill>
          </a:endParaRPr>
        </a:p>
      </dgm:t>
    </dgm:pt>
    <dgm:pt modelId="{B6654BB0-3E0B-DD42-8BD2-4F3F28AC145F}" type="parTrans" cxnId="{4A29A1F5-47D5-3640-918C-BFBF77BD58E6}">
      <dgm:prSet/>
      <dgm:spPr/>
      <dgm:t>
        <a:bodyPr/>
        <a:lstStyle/>
        <a:p>
          <a:endParaRPr lang="en-US"/>
        </a:p>
      </dgm:t>
    </dgm:pt>
    <dgm:pt modelId="{73B46B47-884F-9147-AF01-E55A3F3BF644}" type="sibTrans" cxnId="{4A29A1F5-47D5-3640-918C-BFBF77BD58E6}">
      <dgm:prSet/>
      <dgm:spPr/>
      <dgm:t>
        <a:bodyPr/>
        <a:lstStyle/>
        <a:p>
          <a:endParaRPr lang="en-US"/>
        </a:p>
      </dgm:t>
    </dgm:pt>
    <dgm:pt modelId="{679697EA-683A-1C4E-B723-467C4E039D99}">
      <dgm:prSet phldrT="[Text]"/>
      <dgm:spPr>
        <a:solidFill>
          <a:srgbClr val="C00000"/>
        </a:solidFill>
      </dgm:spPr>
      <dgm:t>
        <a:bodyPr/>
        <a:lstStyle/>
        <a:p>
          <a:r>
            <a:rPr lang="en-US" dirty="0">
              <a:solidFill>
                <a:schemeClr val="bg1"/>
              </a:solidFill>
            </a:rPr>
            <a:t>Validity</a:t>
          </a:r>
        </a:p>
      </dgm:t>
    </dgm:pt>
    <dgm:pt modelId="{3AA19E89-39E0-8D4E-8F0E-66A8198989A5}" type="parTrans" cxnId="{693E999F-B29E-A54F-8132-54FC79E8018E}">
      <dgm:prSet/>
      <dgm:spPr/>
      <dgm:t>
        <a:bodyPr/>
        <a:lstStyle/>
        <a:p>
          <a:endParaRPr lang="en-US"/>
        </a:p>
      </dgm:t>
    </dgm:pt>
    <dgm:pt modelId="{10E129A8-96ED-A74D-9919-65C80441286B}" type="sibTrans" cxnId="{693E999F-B29E-A54F-8132-54FC79E8018E}">
      <dgm:prSet/>
      <dgm:spPr/>
      <dgm:t>
        <a:bodyPr/>
        <a:lstStyle/>
        <a:p>
          <a:endParaRPr lang="en-US"/>
        </a:p>
      </dgm:t>
    </dgm:pt>
    <dgm:pt modelId="{FEBE6FDA-343A-5B49-B03D-89BA77277401}">
      <dgm:prSet phldrT="[Text]"/>
      <dgm:spPr>
        <a:solidFill>
          <a:schemeClr val="bg1">
            <a:lumMod val="75000"/>
          </a:schemeClr>
        </a:solidFill>
      </dgm:spPr>
      <dgm:t>
        <a:bodyPr/>
        <a:lstStyle/>
        <a:p>
          <a:r>
            <a:rPr lang="en-US" dirty="0">
              <a:solidFill>
                <a:schemeClr val="bg1"/>
              </a:solidFill>
            </a:rPr>
            <a:t>Invited Expert &amp; Supervisor Item </a:t>
          </a:r>
          <a:r>
            <a:rPr lang="en-US" dirty="0" smtClean="0">
              <a:solidFill>
                <a:schemeClr val="bg1"/>
              </a:solidFill>
            </a:rPr>
            <a:t>Review &amp; Factor Analysis</a:t>
          </a:r>
          <a:endParaRPr lang="en-US" dirty="0">
            <a:solidFill>
              <a:schemeClr val="bg1"/>
            </a:solidFill>
          </a:endParaRPr>
        </a:p>
      </dgm:t>
    </dgm:pt>
    <dgm:pt modelId="{4C4D2D5C-0E1E-074E-871B-BCDAD201A4CA}" type="parTrans" cxnId="{31B62ADC-D4D5-874E-A286-F09D39160A2B}">
      <dgm:prSet/>
      <dgm:spPr/>
      <dgm:t>
        <a:bodyPr/>
        <a:lstStyle/>
        <a:p>
          <a:endParaRPr lang="en-US"/>
        </a:p>
      </dgm:t>
    </dgm:pt>
    <dgm:pt modelId="{DABEA4D2-8FD9-DB4C-8411-FB9D9C7AA8FB}" type="sibTrans" cxnId="{31B62ADC-D4D5-874E-A286-F09D39160A2B}">
      <dgm:prSet/>
      <dgm:spPr/>
      <dgm:t>
        <a:bodyPr/>
        <a:lstStyle/>
        <a:p>
          <a:endParaRPr lang="en-US"/>
        </a:p>
      </dgm:t>
    </dgm:pt>
    <dgm:pt modelId="{B4D72602-777D-0343-A895-BE627FF0C4BD}">
      <dgm:prSet phldrT="[Text]"/>
      <dgm:spPr>
        <a:solidFill>
          <a:srgbClr val="C00000"/>
        </a:solidFill>
      </dgm:spPr>
      <dgm:t>
        <a:bodyPr/>
        <a:lstStyle/>
        <a:p>
          <a:r>
            <a:rPr lang="en-US" dirty="0">
              <a:solidFill>
                <a:schemeClr val="bg1"/>
              </a:solidFill>
            </a:rPr>
            <a:t>Validity</a:t>
          </a:r>
        </a:p>
      </dgm:t>
    </dgm:pt>
    <dgm:pt modelId="{B7920AB6-F662-554F-8107-0DCD718E0758}" type="parTrans" cxnId="{39D39FB5-ED6D-6F49-8954-38F9634AA9DB}">
      <dgm:prSet/>
      <dgm:spPr/>
      <dgm:t>
        <a:bodyPr/>
        <a:lstStyle/>
        <a:p>
          <a:endParaRPr lang="en-US"/>
        </a:p>
      </dgm:t>
    </dgm:pt>
    <dgm:pt modelId="{1A6D38BC-1F83-FD46-84FF-171337548566}" type="sibTrans" cxnId="{39D39FB5-ED6D-6F49-8954-38F9634AA9DB}">
      <dgm:prSet/>
      <dgm:spPr/>
      <dgm:t>
        <a:bodyPr/>
        <a:lstStyle/>
        <a:p>
          <a:endParaRPr lang="en-US"/>
        </a:p>
      </dgm:t>
    </dgm:pt>
    <dgm:pt modelId="{807D2F01-271F-9D42-9B7A-868F5EDC5460}">
      <dgm:prSet phldrT="[Text]"/>
      <dgm:spPr>
        <a:solidFill>
          <a:schemeClr val="bg1">
            <a:lumMod val="75000"/>
          </a:schemeClr>
        </a:solidFill>
      </dgm:spPr>
      <dgm:t>
        <a:bodyPr/>
        <a:lstStyle/>
        <a:p>
          <a:r>
            <a:rPr lang="en-US" dirty="0">
              <a:solidFill>
                <a:schemeClr val="bg1"/>
              </a:solidFill>
            </a:rPr>
            <a:t>Future ratings, Intern rehire, Skill ratings, Praxis </a:t>
          </a:r>
          <a:r>
            <a:rPr lang="en-US" dirty="0" smtClean="0">
              <a:solidFill>
                <a:schemeClr val="bg1"/>
              </a:solidFill>
            </a:rPr>
            <a:t>Score</a:t>
          </a:r>
          <a:r>
            <a:rPr lang="en-US" dirty="0">
              <a:solidFill>
                <a:schemeClr val="bg1"/>
              </a:solidFill>
            </a:rPr>
            <a:t>, etc.</a:t>
          </a:r>
        </a:p>
      </dgm:t>
    </dgm:pt>
    <dgm:pt modelId="{AD5583E4-DFD0-BC4E-8611-ABA0912B93C6}" type="parTrans" cxnId="{317774AB-E19F-F240-B382-49A333A5DFCF}">
      <dgm:prSet/>
      <dgm:spPr/>
      <dgm:t>
        <a:bodyPr/>
        <a:lstStyle/>
        <a:p>
          <a:endParaRPr lang="en-US"/>
        </a:p>
      </dgm:t>
    </dgm:pt>
    <dgm:pt modelId="{32D0044A-48B6-834E-B7FB-88EC327D1CCA}" type="sibTrans" cxnId="{317774AB-E19F-F240-B382-49A333A5DFCF}">
      <dgm:prSet/>
      <dgm:spPr/>
      <dgm:t>
        <a:bodyPr/>
        <a:lstStyle/>
        <a:p>
          <a:endParaRPr lang="en-US"/>
        </a:p>
      </dgm:t>
    </dgm:pt>
    <dgm:pt modelId="{7EF557DF-321C-294A-8E33-7F9A7262B4D0}">
      <dgm:prSet phldrT="[Text]"/>
      <dgm:spPr>
        <a:solidFill>
          <a:schemeClr val="bg1">
            <a:lumMod val="50000"/>
          </a:schemeClr>
        </a:solidFill>
      </dgm:spPr>
      <dgm:t>
        <a:bodyPr/>
        <a:lstStyle/>
        <a:p>
          <a:r>
            <a:rPr lang="en-US" dirty="0">
              <a:solidFill>
                <a:schemeClr val="bg1"/>
              </a:solidFill>
            </a:rPr>
            <a:t> Internal </a:t>
          </a:r>
          <a:r>
            <a:rPr lang="en-US" dirty="0" smtClean="0">
              <a:solidFill>
                <a:schemeClr val="bg1"/>
              </a:solidFill>
            </a:rPr>
            <a:t>Consistency &amp; Interrater Reliability</a:t>
          </a:r>
          <a:endParaRPr lang="en-US" dirty="0">
            <a:solidFill>
              <a:schemeClr val="bg1"/>
            </a:solidFill>
          </a:endParaRPr>
        </a:p>
      </dgm:t>
    </dgm:pt>
    <dgm:pt modelId="{85070142-1413-304A-97AC-801D7511EA5E}" type="parTrans" cxnId="{4E6114A8-CD66-7642-916C-65DBDFE9EC23}">
      <dgm:prSet/>
      <dgm:spPr/>
      <dgm:t>
        <a:bodyPr/>
        <a:lstStyle/>
        <a:p>
          <a:endParaRPr lang="en-US"/>
        </a:p>
      </dgm:t>
    </dgm:pt>
    <dgm:pt modelId="{0627D2DB-C5CF-9C46-8E29-4564AE0958F4}" type="sibTrans" cxnId="{4E6114A8-CD66-7642-916C-65DBDFE9EC23}">
      <dgm:prSet/>
      <dgm:spPr/>
      <dgm:t>
        <a:bodyPr/>
        <a:lstStyle/>
        <a:p>
          <a:endParaRPr lang="en-US"/>
        </a:p>
      </dgm:t>
    </dgm:pt>
    <dgm:pt modelId="{8DB4E79A-23DE-7C47-AEBB-6EEB7CEC55E7}">
      <dgm:prSet phldrT="[Text]"/>
      <dgm:spPr>
        <a:solidFill>
          <a:schemeClr val="bg1">
            <a:lumMod val="50000"/>
          </a:schemeClr>
        </a:solidFill>
      </dgm:spPr>
      <dgm:t>
        <a:bodyPr/>
        <a:lstStyle/>
        <a:p>
          <a:r>
            <a:rPr lang="en-US" dirty="0" smtClean="0">
              <a:solidFill>
                <a:schemeClr val="bg1"/>
              </a:solidFill>
            </a:rPr>
            <a:t>Content, Face, &amp; Construct</a:t>
          </a:r>
          <a:endParaRPr lang="en-US" dirty="0">
            <a:solidFill>
              <a:schemeClr val="bg1"/>
            </a:solidFill>
          </a:endParaRPr>
        </a:p>
      </dgm:t>
    </dgm:pt>
    <dgm:pt modelId="{48970CEF-0220-8243-AFD7-8E3B1FE4FD6C}" type="parTrans" cxnId="{2062028C-BB18-D546-8EA4-E562B0D6167C}">
      <dgm:prSet/>
      <dgm:spPr/>
      <dgm:t>
        <a:bodyPr/>
        <a:lstStyle/>
        <a:p>
          <a:endParaRPr lang="en-US"/>
        </a:p>
      </dgm:t>
    </dgm:pt>
    <dgm:pt modelId="{FA0923E5-3346-704B-BF78-371AB15F0D4F}" type="sibTrans" cxnId="{2062028C-BB18-D546-8EA4-E562B0D6167C}">
      <dgm:prSet/>
      <dgm:spPr/>
      <dgm:t>
        <a:bodyPr/>
        <a:lstStyle/>
        <a:p>
          <a:endParaRPr lang="en-US"/>
        </a:p>
      </dgm:t>
    </dgm:pt>
    <dgm:pt modelId="{9C3DDF95-778A-9E46-A2EA-A52063BD95E5}">
      <dgm:prSet phldrT="[Text]"/>
      <dgm:spPr>
        <a:solidFill>
          <a:schemeClr val="bg1">
            <a:lumMod val="50000"/>
          </a:schemeClr>
        </a:solidFill>
      </dgm:spPr>
      <dgm:t>
        <a:bodyPr/>
        <a:lstStyle/>
        <a:p>
          <a:r>
            <a:rPr lang="en-US" dirty="0">
              <a:solidFill>
                <a:schemeClr val="bg1"/>
              </a:solidFill>
            </a:rPr>
            <a:t>Predictive</a:t>
          </a:r>
        </a:p>
      </dgm:t>
    </dgm:pt>
    <dgm:pt modelId="{5880BC30-EF0A-2548-853D-F80C971D23BB}" type="parTrans" cxnId="{221D2777-B1EB-5B4C-958A-667F432957EF}">
      <dgm:prSet/>
      <dgm:spPr/>
      <dgm:t>
        <a:bodyPr/>
        <a:lstStyle/>
        <a:p>
          <a:endParaRPr lang="en-US"/>
        </a:p>
      </dgm:t>
    </dgm:pt>
    <dgm:pt modelId="{E88EC689-D42E-9742-B0E4-5F6C18B4E140}" type="sibTrans" cxnId="{221D2777-B1EB-5B4C-958A-667F432957EF}">
      <dgm:prSet/>
      <dgm:spPr/>
      <dgm:t>
        <a:bodyPr/>
        <a:lstStyle/>
        <a:p>
          <a:endParaRPr lang="en-US"/>
        </a:p>
      </dgm:t>
    </dgm:pt>
    <dgm:pt modelId="{298E2D40-4BA9-024A-8EEE-55CE430BB173}" type="pres">
      <dgm:prSet presAssocID="{C68C4E64-5BA5-F84B-99FC-7B0B73FC3DF8}" presName="Name0" presStyleCnt="0">
        <dgm:presLayoutVars>
          <dgm:chPref val="3"/>
          <dgm:dir/>
          <dgm:animLvl val="lvl"/>
          <dgm:resizeHandles/>
        </dgm:presLayoutVars>
      </dgm:prSet>
      <dgm:spPr/>
      <dgm:t>
        <a:bodyPr/>
        <a:lstStyle/>
        <a:p>
          <a:endParaRPr lang="en-US"/>
        </a:p>
      </dgm:t>
    </dgm:pt>
    <dgm:pt modelId="{042B0E9D-7783-7444-920B-51254FC22472}" type="pres">
      <dgm:prSet presAssocID="{7492094F-E573-FA4E-9865-828225ED0F4A}" presName="horFlow" presStyleCnt="0"/>
      <dgm:spPr/>
    </dgm:pt>
    <dgm:pt modelId="{928596BA-E2DC-3C48-AB25-C4A6365FC6EF}" type="pres">
      <dgm:prSet presAssocID="{7492094F-E573-FA4E-9865-828225ED0F4A}" presName="bigChev" presStyleLbl="node1" presStyleIdx="0" presStyleCnt="3"/>
      <dgm:spPr/>
      <dgm:t>
        <a:bodyPr/>
        <a:lstStyle/>
        <a:p>
          <a:endParaRPr lang="en-US"/>
        </a:p>
      </dgm:t>
    </dgm:pt>
    <dgm:pt modelId="{CA50732F-EB24-D443-9431-231F420628CF}" type="pres">
      <dgm:prSet presAssocID="{85070142-1413-304A-97AC-801D7511EA5E}" presName="parTrans" presStyleCnt="0"/>
      <dgm:spPr/>
    </dgm:pt>
    <dgm:pt modelId="{0302EE22-0F71-C647-9522-1A06C628C3A0}" type="pres">
      <dgm:prSet presAssocID="{7EF557DF-321C-294A-8E33-7F9A7262B4D0}" presName="node" presStyleLbl="alignAccFollowNode1" presStyleIdx="0" presStyleCnt="6">
        <dgm:presLayoutVars>
          <dgm:bulletEnabled val="1"/>
        </dgm:presLayoutVars>
      </dgm:prSet>
      <dgm:spPr/>
      <dgm:t>
        <a:bodyPr/>
        <a:lstStyle/>
        <a:p>
          <a:endParaRPr lang="en-US"/>
        </a:p>
      </dgm:t>
    </dgm:pt>
    <dgm:pt modelId="{8EEA67A9-7E26-774A-BD7D-028920C0FDAD}" type="pres">
      <dgm:prSet presAssocID="{0627D2DB-C5CF-9C46-8E29-4564AE0958F4}" presName="sibTrans" presStyleCnt="0"/>
      <dgm:spPr/>
    </dgm:pt>
    <dgm:pt modelId="{4677BE08-BF8B-944D-96C2-57EF5E4D4DCE}" type="pres">
      <dgm:prSet presAssocID="{46374006-0139-E54C-8077-9DBCE03F9644}" presName="node" presStyleLbl="alignAccFollowNode1" presStyleIdx="1" presStyleCnt="6">
        <dgm:presLayoutVars>
          <dgm:bulletEnabled val="1"/>
        </dgm:presLayoutVars>
      </dgm:prSet>
      <dgm:spPr/>
      <dgm:t>
        <a:bodyPr/>
        <a:lstStyle/>
        <a:p>
          <a:endParaRPr lang="en-US"/>
        </a:p>
      </dgm:t>
    </dgm:pt>
    <dgm:pt modelId="{2A68E298-851F-4749-87F4-4AC5CA428FC8}" type="pres">
      <dgm:prSet presAssocID="{7492094F-E573-FA4E-9865-828225ED0F4A}" presName="vSp" presStyleCnt="0"/>
      <dgm:spPr/>
    </dgm:pt>
    <dgm:pt modelId="{68BE0B5B-0055-A743-80FA-778046CC5B9F}" type="pres">
      <dgm:prSet presAssocID="{679697EA-683A-1C4E-B723-467C4E039D99}" presName="horFlow" presStyleCnt="0"/>
      <dgm:spPr/>
    </dgm:pt>
    <dgm:pt modelId="{544AE634-E3FA-EB46-ADFA-6984C6A30346}" type="pres">
      <dgm:prSet presAssocID="{679697EA-683A-1C4E-B723-467C4E039D99}" presName="bigChev" presStyleLbl="node1" presStyleIdx="1" presStyleCnt="3"/>
      <dgm:spPr/>
      <dgm:t>
        <a:bodyPr/>
        <a:lstStyle/>
        <a:p>
          <a:endParaRPr lang="en-US"/>
        </a:p>
      </dgm:t>
    </dgm:pt>
    <dgm:pt modelId="{8D671C00-3969-9848-A533-92F784E41E42}" type="pres">
      <dgm:prSet presAssocID="{48970CEF-0220-8243-AFD7-8E3B1FE4FD6C}" presName="parTrans" presStyleCnt="0"/>
      <dgm:spPr/>
    </dgm:pt>
    <dgm:pt modelId="{7BD4D3DB-2057-1443-B885-7E42CC9507CF}" type="pres">
      <dgm:prSet presAssocID="{8DB4E79A-23DE-7C47-AEBB-6EEB7CEC55E7}" presName="node" presStyleLbl="alignAccFollowNode1" presStyleIdx="2" presStyleCnt="6">
        <dgm:presLayoutVars>
          <dgm:bulletEnabled val="1"/>
        </dgm:presLayoutVars>
      </dgm:prSet>
      <dgm:spPr/>
      <dgm:t>
        <a:bodyPr/>
        <a:lstStyle/>
        <a:p>
          <a:endParaRPr lang="en-US"/>
        </a:p>
      </dgm:t>
    </dgm:pt>
    <dgm:pt modelId="{38E7AB98-607B-B74F-B2F8-AAACC8895CBD}" type="pres">
      <dgm:prSet presAssocID="{FA0923E5-3346-704B-BF78-371AB15F0D4F}" presName="sibTrans" presStyleCnt="0"/>
      <dgm:spPr/>
    </dgm:pt>
    <dgm:pt modelId="{91FC72FD-D71A-BA4D-8637-DA34A338E3A6}" type="pres">
      <dgm:prSet presAssocID="{FEBE6FDA-343A-5B49-B03D-89BA77277401}" presName="node" presStyleLbl="alignAccFollowNode1" presStyleIdx="3" presStyleCnt="6">
        <dgm:presLayoutVars>
          <dgm:bulletEnabled val="1"/>
        </dgm:presLayoutVars>
      </dgm:prSet>
      <dgm:spPr/>
      <dgm:t>
        <a:bodyPr/>
        <a:lstStyle/>
        <a:p>
          <a:endParaRPr lang="en-US"/>
        </a:p>
      </dgm:t>
    </dgm:pt>
    <dgm:pt modelId="{23251577-A8F1-9A40-9D0F-11510963118E}" type="pres">
      <dgm:prSet presAssocID="{679697EA-683A-1C4E-B723-467C4E039D99}" presName="vSp" presStyleCnt="0"/>
      <dgm:spPr/>
    </dgm:pt>
    <dgm:pt modelId="{09EEC4FD-4995-864A-8521-BD112EE943A8}" type="pres">
      <dgm:prSet presAssocID="{B4D72602-777D-0343-A895-BE627FF0C4BD}" presName="horFlow" presStyleCnt="0"/>
      <dgm:spPr/>
    </dgm:pt>
    <dgm:pt modelId="{CC868EC6-5AF3-CF49-8C58-F175E131A7DB}" type="pres">
      <dgm:prSet presAssocID="{B4D72602-777D-0343-A895-BE627FF0C4BD}" presName="bigChev" presStyleLbl="node1" presStyleIdx="2" presStyleCnt="3"/>
      <dgm:spPr/>
      <dgm:t>
        <a:bodyPr/>
        <a:lstStyle/>
        <a:p>
          <a:endParaRPr lang="en-US"/>
        </a:p>
      </dgm:t>
    </dgm:pt>
    <dgm:pt modelId="{DADC3F58-B5A7-D44A-90A5-A831E3DA9DFE}" type="pres">
      <dgm:prSet presAssocID="{5880BC30-EF0A-2548-853D-F80C971D23BB}" presName="parTrans" presStyleCnt="0"/>
      <dgm:spPr/>
    </dgm:pt>
    <dgm:pt modelId="{72D3B9A2-347A-5046-B29A-CDE719623AF2}" type="pres">
      <dgm:prSet presAssocID="{9C3DDF95-778A-9E46-A2EA-A52063BD95E5}" presName="node" presStyleLbl="alignAccFollowNode1" presStyleIdx="4" presStyleCnt="6">
        <dgm:presLayoutVars>
          <dgm:bulletEnabled val="1"/>
        </dgm:presLayoutVars>
      </dgm:prSet>
      <dgm:spPr/>
      <dgm:t>
        <a:bodyPr/>
        <a:lstStyle/>
        <a:p>
          <a:endParaRPr lang="en-US"/>
        </a:p>
      </dgm:t>
    </dgm:pt>
    <dgm:pt modelId="{DB4F3A2E-B736-C943-BE8B-29274CFB7757}" type="pres">
      <dgm:prSet presAssocID="{E88EC689-D42E-9742-B0E4-5F6C18B4E140}" presName="sibTrans" presStyleCnt="0"/>
      <dgm:spPr/>
    </dgm:pt>
    <dgm:pt modelId="{F2D54F60-AAA1-DE4B-94ED-AA4FF0388D44}" type="pres">
      <dgm:prSet presAssocID="{807D2F01-271F-9D42-9B7A-868F5EDC5460}" presName="node" presStyleLbl="alignAccFollowNode1" presStyleIdx="5" presStyleCnt="6">
        <dgm:presLayoutVars>
          <dgm:bulletEnabled val="1"/>
        </dgm:presLayoutVars>
      </dgm:prSet>
      <dgm:spPr/>
      <dgm:t>
        <a:bodyPr/>
        <a:lstStyle/>
        <a:p>
          <a:endParaRPr lang="en-US"/>
        </a:p>
      </dgm:t>
    </dgm:pt>
  </dgm:ptLst>
  <dgm:cxnLst>
    <dgm:cxn modelId="{10A8CB22-B584-F042-8233-36E4494DE7EB}" type="presOf" srcId="{B4D72602-777D-0343-A895-BE627FF0C4BD}" destId="{CC868EC6-5AF3-CF49-8C58-F175E131A7DB}" srcOrd="0" destOrd="0" presId="urn:microsoft.com/office/officeart/2005/8/layout/lProcess3"/>
    <dgm:cxn modelId="{B932AEB0-0987-394F-9B16-1428E23D8E83}" type="presOf" srcId="{46374006-0139-E54C-8077-9DBCE03F9644}" destId="{4677BE08-BF8B-944D-96C2-57EF5E4D4DCE}" srcOrd="0" destOrd="0" presId="urn:microsoft.com/office/officeart/2005/8/layout/lProcess3"/>
    <dgm:cxn modelId="{4A29A1F5-47D5-3640-918C-BFBF77BD58E6}" srcId="{7492094F-E573-FA4E-9865-828225ED0F4A}" destId="{46374006-0139-E54C-8077-9DBCE03F9644}" srcOrd="1" destOrd="0" parTransId="{B6654BB0-3E0B-DD42-8BD2-4F3F28AC145F}" sibTransId="{73B46B47-884F-9147-AF01-E55A3F3BF644}"/>
    <dgm:cxn modelId="{2A5413DE-314D-7445-9528-ACBAFD5952D3}" type="presOf" srcId="{C68C4E64-5BA5-F84B-99FC-7B0B73FC3DF8}" destId="{298E2D40-4BA9-024A-8EEE-55CE430BB173}" srcOrd="0" destOrd="0" presId="urn:microsoft.com/office/officeart/2005/8/layout/lProcess3"/>
    <dgm:cxn modelId="{72AEDD1A-4E0E-7C43-9A0F-6F7A6B8C2E2E}" type="presOf" srcId="{7492094F-E573-FA4E-9865-828225ED0F4A}" destId="{928596BA-E2DC-3C48-AB25-C4A6365FC6EF}" srcOrd="0" destOrd="0" presId="urn:microsoft.com/office/officeart/2005/8/layout/lProcess3"/>
    <dgm:cxn modelId="{5C4338CE-9B58-DF4A-92F5-7A36B9BCECF8}" type="presOf" srcId="{679697EA-683A-1C4E-B723-467C4E039D99}" destId="{544AE634-E3FA-EB46-ADFA-6984C6A30346}" srcOrd="0" destOrd="0" presId="urn:microsoft.com/office/officeart/2005/8/layout/lProcess3"/>
    <dgm:cxn modelId="{2062028C-BB18-D546-8EA4-E562B0D6167C}" srcId="{679697EA-683A-1C4E-B723-467C4E039D99}" destId="{8DB4E79A-23DE-7C47-AEBB-6EEB7CEC55E7}" srcOrd="0" destOrd="0" parTransId="{48970CEF-0220-8243-AFD7-8E3B1FE4FD6C}" sibTransId="{FA0923E5-3346-704B-BF78-371AB15F0D4F}"/>
    <dgm:cxn modelId="{D3F7D745-E654-1B4C-9F3E-D84F4D8A34D3}" type="presOf" srcId="{9C3DDF95-778A-9E46-A2EA-A52063BD95E5}" destId="{72D3B9A2-347A-5046-B29A-CDE719623AF2}" srcOrd="0" destOrd="0" presId="urn:microsoft.com/office/officeart/2005/8/layout/lProcess3"/>
    <dgm:cxn modelId="{221D2777-B1EB-5B4C-958A-667F432957EF}" srcId="{B4D72602-777D-0343-A895-BE627FF0C4BD}" destId="{9C3DDF95-778A-9E46-A2EA-A52063BD95E5}" srcOrd="0" destOrd="0" parTransId="{5880BC30-EF0A-2548-853D-F80C971D23BB}" sibTransId="{E88EC689-D42E-9742-B0E4-5F6C18B4E140}"/>
    <dgm:cxn modelId="{4E6114A8-CD66-7642-916C-65DBDFE9EC23}" srcId="{7492094F-E573-FA4E-9865-828225ED0F4A}" destId="{7EF557DF-321C-294A-8E33-7F9A7262B4D0}" srcOrd="0" destOrd="0" parTransId="{85070142-1413-304A-97AC-801D7511EA5E}" sibTransId="{0627D2DB-C5CF-9C46-8E29-4564AE0958F4}"/>
    <dgm:cxn modelId="{6D2427E2-447C-AD40-B7C3-4F06867679A7}" type="presOf" srcId="{807D2F01-271F-9D42-9B7A-868F5EDC5460}" destId="{F2D54F60-AAA1-DE4B-94ED-AA4FF0388D44}" srcOrd="0" destOrd="0" presId="urn:microsoft.com/office/officeart/2005/8/layout/lProcess3"/>
    <dgm:cxn modelId="{317774AB-E19F-F240-B382-49A333A5DFCF}" srcId="{B4D72602-777D-0343-A895-BE627FF0C4BD}" destId="{807D2F01-271F-9D42-9B7A-868F5EDC5460}" srcOrd="1" destOrd="0" parTransId="{AD5583E4-DFD0-BC4E-8611-ABA0912B93C6}" sibTransId="{32D0044A-48B6-834E-B7FB-88EC327D1CCA}"/>
    <dgm:cxn modelId="{67D2ECDD-C34A-1946-9EE7-6BFE43462C20}" type="presOf" srcId="{FEBE6FDA-343A-5B49-B03D-89BA77277401}" destId="{91FC72FD-D71A-BA4D-8637-DA34A338E3A6}" srcOrd="0" destOrd="0" presId="urn:microsoft.com/office/officeart/2005/8/layout/lProcess3"/>
    <dgm:cxn modelId="{BF1A875B-0321-D04D-B704-74B9BF5AFD20}" type="presOf" srcId="{7EF557DF-321C-294A-8E33-7F9A7262B4D0}" destId="{0302EE22-0F71-C647-9522-1A06C628C3A0}" srcOrd="0" destOrd="0" presId="urn:microsoft.com/office/officeart/2005/8/layout/lProcess3"/>
    <dgm:cxn modelId="{693E999F-B29E-A54F-8132-54FC79E8018E}" srcId="{C68C4E64-5BA5-F84B-99FC-7B0B73FC3DF8}" destId="{679697EA-683A-1C4E-B723-467C4E039D99}" srcOrd="1" destOrd="0" parTransId="{3AA19E89-39E0-8D4E-8F0E-66A8198989A5}" sibTransId="{10E129A8-96ED-A74D-9919-65C80441286B}"/>
    <dgm:cxn modelId="{39D39FB5-ED6D-6F49-8954-38F9634AA9DB}" srcId="{C68C4E64-5BA5-F84B-99FC-7B0B73FC3DF8}" destId="{B4D72602-777D-0343-A895-BE627FF0C4BD}" srcOrd="2" destOrd="0" parTransId="{B7920AB6-F662-554F-8107-0DCD718E0758}" sibTransId="{1A6D38BC-1F83-FD46-84FF-171337548566}"/>
    <dgm:cxn modelId="{169E52AE-86F4-474C-AF25-F188124BE08C}" srcId="{C68C4E64-5BA5-F84B-99FC-7B0B73FC3DF8}" destId="{7492094F-E573-FA4E-9865-828225ED0F4A}" srcOrd="0" destOrd="0" parTransId="{38A3D0B7-F8B7-8340-9C6F-88D2C12EEA4C}" sibTransId="{48C75C87-0631-C249-A1F1-AB66834235F6}"/>
    <dgm:cxn modelId="{681590D6-6AB2-FC4C-A942-5D273312948A}" type="presOf" srcId="{8DB4E79A-23DE-7C47-AEBB-6EEB7CEC55E7}" destId="{7BD4D3DB-2057-1443-B885-7E42CC9507CF}" srcOrd="0" destOrd="0" presId="urn:microsoft.com/office/officeart/2005/8/layout/lProcess3"/>
    <dgm:cxn modelId="{31B62ADC-D4D5-874E-A286-F09D39160A2B}" srcId="{679697EA-683A-1C4E-B723-467C4E039D99}" destId="{FEBE6FDA-343A-5B49-B03D-89BA77277401}" srcOrd="1" destOrd="0" parTransId="{4C4D2D5C-0E1E-074E-871B-BCDAD201A4CA}" sibTransId="{DABEA4D2-8FD9-DB4C-8411-FB9D9C7AA8FB}"/>
    <dgm:cxn modelId="{2F962F01-3599-0240-9D56-76EB6B1EF315}" type="presParOf" srcId="{298E2D40-4BA9-024A-8EEE-55CE430BB173}" destId="{042B0E9D-7783-7444-920B-51254FC22472}" srcOrd="0" destOrd="0" presId="urn:microsoft.com/office/officeart/2005/8/layout/lProcess3"/>
    <dgm:cxn modelId="{EC31830E-31E8-0644-A747-FCA942675AE4}" type="presParOf" srcId="{042B0E9D-7783-7444-920B-51254FC22472}" destId="{928596BA-E2DC-3C48-AB25-C4A6365FC6EF}" srcOrd="0" destOrd="0" presId="urn:microsoft.com/office/officeart/2005/8/layout/lProcess3"/>
    <dgm:cxn modelId="{C34F63FF-F93D-E64D-BCC8-B89B21C8F3CE}" type="presParOf" srcId="{042B0E9D-7783-7444-920B-51254FC22472}" destId="{CA50732F-EB24-D443-9431-231F420628CF}" srcOrd="1" destOrd="0" presId="urn:microsoft.com/office/officeart/2005/8/layout/lProcess3"/>
    <dgm:cxn modelId="{5E66DF73-DDFF-6946-AFCF-C91AED3B4438}" type="presParOf" srcId="{042B0E9D-7783-7444-920B-51254FC22472}" destId="{0302EE22-0F71-C647-9522-1A06C628C3A0}" srcOrd="2" destOrd="0" presId="urn:microsoft.com/office/officeart/2005/8/layout/lProcess3"/>
    <dgm:cxn modelId="{69F5B50B-50B6-634A-A182-2EE0DDE399DD}" type="presParOf" srcId="{042B0E9D-7783-7444-920B-51254FC22472}" destId="{8EEA67A9-7E26-774A-BD7D-028920C0FDAD}" srcOrd="3" destOrd="0" presId="urn:microsoft.com/office/officeart/2005/8/layout/lProcess3"/>
    <dgm:cxn modelId="{C4E5B1A1-8F1A-0644-93E8-230A937F7726}" type="presParOf" srcId="{042B0E9D-7783-7444-920B-51254FC22472}" destId="{4677BE08-BF8B-944D-96C2-57EF5E4D4DCE}" srcOrd="4" destOrd="0" presId="urn:microsoft.com/office/officeart/2005/8/layout/lProcess3"/>
    <dgm:cxn modelId="{F075CBDD-E536-6E42-844A-10E74AFB3CE6}" type="presParOf" srcId="{298E2D40-4BA9-024A-8EEE-55CE430BB173}" destId="{2A68E298-851F-4749-87F4-4AC5CA428FC8}" srcOrd="1" destOrd="0" presId="urn:microsoft.com/office/officeart/2005/8/layout/lProcess3"/>
    <dgm:cxn modelId="{9420638F-F2FC-C649-8403-347B1EF0BF72}" type="presParOf" srcId="{298E2D40-4BA9-024A-8EEE-55CE430BB173}" destId="{68BE0B5B-0055-A743-80FA-778046CC5B9F}" srcOrd="2" destOrd="0" presId="urn:microsoft.com/office/officeart/2005/8/layout/lProcess3"/>
    <dgm:cxn modelId="{ED47105C-BBD4-CD4B-9295-CC57B70F06E2}" type="presParOf" srcId="{68BE0B5B-0055-A743-80FA-778046CC5B9F}" destId="{544AE634-E3FA-EB46-ADFA-6984C6A30346}" srcOrd="0" destOrd="0" presId="urn:microsoft.com/office/officeart/2005/8/layout/lProcess3"/>
    <dgm:cxn modelId="{410CC707-A287-3A48-96E7-C40BB1F7078C}" type="presParOf" srcId="{68BE0B5B-0055-A743-80FA-778046CC5B9F}" destId="{8D671C00-3969-9848-A533-92F784E41E42}" srcOrd="1" destOrd="0" presId="urn:microsoft.com/office/officeart/2005/8/layout/lProcess3"/>
    <dgm:cxn modelId="{EE3F48AA-20B5-8947-AF32-69A3723F79FA}" type="presParOf" srcId="{68BE0B5B-0055-A743-80FA-778046CC5B9F}" destId="{7BD4D3DB-2057-1443-B885-7E42CC9507CF}" srcOrd="2" destOrd="0" presId="urn:microsoft.com/office/officeart/2005/8/layout/lProcess3"/>
    <dgm:cxn modelId="{79A709C0-C476-554D-8BB7-9F19058706DF}" type="presParOf" srcId="{68BE0B5B-0055-A743-80FA-778046CC5B9F}" destId="{38E7AB98-607B-B74F-B2F8-AAACC8895CBD}" srcOrd="3" destOrd="0" presId="urn:microsoft.com/office/officeart/2005/8/layout/lProcess3"/>
    <dgm:cxn modelId="{95A2242D-4770-0F45-BF55-BB17E0F55FB5}" type="presParOf" srcId="{68BE0B5B-0055-A743-80FA-778046CC5B9F}" destId="{91FC72FD-D71A-BA4D-8637-DA34A338E3A6}" srcOrd="4" destOrd="0" presId="urn:microsoft.com/office/officeart/2005/8/layout/lProcess3"/>
    <dgm:cxn modelId="{64E7F8C4-F3A0-0C40-B9C8-3B36A76697C1}" type="presParOf" srcId="{298E2D40-4BA9-024A-8EEE-55CE430BB173}" destId="{23251577-A8F1-9A40-9D0F-11510963118E}" srcOrd="3" destOrd="0" presId="urn:microsoft.com/office/officeart/2005/8/layout/lProcess3"/>
    <dgm:cxn modelId="{F5EF1937-0E85-EB40-BD2A-0ED9725786AD}" type="presParOf" srcId="{298E2D40-4BA9-024A-8EEE-55CE430BB173}" destId="{09EEC4FD-4995-864A-8521-BD112EE943A8}" srcOrd="4" destOrd="0" presId="urn:microsoft.com/office/officeart/2005/8/layout/lProcess3"/>
    <dgm:cxn modelId="{2E365914-0D26-E043-9422-CFC842045184}" type="presParOf" srcId="{09EEC4FD-4995-864A-8521-BD112EE943A8}" destId="{CC868EC6-5AF3-CF49-8C58-F175E131A7DB}" srcOrd="0" destOrd="0" presId="urn:microsoft.com/office/officeart/2005/8/layout/lProcess3"/>
    <dgm:cxn modelId="{E3B62492-C4F9-1241-AA3E-A00063A2A701}" type="presParOf" srcId="{09EEC4FD-4995-864A-8521-BD112EE943A8}" destId="{DADC3F58-B5A7-D44A-90A5-A831E3DA9DFE}" srcOrd="1" destOrd="0" presId="urn:microsoft.com/office/officeart/2005/8/layout/lProcess3"/>
    <dgm:cxn modelId="{F5C4EC6E-D92E-5541-99DD-48BB73DA7F06}" type="presParOf" srcId="{09EEC4FD-4995-864A-8521-BD112EE943A8}" destId="{72D3B9A2-347A-5046-B29A-CDE719623AF2}" srcOrd="2" destOrd="0" presId="urn:microsoft.com/office/officeart/2005/8/layout/lProcess3"/>
    <dgm:cxn modelId="{E37EEBA6-4888-3141-BA2C-D90FECF59865}" type="presParOf" srcId="{09EEC4FD-4995-864A-8521-BD112EE943A8}" destId="{DB4F3A2E-B736-C943-BE8B-29274CFB7757}" srcOrd="3" destOrd="0" presId="urn:microsoft.com/office/officeart/2005/8/layout/lProcess3"/>
    <dgm:cxn modelId="{B7C840AD-B8EF-D74B-A226-3E8A938B0895}" type="presParOf" srcId="{09EEC4FD-4995-864A-8521-BD112EE943A8}" destId="{F2D54F60-AAA1-DE4B-94ED-AA4FF0388D44}" srcOrd="4"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177826-323A-F44D-9F3C-09F998910642}">
      <dsp:nvSpPr>
        <dsp:cNvPr id="0" name=""/>
        <dsp:cNvSpPr/>
      </dsp:nvSpPr>
      <dsp:spPr>
        <a:xfrm>
          <a:off x="1303606" y="136"/>
          <a:ext cx="2896581" cy="1737949"/>
        </a:xfrm>
        <a:prstGeom prst="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Meagan </a:t>
          </a:r>
          <a:r>
            <a:rPr lang="en-US" sz="2300" kern="1200" dirty="0" smtClean="0"/>
            <a:t>B. Medley</a:t>
          </a:r>
          <a:r>
            <a:rPr lang="en-US" sz="2300" kern="1200" dirty="0"/>
            <a:t>, Ph.D., NCSP, Assistant Professor of Psychology</a:t>
          </a:r>
        </a:p>
      </dsp:txBody>
      <dsp:txXfrm>
        <a:off x="1303606" y="136"/>
        <a:ext cx="2896581" cy="1737949"/>
      </dsp:txXfrm>
    </dsp:sp>
    <dsp:sp modelId="{71CEB2B3-A01C-1942-B03D-939EEDACCA76}">
      <dsp:nvSpPr>
        <dsp:cNvPr id="0" name=""/>
        <dsp:cNvSpPr/>
      </dsp:nvSpPr>
      <dsp:spPr>
        <a:xfrm>
          <a:off x="4489847" y="136"/>
          <a:ext cx="2896581" cy="1737949"/>
        </a:xfrm>
        <a:prstGeom prst="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John D. Hall, Ph.D., LP, SPS, NCSP, Professor of Psychology and Counseling</a:t>
          </a:r>
        </a:p>
      </dsp:txBody>
      <dsp:txXfrm>
        <a:off x="4489847" y="136"/>
        <a:ext cx="2896581" cy="1737949"/>
      </dsp:txXfrm>
    </dsp:sp>
    <dsp:sp modelId="{E35A3E9B-F13B-D143-86B0-FEA7FCB3986F}">
      <dsp:nvSpPr>
        <dsp:cNvPr id="0" name=""/>
        <dsp:cNvSpPr/>
      </dsp:nvSpPr>
      <dsp:spPr>
        <a:xfrm>
          <a:off x="7676087" y="136"/>
          <a:ext cx="2896581" cy="1737949"/>
        </a:xfrm>
        <a:prstGeom prst="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Kristin </a:t>
          </a:r>
          <a:r>
            <a:rPr lang="en-US" sz="2300" kern="1200" dirty="0" smtClean="0"/>
            <a:t>N. Johnson</a:t>
          </a:r>
          <a:r>
            <a:rPr lang="en-US" sz="2300" kern="1200" dirty="0"/>
            <a:t>, Ph.D., NCSP, Assistant Professor of Psychology</a:t>
          </a:r>
        </a:p>
      </dsp:txBody>
      <dsp:txXfrm>
        <a:off x="7676087" y="136"/>
        <a:ext cx="2896581" cy="17379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8596BA-E2DC-3C48-AB25-C4A6365FC6EF}">
      <dsp:nvSpPr>
        <dsp:cNvPr id="0" name=""/>
        <dsp:cNvSpPr/>
      </dsp:nvSpPr>
      <dsp:spPr>
        <a:xfrm>
          <a:off x="1363429" y="455"/>
          <a:ext cx="3749267" cy="1499706"/>
        </a:xfrm>
        <a:prstGeom prst="chevron">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610" tIns="27305" rIns="0" bIns="27305" numCol="1" spcCol="1270" anchor="ctr" anchorCtr="0">
          <a:noAutofit/>
        </a:bodyPr>
        <a:lstStyle/>
        <a:p>
          <a:pPr lvl="0" algn="ctr" defTabSz="1911350">
            <a:lnSpc>
              <a:spcPct val="90000"/>
            </a:lnSpc>
            <a:spcBef>
              <a:spcPct val="0"/>
            </a:spcBef>
            <a:spcAft>
              <a:spcPct val="35000"/>
            </a:spcAft>
          </a:pPr>
          <a:r>
            <a:rPr lang="en-US" sz="4300" kern="1200" dirty="0">
              <a:solidFill>
                <a:schemeClr val="bg1"/>
              </a:solidFill>
            </a:rPr>
            <a:t>Reliability</a:t>
          </a:r>
        </a:p>
      </dsp:txBody>
      <dsp:txXfrm>
        <a:off x="2113282" y="455"/>
        <a:ext cx="2249561" cy="1499706"/>
      </dsp:txXfrm>
    </dsp:sp>
    <dsp:sp modelId="{0302EE22-0F71-C647-9522-1A06C628C3A0}">
      <dsp:nvSpPr>
        <dsp:cNvPr id="0" name=""/>
        <dsp:cNvSpPr/>
      </dsp:nvSpPr>
      <dsp:spPr>
        <a:xfrm>
          <a:off x="4625291" y="127930"/>
          <a:ext cx="3111891" cy="1244756"/>
        </a:xfrm>
        <a:prstGeom prst="chevron">
          <a:avLst/>
        </a:prstGeom>
        <a:solidFill>
          <a:schemeClr val="bg1">
            <a:lumMod val="5000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a:solidFill>
                <a:schemeClr val="bg1"/>
              </a:solidFill>
            </a:rPr>
            <a:t> Internal </a:t>
          </a:r>
          <a:r>
            <a:rPr lang="en-US" sz="2100" kern="1200" dirty="0" smtClean="0">
              <a:solidFill>
                <a:schemeClr val="bg1"/>
              </a:solidFill>
            </a:rPr>
            <a:t>Consistency &amp; Interrater Reliability</a:t>
          </a:r>
          <a:endParaRPr lang="en-US" sz="2100" kern="1200" dirty="0">
            <a:solidFill>
              <a:schemeClr val="bg1"/>
            </a:solidFill>
          </a:endParaRPr>
        </a:p>
      </dsp:txBody>
      <dsp:txXfrm>
        <a:off x="5247669" y="127930"/>
        <a:ext cx="1867135" cy="1244756"/>
      </dsp:txXfrm>
    </dsp:sp>
    <dsp:sp modelId="{4677BE08-BF8B-944D-96C2-57EF5E4D4DCE}">
      <dsp:nvSpPr>
        <dsp:cNvPr id="0" name=""/>
        <dsp:cNvSpPr/>
      </dsp:nvSpPr>
      <dsp:spPr>
        <a:xfrm>
          <a:off x="7301518" y="127930"/>
          <a:ext cx="3111891" cy="1244756"/>
        </a:xfrm>
        <a:prstGeom prst="chevron">
          <a:avLst/>
        </a:prstGeom>
        <a:solidFill>
          <a:schemeClr val="bg1">
            <a:lumMod val="75000"/>
          </a:schemeClr>
        </a:solidFill>
        <a:ln w="12700" cap="flat" cmpd="sng" algn="ctr">
          <a:solidFill>
            <a:schemeClr val="accent3">
              <a:tint val="40000"/>
              <a:alpha val="90000"/>
              <a:hueOff val="405828"/>
              <a:satOff val="20000"/>
              <a:lumOff val="35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smtClean="0">
              <a:solidFill>
                <a:schemeClr val="bg1"/>
              </a:solidFill>
            </a:rPr>
            <a:t>EFA, Cronbach's </a:t>
          </a:r>
          <a:r>
            <a:rPr lang="en-US" sz="2100" kern="1200" dirty="0" smtClean="0">
              <a:solidFill>
                <a:schemeClr val="bg1"/>
              </a:solidFill>
            </a:rPr>
            <a:t>Alpha, Percent of Agreement</a:t>
          </a:r>
          <a:endParaRPr lang="en-US" sz="2100" kern="1200" dirty="0">
            <a:solidFill>
              <a:schemeClr val="bg1"/>
            </a:solidFill>
          </a:endParaRPr>
        </a:p>
      </dsp:txBody>
      <dsp:txXfrm>
        <a:off x="7923896" y="127930"/>
        <a:ext cx="1867135" cy="1244756"/>
      </dsp:txXfrm>
    </dsp:sp>
    <dsp:sp modelId="{544AE634-E3FA-EB46-ADFA-6984C6A30346}">
      <dsp:nvSpPr>
        <dsp:cNvPr id="0" name=""/>
        <dsp:cNvSpPr/>
      </dsp:nvSpPr>
      <dsp:spPr>
        <a:xfrm>
          <a:off x="1363429" y="1710121"/>
          <a:ext cx="3749267" cy="1499706"/>
        </a:xfrm>
        <a:prstGeom prst="chevron">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610" tIns="27305" rIns="0" bIns="27305" numCol="1" spcCol="1270" anchor="ctr" anchorCtr="0">
          <a:noAutofit/>
        </a:bodyPr>
        <a:lstStyle/>
        <a:p>
          <a:pPr lvl="0" algn="ctr" defTabSz="1911350">
            <a:lnSpc>
              <a:spcPct val="90000"/>
            </a:lnSpc>
            <a:spcBef>
              <a:spcPct val="0"/>
            </a:spcBef>
            <a:spcAft>
              <a:spcPct val="35000"/>
            </a:spcAft>
          </a:pPr>
          <a:r>
            <a:rPr lang="en-US" sz="4300" kern="1200" dirty="0">
              <a:solidFill>
                <a:schemeClr val="bg1"/>
              </a:solidFill>
            </a:rPr>
            <a:t>Validity</a:t>
          </a:r>
        </a:p>
      </dsp:txBody>
      <dsp:txXfrm>
        <a:off x="2113282" y="1710121"/>
        <a:ext cx="2249561" cy="1499706"/>
      </dsp:txXfrm>
    </dsp:sp>
    <dsp:sp modelId="{7BD4D3DB-2057-1443-B885-7E42CC9507CF}">
      <dsp:nvSpPr>
        <dsp:cNvPr id="0" name=""/>
        <dsp:cNvSpPr/>
      </dsp:nvSpPr>
      <dsp:spPr>
        <a:xfrm>
          <a:off x="4625291" y="1837596"/>
          <a:ext cx="3111891" cy="1244756"/>
        </a:xfrm>
        <a:prstGeom prst="chevron">
          <a:avLst/>
        </a:prstGeom>
        <a:solidFill>
          <a:schemeClr val="bg1">
            <a:lumMod val="50000"/>
          </a:schemeClr>
        </a:solidFill>
        <a:ln w="12700" cap="flat" cmpd="sng" algn="ctr">
          <a:solidFill>
            <a:schemeClr val="accent3">
              <a:tint val="40000"/>
              <a:alpha val="90000"/>
              <a:hueOff val="811656"/>
              <a:satOff val="40000"/>
              <a:lumOff val="71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smtClean="0">
              <a:solidFill>
                <a:schemeClr val="bg1"/>
              </a:solidFill>
            </a:rPr>
            <a:t>Content, Face, &amp; Construct</a:t>
          </a:r>
          <a:endParaRPr lang="en-US" sz="2100" kern="1200" dirty="0">
            <a:solidFill>
              <a:schemeClr val="bg1"/>
            </a:solidFill>
          </a:endParaRPr>
        </a:p>
      </dsp:txBody>
      <dsp:txXfrm>
        <a:off x="5247669" y="1837596"/>
        <a:ext cx="1867135" cy="1244756"/>
      </dsp:txXfrm>
    </dsp:sp>
    <dsp:sp modelId="{91FC72FD-D71A-BA4D-8637-DA34A338E3A6}">
      <dsp:nvSpPr>
        <dsp:cNvPr id="0" name=""/>
        <dsp:cNvSpPr/>
      </dsp:nvSpPr>
      <dsp:spPr>
        <a:xfrm>
          <a:off x="7301518" y="1837596"/>
          <a:ext cx="3111891" cy="1244756"/>
        </a:xfrm>
        <a:prstGeom prst="chevron">
          <a:avLst/>
        </a:prstGeom>
        <a:solidFill>
          <a:schemeClr val="bg1">
            <a:lumMod val="75000"/>
          </a:schemeClr>
        </a:solidFill>
        <a:ln w="12700" cap="flat" cmpd="sng" algn="ctr">
          <a:solidFill>
            <a:schemeClr val="accent3">
              <a:tint val="40000"/>
              <a:alpha val="90000"/>
              <a:hueOff val="1217485"/>
              <a:satOff val="60000"/>
              <a:lumOff val="106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a:solidFill>
                <a:schemeClr val="bg1"/>
              </a:solidFill>
            </a:rPr>
            <a:t>Invited Expert &amp; Supervisor Item </a:t>
          </a:r>
          <a:r>
            <a:rPr lang="en-US" sz="2100" kern="1200" dirty="0" smtClean="0">
              <a:solidFill>
                <a:schemeClr val="bg1"/>
              </a:solidFill>
            </a:rPr>
            <a:t>Review &amp; Factor Analysis</a:t>
          </a:r>
          <a:endParaRPr lang="en-US" sz="2100" kern="1200" dirty="0">
            <a:solidFill>
              <a:schemeClr val="bg1"/>
            </a:solidFill>
          </a:endParaRPr>
        </a:p>
      </dsp:txBody>
      <dsp:txXfrm>
        <a:off x="7923896" y="1837596"/>
        <a:ext cx="1867135" cy="1244756"/>
      </dsp:txXfrm>
    </dsp:sp>
    <dsp:sp modelId="{CC868EC6-5AF3-CF49-8C58-F175E131A7DB}">
      <dsp:nvSpPr>
        <dsp:cNvPr id="0" name=""/>
        <dsp:cNvSpPr/>
      </dsp:nvSpPr>
      <dsp:spPr>
        <a:xfrm>
          <a:off x="1363429" y="3419786"/>
          <a:ext cx="3749267" cy="1499706"/>
        </a:xfrm>
        <a:prstGeom prst="chevron">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610" tIns="27305" rIns="0" bIns="27305" numCol="1" spcCol="1270" anchor="ctr" anchorCtr="0">
          <a:noAutofit/>
        </a:bodyPr>
        <a:lstStyle/>
        <a:p>
          <a:pPr lvl="0" algn="ctr" defTabSz="1911350">
            <a:lnSpc>
              <a:spcPct val="90000"/>
            </a:lnSpc>
            <a:spcBef>
              <a:spcPct val="0"/>
            </a:spcBef>
            <a:spcAft>
              <a:spcPct val="35000"/>
            </a:spcAft>
          </a:pPr>
          <a:r>
            <a:rPr lang="en-US" sz="4300" kern="1200" dirty="0">
              <a:solidFill>
                <a:schemeClr val="bg1"/>
              </a:solidFill>
            </a:rPr>
            <a:t>Validity</a:t>
          </a:r>
        </a:p>
      </dsp:txBody>
      <dsp:txXfrm>
        <a:off x="2113282" y="3419786"/>
        <a:ext cx="2249561" cy="1499706"/>
      </dsp:txXfrm>
    </dsp:sp>
    <dsp:sp modelId="{72D3B9A2-347A-5046-B29A-CDE719623AF2}">
      <dsp:nvSpPr>
        <dsp:cNvPr id="0" name=""/>
        <dsp:cNvSpPr/>
      </dsp:nvSpPr>
      <dsp:spPr>
        <a:xfrm>
          <a:off x="4625291" y="3547261"/>
          <a:ext cx="3111891" cy="1244756"/>
        </a:xfrm>
        <a:prstGeom prst="chevron">
          <a:avLst/>
        </a:prstGeom>
        <a:solidFill>
          <a:schemeClr val="bg1">
            <a:lumMod val="50000"/>
          </a:schemeClr>
        </a:solidFill>
        <a:ln w="12700" cap="flat" cmpd="sng" algn="ctr">
          <a:solidFill>
            <a:schemeClr val="accent3">
              <a:tint val="40000"/>
              <a:alpha val="90000"/>
              <a:hueOff val="1623313"/>
              <a:satOff val="80000"/>
              <a:lumOff val="142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a:solidFill>
                <a:schemeClr val="bg1"/>
              </a:solidFill>
            </a:rPr>
            <a:t>Predictive</a:t>
          </a:r>
        </a:p>
      </dsp:txBody>
      <dsp:txXfrm>
        <a:off x="5247669" y="3547261"/>
        <a:ext cx="1867135" cy="1244756"/>
      </dsp:txXfrm>
    </dsp:sp>
    <dsp:sp modelId="{F2D54F60-AAA1-DE4B-94ED-AA4FF0388D44}">
      <dsp:nvSpPr>
        <dsp:cNvPr id="0" name=""/>
        <dsp:cNvSpPr/>
      </dsp:nvSpPr>
      <dsp:spPr>
        <a:xfrm>
          <a:off x="7301518" y="3547261"/>
          <a:ext cx="3111891" cy="1244756"/>
        </a:xfrm>
        <a:prstGeom prst="chevron">
          <a:avLst/>
        </a:prstGeom>
        <a:solidFill>
          <a:schemeClr val="bg1">
            <a:lumMod val="75000"/>
          </a:schemeClr>
        </a:solidFill>
        <a:ln w="12700" cap="flat" cmpd="sng" algn="ctr">
          <a:solidFill>
            <a:schemeClr val="accent3">
              <a:tint val="40000"/>
              <a:alpha val="90000"/>
              <a:hueOff val="2029141"/>
              <a:satOff val="100000"/>
              <a:lumOff val="177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a:solidFill>
                <a:schemeClr val="bg1"/>
              </a:solidFill>
            </a:rPr>
            <a:t>Future ratings, Intern rehire, Skill ratings, Praxis </a:t>
          </a:r>
          <a:r>
            <a:rPr lang="en-US" sz="2100" kern="1200" dirty="0" smtClean="0">
              <a:solidFill>
                <a:schemeClr val="bg1"/>
              </a:solidFill>
            </a:rPr>
            <a:t>Score</a:t>
          </a:r>
          <a:r>
            <a:rPr lang="en-US" sz="2100" kern="1200" dirty="0">
              <a:solidFill>
                <a:schemeClr val="bg1"/>
              </a:solidFill>
            </a:rPr>
            <a:t>, etc.</a:t>
          </a:r>
        </a:p>
      </dsp:txBody>
      <dsp:txXfrm>
        <a:off x="7923896" y="3547261"/>
        <a:ext cx="1867135" cy="124475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DCD15B-1BD0-1045-B511-07FC6ED398C7}" type="datetimeFigureOut">
              <a:rPr lang="en-US" smtClean="0"/>
              <a:t>3/11/2019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EE766B-3FB1-F843-AC3C-3CAF0A7E6624}" type="slidenum">
              <a:rPr lang="en-US" smtClean="0"/>
              <a:t>‹#›</a:t>
            </a:fld>
            <a:endParaRPr lang="en-US" dirty="0"/>
          </a:p>
        </p:txBody>
      </p:sp>
    </p:spTree>
    <p:extLst>
      <p:ext uri="{BB962C8B-B14F-4D97-AF65-F5344CB8AC3E}">
        <p14:creationId xmlns:p14="http://schemas.microsoft.com/office/powerpoint/2010/main" val="1074826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Pros to gathering data: Cohort model</a:t>
            </a:r>
          </a:p>
          <a:p>
            <a:r>
              <a:rPr lang="en-US" dirty="0"/>
              <a:t>Cons to gathering data: Small cohorts (required by NASP based on the number of faculty you have 10:1)</a:t>
            </a:r>
          </a:p>
        </p:txBody>
      </p:sp>
      <p:sp>
        <p:nvSpPr>
          <p:cNvPr id="4" name="Slide Number Placeholder 3"/>
          <p:cNvSpPr>
            <a:spLocks noGrp="1"/>
          </p:cNvSpPr>
          <p:nvPr>
            <p:ph type="sldNum" sz="quarter" idx="5"/>
          </p:nvPr>
        </p:nvSpPr>
        <p:spPr/>
        <p:txBody>
          <a:bodyPr/>
          <a:lstStyle/>
          <a:p>
            <a:fld id="{4FEE766B-3FB1-F843-AC3C-3CAF0A7E6624}" type="slidenum">
              <a:rPr lang="en-US" smtClean="0"/>
              <a:t>5</a:t>
            </a:fld>
            <a:endParaRPr lang="en-US" dirty="0"/>
          </a:p>
        </p:txBody>
      </p:sp>
    </p:spTree>
    <p:extLst>
      <p:ext uri="{BB962C8B-B14F-4D97-AF65-F5344CB8AC3E}">
        <p14:creationId xmlns:p14="http://schemas.microsoft.com/office/powerpoint/2010/main" val="2240106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Considerations: Expert and Site Supervisors may disagree. Many site supervisors are not as well versed in the newest NASP domains and therefore may view the role of the SP as narrow.</a:t>
            </a:r>
          </a:p>
        </p:txBody>
      </p:sp>
      <p:sp>
        <p:nvSpPr>
          <p:cNvPr id="4" name="Slide Number Placeholder 3"/>
          <p:cNvSpPr>
            <a:spLocks noGrp="1"/>
          </p:cNvSpPr>
          <p:nvPr>
            <p:ph type="sldNum" sz="quarter" idx="5"/>
          </p:nvPr>
        </p:nvSpPr>
        <p:spPr/>
        <p:txBody>
          <a:bodyPr/>
          <a:lstStyle/>
          <a:p>
            <a:fld id="{4FEE766B-3FB1-F843-AC3C-3CAF0A7E6624}" type="slidenum">
              <a:rPr lang="en-US" smtClean="0"/>
              <a:t>6</a:t>
            </a:fld>
            <a:endParaRPr lang="en-US" dirty="0"/>
          </a:p>
        </p:txBody>
      </p:sp>
    </p:spTree>
    <p:extLst>
      <p:ext uri="{BB962C8B-B14F-4D97-AF65-F5344CB8AC3E}">
        <p14:creationId xmlns:p14="http://schemas.microsoft.com/office/powerpoint/2010/main" val="70986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933B12C-6BC1-3E4A-93E3-6201DFD401A7}" type="datetimeFigureOut">
              <a:rPr lang="en-US" smtClean="0"/>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41FC6E-1550-E74B-A4A0-2C7193CA4EE9}" type="slidenum">
              <a:rPr lang="en-US" smtClean="0"/>
              <a:t>‹#›</a:t>
            </a:fld>
            <a:endParaRPr lang="en-US" dirty="0"/>
          </a:p>
        </p:txBody>
      </p:sp>
    </p:spTree>
    <p:extLst>
      <p:ext uri="{BB962C8B-B14F-4D97-AF65-F5344CB8AC3E}">
        <p14:creationId xmlns:p14="http://schemas.microsoft.com/office/powerpoint/2010/main" val="2688197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33B12C-6BC1-3E4A-93E3-6201DFD401A7}" type="datetimeFigureOut">
              <a:rPr lang="en-US" smtClean="0"/>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41FC6E-1550-E74B-A4A0-2C7193CA4EE9}" type="slidenum">
              <a:rPr lang="en-US" smtClean="0"/>
              <a:t>‹#›</a:t>
            </a:fld>
            <a:endParaRPr lang="en-US" dirty="0"/>
          </a:p>
        </p:txBody>
      </p:sp>
    </p:spTree>
    <p:extLst>
      <p:ext uri="{BB962C8B-B14F-4D97-AF65-F5344CB8AC3E}">
        <p14:creationId xmlns:p14="http://schemas.microsoft.com/office/powerpoint/2010/main" val="1159446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33B12C-6BC1-3E4A-93E3-6201DFD401A7}" type="datetimeFigureOut">
              <a:rPr lang="en-US" smtClean="0"/>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41FC6E-1550-E74B-A4A0-2C7193CA4EE9}" type="slidenum">
              <a:rPr lang="en-US" smtClean="0"/>
              <a:t>‹#›</a:t>
            </a:fld>
            <a:endParaRPr lang="en-US" dirty="0"/>
          </a:p>
        </p:txBody>
      </p:sp>
    </p:spTree>
    <p:extLst>
      <p:ext uri="{BB962C8B-B14F-4D97-AF65-F5344CB8AC3E}">
        <p14:creationId xmlns:p14="http://schemas.microsoft.com/office/powerpoint/2010/main" val="3368160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33B12C-6BC1-3E4A-93E3-6201DFD401A7}" type="datetimeFigureOut">
              <a:rPr lang="en-US" smtClean="0"/>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41FC6E-1550-E74B-A4A0-2C7193CA4EE9}" type="slidenum">
              <a:rPr lang="en-US" smtClean="0"/>
              <a:t>‹#›</a:t>
            </a:fld>
            <a:endParaRPr lang="en-US" dirty="0"/>
          </a:p>
        </p:txBody>
      </p:sp>
    </p:spTree>
    <p:extLst>
      <p:ext uri="{BB962C8B-B14F-4D97-AF65-F5344CB8AC3E}">
        <p14:creationId xmlns:p14="http://schemas.microsoft.com/office/powerpoint/2010/main" val="930661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933B12C-6BC1-3E4A-93E3-6201DFD401A7}" type="datetimeFigureOut">
              <a:rPr lang="en-US" smtClean="0"/>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41FC6E-1550-E74B-A4A0-2C7193CA4EE9}" type="slidenum">
              <a:rPr lang="en-US" smtClean="0"/>
              <a:t>‹#›</a:t>
            </a:fld>
            <a:endParaRPr lang="en-US" dirty="0"/>
          </a:p>
        </p:txBody>
      </p:sp>
    </p:spTree>
    <p:extLst>
      <p:ext uri="{BB962C8B-B14F-4D97-AF65-F5344CB8AC3E}">
        <p14:creationId xmlns:p14="http://schemas.microsoft.com/office/powerpoint/2010/main" val="3057121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933B12C-6BC1-3E4A-93E3-6201DFD401A7}" type="datetimeFigureOut">
              <a:rPr lang="en-US" smtClean="0"/>
              <a:t>3/11/2019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141FC6E-1550-E74B-A4A0-2C7193CA4EE9}" type="slidenum">
              <a:rPr lang="en-US" smtClean="0"/>
              <a:t>‹#›</a:t>
            </a:fld>
            <a:endParaRPr lang="en-US" dirty="0"/>
          </a:p>
        </p:txBody>
      </p:sp>
    </p:spTree>
    <p:extLst>
      <p:ext uri="{BB962C8B-B14F-4D97-AF65-F5344CB8AC3E}">
        <p14:creationId xmlns:p14="http://schemas.microsoft.com/office/powerpoint/2010/main" val="2468956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933B12C-6BC1-3E4A-93E3-6201DFD401A7}" type="datetimeFigureOut">
              <a:rPr lang="en-US" smtClean="0"/>
              <a:t>3/11/2019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141FC6E-1550-E74B-A4A0-2C7193CA4EE9}" type="slidenum">
              <a:rPr lang="en-US" smtClean="0"/>
              <a:t>‹#›</a:t>
            </a:fld>
            <a:endParaRPr lang="en-US" dirty="0"/>
          </a:p>
        </p:txBody>
      </p:sp>
    </p:spTree>
    <p:extLst>
      <p:ext uri="{BB962C8B-B14F-4D97-AF65-F5344CB8AC3E}">
        <p14:creationId xmlns:p14="http://schemas.microsoft.com/office/powerpoint/2010/main" val="3718156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933B12C-6BC1-3E4A-93E3-6201DFD401A7}" type="datetimeFigureOut">
              <a:rPr lang="en-US" smtClean="0"/>
              <a:t>3/11/2019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141FC6E-1550-E74B-A4A0-2C7193CA4EE9}" type="slidenum">
              <a:rPr lang="en-US" smtClean="0"/>
              <a:t>‹#›</a:t>
            </a:fld>
            <a:endParaRPr lang="en-US" dirty="0"/>
          </a:p>
        </p:txBody>
      </p:sp>
    </p:spTree>
    <p:extLst>
      <p:ext uri="{BB962C8B-B14F-4D97-AF65-F5344CB8AC3E}">
        <p14:creationId xmlns:p14="http://schemas.microsoft.com/office/powerpoint/2010/main" val="2162991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33B12C-6BC1-3E4A-93E3-6201DFD401A7}" type="datetimeFigureOut">
              <a:rPr lang="en-US" smtClean="0"/>
              <a:t>3/11/2019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141FC6E-1550-E74B-A4A0-2C7193CA4EE9}" type="slidenum">
              <a:rPr lang="en-US" smtClean="0"/>
              <a:t>‹#›</a:t>
            </a:fld>
            <a:endParaRPr lang="en-US" dirty="0"/>
          </a:p>
        </p:txBody>
      </p:sp>
    </p:spTree>
    <p:extLst>
      <p:ext uri="{BB962C8B-B14F-4D97-AF65-F5344CB8AC3E}">
        <p14:creationId xmlns:p14="http://schemas.microsoft.com/office/powerpoint/2010/main" val="1981191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933B12C-6BC1-3E4A-93E3-6201DFD401A7}" type="datetimeFigureOut">
              <a:rPr lang="en-US" smtClean="0"/>
              <a:t>3/11/2019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141FC6E-1550-E74B-A4A0-2C7193CA4EE9}" type="slidenum">
              <a:rPr lang="en-US" smtClean="0"/>
              <a:t>‹#›</a:t>
            </a:fld>
            <a:endParaRPr lang="en-US" dirty="0"/>
          </a:p>
        </p:txBody>
      </p:sp>
    </p:spTree>
    <p:extLst>
      <p:ext uri="{BB962C8B-B14F-4D97-AF65-F5344CB8AC3E}">
        <p14:creationId xmlns:p14="http://schemas.microsoft.com/office/powerpoint/2010/main" val="1116463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933B12C-6BC1-3E4A-93E3-6201DFD401A7}" type="datetimeFigureOut">
              <a:rPr lang="en-US" smtClean="0"/>
              <a:t>3/11/2019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141FC6E-1550-E74B-A4A0-2C7193CA4EE9}" type="slidenum">
              <a:rPr lang="en-US" smtClean="0"/>
              <a:t>‹#›</a:t>
            </a:fld>
            <a:endParaRPr lang="en-US" dirty="0"/>
          </a:p>
        </p:txBody>
      </p:sp>
    </p:spTree>
    <p:extLst>
      <p:ext uri="{BB962C8B-B14F-4D97-AF65-F5344CB8AC3E}">
        <p14:creationId xmlns:p14="http://schemas.microsoft.com/office/powerpoint/2010/main" val="1334288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33B12C-6BC1-3E4A-93E3-6201DFD401A7}" type="datetimeFigureOut">
              <a:rPr lang="en-US" smtClean="0"/>
              <a:t>3/11/2019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41FC6E-1550-E74B-A4A0-2C7193CA4EE9}" type="slidenum">
              <a:rPr lang="en-US" smtClean="0"/>
              <a:t>‹#›</a:t>
            </a:fld>
            <a:endParaRPr lang="en-US" dirty="0"/>
          </a:p>
        </p:txBody>
      </p:sp>
    </p:spTree>
    <p:extLst>
      <p:ext uri="{BB962C8B-B14F-4D97-AF65-F5344CB8AC3E}">
        <p14:creationId xmlns:p14="http://schemas.microsoft.com/office/powerpoint/2010/main" val="293232822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EC2BC-A537-4E49-9BEF-56E8BADC6CD8}"/>
              </a:ext>
            </a:extLst>
          </p:cNvPr>
          <p:cNvSpPr>
            <a:spLocks noGrp="1"/>
          </p:cNvSpPr>
          <p:nvPr>
            <p:ph type="ctrTitle"/>
          </p:nvPr>
        </p:nvSpPr>
        <p:spPr>
          <a:xfrm>
            <a:off x="1524000" y="534390"/>
            <a:ext cx="9144000" cy="4044352"/>
          </a:xfrm>
        </p:spPr>
        <p:txBody>
          <a:bodyPr>
            <a:noAutofit/>
          </a:bodyPr>
          <a:lstStyle/>
          <a:p>
            <a:r>
              <a:rPr lang="en-US" sz="3200" b="1" dirty="0"/>
              <a:t>The Assessment of Professional Dispositions: </a:t>
            </a:r>
            <a:br>
              <a:rPr lang="en-US" sz="3200" b="1" dirty="0"/>
            </a:br>
            <a:r>
              <a:rPr lang="en-US" sz="3200" b="1" dirty="0"/>
              <a:t>An Example of a Repeated Measure for </a:t>
            </a:r>
            <a:br>
              <a:rPr lang="en-US" sz="3200" b="1" dirty="0"/>
            </a:br>
            <a:r>
              <a:rPr lang="en-US" sz="3200" b="1" dirty="0"/>
              <a:t>Advanced-Level Candidates</a:t>
            </a:r>
            <a:r>
              <a:rPr lang="en-US" sz="1900" b="1" dirty="0"/>
              <a:t/>
            </a:r>
            <a:br>
              <a:rPr lang="en-US" sz="1900" b="1" dirty="0"/>
            </a:br>
            <a:r>
              <a:rPr lang="en-US" sz="1900" b="1" dirty="0"/>
              <a:t> </a:t>
            </a:r>
            <a:r>
              <a:rPr lang="en-US" sz="3200" dirty="0">
                <a:effectLst/>
              </a:rPr>
              <a:t/>
            </a:r>
            <a:br>
              <a:rPr lang="en-US" sz="3200" dirty="0">
                <a:effectLst/>
              </a:rPr>
            </a:br>
            <a:r>
              <a:rPr lang="en-US" sz="3200" i="1" dirty="0"/>
              <a:t>Learn @ State</a:t>
            </a:r>
            <a:r>
              <a:rPr lang="en-US" sz="1900" dirty="0">
                <a:effectLst/>
              </a:rPr>
              <a:t/>
            </a:r>
            <a:br>
              <a:rPr lang="en-US" sz="1900" dirty="0">
                <a:effectLst/>
              </a:rPr>
            </a:br>
            <a:r>
              <a:rPr lang="en-US" sz="1900" dirty="0"/>
              <a:t> </a:t>
            </a:r>
            <a:r>
              <a:rPr lang="en-US" sz="1900" dirty="0">
                <a:effectLst/>
              </a:rPr>
              <a:t/>
            </a:r>
            <a:br>
              <a:rPr lang="en-US" sz="1900" dirty="0">
                <a:effectLst/>
              </a:rPr>
            </a:br>
            <a:r>
              <a:rPr lang="en-US" sz="1900" b="1" dirty="0"/>
              <a:t>March 13, 2019</a:t>
            </a:r>
            <a:r>
              <a:rPr lang="en-US" sz="1900" b="1" dirty="0">
                <a:effectLst/>
              </a:rPr>
              <a:t/>
            </a:r>
            <a:br>
              <a:rPr lang="en-US" sz="1900" b="1" dirty="0">
                <a:effectLst/>
              </a:rPr>
            </a:br>
            <a:r>
              <a:rPr lang="en-US" sz="1900" b="1" dirty="0"/>
              <a:t> </a:t>
            </a:r>
            <a:r>
              <a:rPr lang="en-US" sz="1900" b="1" dirty="0">
                <a:effectLst/>
              </a:rPr>
              <a:t/>
            </a:r>
            <a:br>
              <a:rPr lang="en-US" sz="1900" b="1" dirty="0">
                <a:effectLst/>
              </a:rPr>
            </a:br>
            <a:r>
              <a:rPr lang="en-US" sz="1900" b="1" dirty="0"/>
              <a:t>Arkansas State University</a:t>
            </a:r>
            <a:r>
              <a:rPr lang="en-US" sz="1900" b="1" dirty="0">
                <a:effectLst/>
              </a:rPr>
              <a:t/>
            </a:r>
            <a:br>
              <a:rPr lang="en-US" sz="1900" b="1" dirty="0">
                <a:effectLst/>
              </a:rPr>
            </a:br>
            <a:r>
              <a:rPr lang="en-US" sz="1900" b="1" dirty="0"/>
              <a:t>College of Education and Behavioral Science</a:t>
            </a:r>
            <a:r>
              <a:rPr lang="en-US" sz="1900" b="1" dirty="0">
                <a:effectLst/>
              </a:rPr>
              <a:t/>
            </a:r>
            <a:br>
              <a:rPr lang="en-US" sz="1900" b="1" dirty="0">
                <a:effectLst/>
              </a:rPr>
            </a:br>
            <a:r>
              <a:rPr lang="en-US" sz="1900" b="1" dirty="0"/>
              <a:t>Department of Psychology and Counseling</a:t>
            </a:r>
            <a:r>
              <a:rPr lang="en-US" sz="1900" b="1" dirty="0">
                <a:effectLst/>
              </a:rPr>
              <a:t/>
            </a:r>
            <a:br>
              <a:rPr lang="en-US" sz="1900" b="1" dirty="0">
                <a:effectLst/>
              </a:rPr>
            </a:br>
            <a:r>
              <a:rPr lang="en-US" sz="1900" b="1" dirty="0"/>
              <a:t>Educational Specialist (Ed.S.) Degree Program in Psychology and Counseling </a:t>
            </a:r>
            <a:br>
              <a:rPr lang="en-US" sz="1900" b="1" dirty="0"/>
            </a:br>
            <a:r>
              <a:rPr lang="en-US" sz="1900" b="1" dirty="0"/>
              <a:t>School Psychology Track-NASP Approved</a:t>
            </a:r>
          </a:p>
        </p:txBody>
      </p:sp>
      <p:pic>
        <p:nvPicPr>
          <p:cNvPr id="4" name="Google Shape;93;p13">
            <a:extLst>
              <a:ext uri="{FF2B5EF4-FFF2-40B4-BE49-F238E27FC236}">
                <a16:creationId xmlns:a16="http://schemas.microsoft.com/office/drawing/2014/main" id="{F2EF6A53-F097-6544-A09F-8D0A3359DB5F}"/>
              </a:ext>
            </a:extLst>
          </p:cNvPr>
          <p:cNvPicPr preferRelativeResize="0"/>
          <p:nvPr/>
        </p:nvPicPr>
        <p:blipFill rotWithShape="1">
          <a:blip r:embed="rId2">
            <a:alphaModFix/>
          </a:blip>
          <a:srcRect/>
          <a:stretch/>
        </p:blipFill>
        <p:spPr>
          <a:xfrm>
            <a:off x="157862" y="365125"/>
            <a:ext cx="1360675" cy="1130598"/>
          </a:xfrm>
          <a:prstGeom prst="rect">
            <a:avLst/>
          </a:prstGeom>
          <a:noFill/>
          <a:ln>
            <a:noFill/>
          </a:ln>
        </p:spPr>
      </p:pic>
      <p:pic>
        <p:nvPicPr>
          <p:cNvPr id="5" name="Google Shape;93;p13">
            <a:extLst>
              <a:ext uri="{FF2B5EF4-FFF2-40B4-BE49-F238E27FC236}">
                <a16:creationId xmlns:a16="http://schemas.microsoft.com/office/drawing/2014/main" id="{C0361134-F0D0-D445-9C6A-5F580979F367}"/>
              </a:ext>
            </a:extLst>
          </p:cNvPr>
          <p:cNvPicPr preferRelativeResize="0"/>
          <p:nvPr/>
        </p:nvPicPr>
        <p:blipFill rotWithShape="1">
          <a:blip r:embed="rId2">
            <a:alphaModFix/>
          </a:blip>
          <a:srcRect/>
          <a:stretch/>
        </p:blipFill>
        <p:spPr>
          <a:xfrm>
            <a:off x="10673463" y="365125"/>
            <a:ext cx="1360675" cy="1130598"/>
          </a:xfrm>
          <a:prstGeom prst="rect">
            <a:avLst/>
          </a:prstGeom>
          <a:noFill/>
          <a:ln>
            <a:noFill/>
          </a:ln>
        </p:spPr>
      </p:pic>
      <p:graphicFrame>
        <p:nvGraphicFramePr>
          <p:cNvPr id="6" name="Diagram 5">
            <a:extLst>
              <a:ext uri="{FF2B5EF4-FFF2-40B4-BE49-F238E27FC236}">
                <a16:creationId xmlns:a16="http://schemas.microsoft.com/office/drawing/2014/main" id="{6B18A58A-0010-3046-8E07-461E3A2F7947}"/>
              </a:ext>
            </a:extLst>
          </p:cNvPr>
          <p:cNvGraphicFramePr/>
          <p:nvPr>
            <p:extLst>
              <p:ext uri="{D42A27DB-BD31-4B8C-83A1-F6EECF244321}">
                <p14:modId xmlns:p14="http://schemas.microsoft.com/office/powerpoint/2010/main" val="439725267"/>
              </p:ext>
            </p:extLst>
          </p:nvPr>
        </p:nvGraphicFramePr>
        <p:xfrm>
          <a:off x="157862" y="4977371"/>
          <a:ext cx="11876276" cy="1738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9749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The Assessment of Professional Dispositions</a:t>
            </a:r>
            <a:endParaRPr lang="en-US" sz="3200" b="1" dirty="0"/>
          </a:p>
        </p:txBody>
      </p:sp>
      <p:sp>
        <p:nvSpPr>
          <p:cNvPr id="3" name="Content Placeholder 2"/>
          <p:cNvSpPr>
            <a:spLocks noGrp="1"/>
          </p:cNvSpPr>
          <p:nvPr>
            <p:ph idx="1"/>
          </p:nvPr>
        </p:nvSpPr>
        <p:spPr/>
        <p:txBody>
          <a:bodyPr>
            <a:noAutofit/>
          </a:bodyPr>
          <a:lstStyle/>
          <a:p>
            <a:r>
              <a:rPr lang="en-US" sz="2200" dirty="0" smtClean="0"/>
              <a:t>Why assess professional dispositions? The Council for the Accreditation of Educator Preparation (CAEP)2018 which accredits colleges of education across the U.S. requires this data. Also, the Specialized Professional Associations (SPAs) which are part of CAEP call for this data. The A-State COEBS is CAEP Approved and the Ed.S. School Psychology Track in the college and Department of Psychology &amp; Counseling is NASP Approved which is a SPA under CAEP.</a:t>
            </a:r>
          </a:p>
          <a:p>
            <a:r>
              <a:rPr lang="en-US" sz="2200" dirty="0" smtClean="0"/>
              <a:t>The Ed.S. School Psychology Track developed a new 34-item rating scale using several existing school psychology tools in an attempt to better assess our graduate student’s dispositions. Each item list the disposition and a definition. Raters, which include program applicant references, program faculty, practicum and internship field supervisors, and employers rate each individual at various point in time using a 4-point scale (i.e., 4 = Outstanding, 3 = Above Average, 2 = Average, 1 = Below Average, or Unable to Observe or DK.</a:t>
            </a:r>
            <a:endParaRPr lang="en-US" sz="2200" dirty="0"/>
          </a:p>
        </p:txBody>
      </p:sp>
      <p:graphicFrame>
        <p:nvGraphicFramePr>
          <p:cNvPr id="4" name="Table 3"/>
          <p:cNvGraphicFramePr>
            <a:graphicFrameLocks noGrp="1"/>
          </p:cNvGraphicFramePr>
          <p:nvPr>
            <p:extLst>
              <p:ext uri="{D42A27DB-BD31-4B8C-83A1-F6EECF244321}">
                <p14:modId xmlns:p14="http://schemas.microsoft.com/office/powerpoint/2010/main" val="3509486823"/>
              </p:ext>
            </p:extLst>
          </p:nvPr>
        </p:nvGraphicFramePr>
        <p:xfrm>
          <a:off x="720436" y="415636"/>
          <a:ext cx="11000509" cy="5809673"/>
        </p:xfrm>
        <a:graphic>
          <a:graphicData uri="http://schemas.openxmlformats.org/drawingml/2006/table">
            <a:tbl>
              <a:tblPr/>
              <a:tblGrid>
                <a:gridCol w="11000509">
                  <a:extLst>
                    <a:ext uri="{9D8B030D-6E8A-4147-A177-3AD203B41FA5}">
                      <a16:colId xmlns:a16="http://schemas.microsoft.com/office/drawing/2014/main" val="1620949215"/>
                    </a:ext>
                  </a:extLst>
                </a:gridCol>
              </a:tblGrid>
              <a:tr h="5809673">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extLst>
                  <a:ext uri="{0D108BD9-81ED-4DB2-BD59-A6C34878D82A}">
                    <a16:rowId xmlns:a16="http://schemas.microsoft.com/office/drawing/2014/main" val="119696496"/>
                  </a:ext>
                </a:extLst>
              </a:tr>
            </a:tbl>
          </a:graphicData>
        </a:graphic>
      </p:graphicFrame>
    </p:spTree>
    <p:extLst>
      <p:ext uri="{BB962C8B-B14F-4D97-AF65-F5344CB8AC3E}">
        <p14:creationId xmlns:p14="http://schemas.microsoft.com/office/powerpoint/2010/main" val="439367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A Sample of Items on the A-State School Psychology Professional Dispositions Rating Scale </a:t>
            </a:r>
            <a:endParaRPr lang="en-US" sz="3200" b="1" dirty="0"/>
          </a:p>
        </p:txBody>
      </p:sp>
      <p:sp>
        <p:nvSpPr>
          <p:cNvPr id="3" name="Content Placeholder 2"/>
          <p:cNvSpPr>
            <a:spLocks noGrp="1"/>
          </p:cNvSpPr>
          <p:nvPr>
            <p:ph idx="1"/>
          </p:nvPr>
        </p:nvSpPr>
        <p:spPr/>
        <p:txBody>
          <a:bodyPr>
            <a:normAutofit fontScale="85000" lnSpcReduction="20000"/>
          </a:bodyPr>
          <a:lstStyle/>
          <a:p>
            <a:r>
              <a:rPr lang="en-US" sz="2600" u="sng" dirty="0" smtClean="0"/>
              <a:t>Appearance</a:t>
            </a:r>
            <a:r>
              <a:rPr lang="en-US" sz="2600" dirty="0" smtClean="0"/>
              <a:t>-is neat, orderly, &amp; tidy in appearance, meets/exceeds established dress, code, &amp; attends to appearance when meeting w/ professional clients.</a:t>
            </a:r>
          </a:p>
          <a:p>
            <a:r>
              <a:rPr lang="en-US" sz="2600" u="sng" dirty="0" smtClean="0"/>
              <a:t>Reliability</a:t>
            </a:r>
            <a:r>
              <a:rPr lang="en-US" sz="2600" dirty="0" smtClean="0"/>
              <a:t>-is trustworthy, dependable &amp; consistent.</a:t>
            </a:r>
          </a:p>
          <a:p>
            <a:r>
              <a:rPr lang="en-US" sz="2600" u="sng" dirty="0" smtClean="0"/>
              <a:t>Accountability</a:t>
            </a:r>
            <a:r>
              <a:rPr lang="en-US" sz="2600" dirty="0" smtClean="0"/>
              <a:t>- is responsible for all actions &amp; inactions, acknowledges errors/mistakes.</a:t>
            </a:r>
          </a:p>
          <a:p>
            <a:r>
              <a:rPr lang="en-US" sz="2600" u="sng" dirty="0" smtClean="0"/>
              <a:t>Collaboration</a:t>
            </a:r>
            <a:r>
              <a:rPr lang="en-US" sz="2600" dirty="0" smtClean="0"/>
              <a:t>-cooperates &amp; works well with others &amp; is supportive when needed.</a:t>
            </a:r>
          </a:p>
          <a:p>
            <a:r>
              <a:rPr lang="en-US" sz="2600" u="sng" dirty="0" smtClean="0"/>
              <a:t>Work Productivity</a:t>
            </a:r>
            <a:r>
              <a:rPr lang="en-US" sz="2600" dirty="0" smtClean="0"/>
              <a:t>-completes work/assigned task in a productive, timely manner w/ minimal oversite &amp; reminders.</a:t>
            </a:r>
          </a:p>
          <a:p>
            <a:r>
              <a:rPr lang="en-US" sz="2600" u="sng" dirty="0" smtClean="0"/>
              <a:t>Organizational Skills</a:t>
            </a:r>
            <a:r>
              <a:rPr lang="en-US" sz="2600" dirty="0" smtClean="0"/>
              <a:t>-employs effective organizational skills w/ calendar, scheduling, appointments, work materials, caseload tracking &amp; management, &amp; prioritizing work/assigned tasks. </a:t>
            </a:r>
          </a:p>
          <a:p>
            <a:r>
              <a:rPr lang="en-US" sz="2600" u="sng" dirty="0" smtClean="0"/>
              <a:t>Interpersonal Relations</a:t>
            </a:r>
            <a:r>
              <a:rPr lang="en-US" sz="2600" dirty="0" smtClean="0"/>
              <a:t>-relates effectively w/ employers, supervisors, employees, colleagues, peers, faculty, parents, &amp; students. </a:t>
            </a:r>
          </a:p>
          <a:p>
            <a:r>
              <a:rPr lang="en-US" u="sng" dirty="0"/>
              <a:t>Problem Solving</a:t>
            </a:r>
            <a:r>
              <a:rPr lang="en-US" dirty="0"/>
              <a:t>-effectively analyzes problem situations &amp; conceptualizes alternative approaches &amp; solutions.</a:t>
            </a:r>
          </a:p>
          <a:p>
            <a:endParaRPr lang="en-US" sz="2600" dirty="0" smtClean="0"/>
          </a:p>
          <a:p>
            <a:endParaRPr lang="en-US" sz="2600" dirty="0" smtClean="0"/>
          </a:p>
          <a:p>
            <a:endParaRPr lang="en-US" dirty="0"/>
          </a:p>
        </p:txBody>
      </p:sp>
      <p:sp>
        <p:nvSpPr>
          <p:cNvPr id="5" name="Rectangle 4"/>
          <p:cNvSpPr/>
          <p:nvPr/>
        </p:nvSpPr>
        <p:spPr>
          <a:xfrm>
            <a:off x="591127" y="365125"/>
            <a:ext cx="11194473" cy="62296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176118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Sample of Items Continued</a:t>
            </a:r>
            <a:endParaRPr lang="en-US" sz="3200" b="1" dirty="0"/>
          </a:p>
        </p:txBody>
      </p:sp>
      <p:sp>
        <p:nvSpPr>
          <p:cNvPr id="3" name="Content Placeholder 2"/>
          <p:cNvSpPr>
            <a:spLocks noGrp="1"/>
          </p:cNvSpPr>
          <p:nvPr>
            <p:ph idx="1"/>
          </p:nvPr>
        </p:nvSpPr>
        <p:spPr>
          <a:xfrm>
            <a:off x="838200" y="1305098"/>
            <a:ext cx="10515600" cy="4871865"/>
          </a:xfrm>
        </p:spPr>
        <p:txBody>
          <a:bodyPr>
            <a:noAutofit/>
          </a:bodyPr>
          <a:lstStyle/>
          <a:p>
            <a:r>
              <a:rPr lang="en-US" sz="2200" u="sng" dirty="0" smtClean="0"/>
              <a:t>Self-Awareness</a:t>
            </a:r>
            <a:r>
              <a:rPr lang="en-US" sz="2200" dirty="0" smtClean="0"/>
              <a:t>-has insight into their behavior, emotions, beliefs, values, goals &amp; recognizes personal strengths &amp; weaknesses/limitations.</a:t>
            </a:r>
          </a:p>
          <a:p>
            <a:r>
              <a:rPr lang="en-US" sz="2200" u="sng" dirty="0" smtClean="0"/>
              <a:t>Verbal/Oral Communication</a:t>
            </a:r>
            <a:r>
              <a:rPr lang="en-US" sz="2200" dirty="0" smtClean="0"/>
              <a:t>-demonstrates effective verbal/oral communication w/ all populations in a clear &amp; useful manner including meetings, classes, trainings, &amp; other required events.</a:t>
            </a:r>
          </a:p>
          <a:p>
            <a:r>
              <a:rPr lang="en-US" sz="2200" u="sng" dirty="0" smtClean="0"/>
              <a:t>Written Communication</a:t>
            </a:r>
            <a:r>
              <a:rPr lang="en-US" sz="2200" dirty="0" smtClean="0"/>
              <a:t>-is skilled &amp; professional in all written communication such as  notes, reports, letters, emails, etc. </a:t>
            </a:r>
          </a:p>
          <a:p>
            <a:r>
              <a:rPr lang="en-US" sz="2200" u="sng" dirty="0" smtClean="0"/>
              <a:t>Initiative</a:t>
            </a:r>
            <a:r>
              <a:rPr lang="en-US" sz="2200" dirty="0" smtClean="0"/>
              <a:t>-acts &amp; takes charge of one’s responsibilities &amp; leads or assist in unforeseen/ unassigned tasks. </a:t>
            </a:r>
          </a:p>
          <a:p>
            <a:r>
              <a:rPr lang="en-US" sz="2200" u="sng" dirty="0" smtClean="0"/>
              <a:t>Seeking Support</a:t>
            </a:r>
            <a:r>
              <a:rPr lang="en-US" sz="2200" dirty="0" smtClean="0"/>
              <a:t>-identifies &amp; obtains supervisory/consultative support immediately when needed &amp; only works within level of competence.</a:t>
            </a:r>
          </a:p>
          <a:p>
            <a:r>
              <a:rPr lang="en-US" sz="2200" u="sng" dirty="0" smtClean="0"/>
              <a:t>Policies and Laws</a:t>
            </a:r>
            <a:r>
              <a:rPr lang="en-US" sz="2200" dirty="0" smtClean="0"/>
              <a:t>-is knowledgeable &amp; adheres to all applicable policies, procedures, &amp; laws.</a:t>
            </a:r>
          </a:p>
          <a:p>
            <a:r>
              <a:rPr lang="en-US" sz="2200" u="sng" dirty="0" smtClean="0"/>
              <a:t>Ethics</a:t>
            </a:r>
            <a:r>
              <a:rPr lang="en-US" sz="2200" dirty="0" smtClean="0"/>
              <a:t>-is knowledgeable of &amp; adheres to applicable professional psychology ethical codes.  </a:t>
            </a:r>
            <a:endParaRPr lang="en-US" sz="2200" dirty="0"/>
          </a:p>
        </p:txBody>
      </p:sp>
      <p:sp>
        <p:nvSpPr>
          <p:cNvPr id="4" name="Rectangle 3"/>
          <p:cNvSpPr/>
          <p:nvPr/>
        </p:nvSpPr>
        <p:spPr>
          <a:xfrm>
            <a:off x="720436" y="452582"/>
            <a:ext cx="10954328" cy="62530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524214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3B6DF-4584-AF4E-B584-3F9BD38113E9}"/>
              </a:ext>
            </a:extLst>
          </p:cNvPr>
          <p:cNvSpPr>
            <a:spLocks noGrp="1"/>
          </p:cNvSpPr>
          <p:nvPr>
            <p:ph type="title"/>
          </p:nvPr>
        </p:nvSpPr>
        <p:spPr/>
        <p:txBody>
          <a:bodyPr>
            <a:normAutofit fontScale="90000"/>
          </a:bodyPr>
          <a:lstStyle/>
          <a:p>
            <a:pPr algn="ctr"/>
            <a:r>
              <a:rPr lang="en-US" dirty="0"/>
              <a:t>Assessment &amp; Training </a:t>
            </a:r>
            <a:r>
              <a:rPr lang="en-US" dirty="0" smtClean="0"/>
              <a:t>Timelines for </a:t>
            </a:r>
            <a:br>
              <a:rPr lang="en-US" dirty="0" smtClean="0"/>
            </a:br>
            <a:r>
              <a:rPr lang="en-US" dirty="0" smtClean="0"/>
              <a:t>Professional Dispositions</a:t>
            </a:r>
            <a:r>
              <a:rPr lang="en-US" dirty="0" smtClean="0"/>
              <a:t> </a:t>
            </a:r>
            <a:r>
              <a:rPr lang="en-US" dirty="0"/>
              <a:t/>
            </a:r>
            <a:br>
              <a:rPr lang="en-US" dirty="0"/>
            </a:br>
            <a:endParaRPr lang="en-US" dirty="0"/>
          </a:p>
        </p:txBody>
      </p:sp>
      <p:pic>
        <p:nvPicPr>
          <p:cNvPr id="5" name="Google Shape;93;p13">
            <a:extLst>
              <a:ext uri="{FF2B5EF4-FFF2-40B4-BE49-F238E27FC236}">
                <a16:creationId xmlns:a16="http://schemas.microsoft.com/office/drawing/2014/main" id="{4FC51DAF-5F9D-5543-B138-8D8D3A62AD65}"/>
              </a:ext>
            </a:extLst>
          </p:cNvPr>
          <p:cNvPicPr preferRelativeResize="0"/>
          <p:nvPr/>
        </p:nvPicPr>
        <p:blipFill rotWithShape="1">
          <a:blip r:embed="rId3">
            <a:alphaModFix/>
          </a:blip>
          <a:srcRect/>
          <a:stretch/>
        </p:blipFill>
        <p:spPr>
          <a:xfrm>
            <a:off x="157862" y="365125"/>
            <a:ext cx="1360675" cy="1130598"/>
          </a:xfrm>
          <a:prstGeom prst="rect">
            <a:avLst/>
          </a:prstGeom>
          <a:noFill/>
          <a:ln>
            <a:noFill/>
          </a:ln>
        </p:spPr>
      </p:pic>
      <p:pic>
        <p:nvPicPr>
          <p:cNvPr id="8" name="Google Shape;93;p13">
            <a:extLst>
              <a:ext uri="{FF2B5EF4-FFF2-40B4-BE49-F238E27FC236}">
                <a16:creationId xmlns:a16="http://schemas.microsoft.com/office/drawing/2014/main" id="{051FA2F0-ADEB-424D-8CF1-6F99FC3B1AB3}"/>
              </a:ext>
            </a:extLst>
          </p:cNvPr>
          <p:cNvPicPr preferRelativeResize="0"/>
          <p:nvPr/>
        </p:nvPicPr>
        <p:blipFill rotWithShape="1">
          <a:blip r:embed="rId3">
            <a:alphaModFix/>
          </a:blip>
          <a:srcRect/>
          <a:stretch/>
        </p:blipFill>
        <p:spPr>
          <a:xfrm>
            <a:off x="10673463" y="365125"/>
            <a:ext cx="1360675" cy="1130598"/>
          </a:xfrm>
          <a:prstGeom prst="rect">
            <a:avLst/>
          </a:prstGeom>
          <a:noFill/>
          <a:ln>
            <a:noFill/>
          </a:ln>
        </p:spPr>
      </p:pic>
      <p:graphicFrame>
        <p:nvGraphicFramePr>
          <p:cNvPr id="10" name="Content Placeholder 9">
            <a:extLst>
              <a:ext uri="{FF2B5EF4-FFF2-40B4-BE49-F238E27FC236}">
                <a16:creationId xmlns:a16="http://schemas.microsoft.com/office/drawing/2014/main" id="{0E1C8E83-C302-E044-A763-59F006C66270}"/>
              </a:ext>
            </a:extLst>
          </p:cNvPr>
          <p:cNvGraphicFramePr>
            <a:graphicFrameLocks noGrp="1"/>
          </p:cNvGraphicFramePr>
          <p:nvPr>
            <p:ph idx="1"/>
            <p:extLst>
              <p:ext uri="{D42A27DB-BD31-4B8C-83A1-F6EECF244321}">
                <p14:modId xmlns:p14="http://schemas.microsoft.com/office/powerpoint/2010/main" val="3501009372"/>
              </p:ext>
            </p:extLst>
          </p:nvPr>
        </p:nvGraphicFramePr>
        <p:xfrm>
          <a:off x="192373" y="1912303"/>
          <a:ext cx="11807253" cy="3210560"/>
        </p:xfrm>
        <a:graphic>
          <a:graphicData uri="http://schemas.openxmlformats.org/drawingml/2006/table">
            <a:tbl>
              <a:tblPr firstRow="1" bandRow="1">
                <a:tableStyleId>{5C22544A-7EE6-4342-B048-85BDC9FD1C3A}</a:tableStyleId>
              </a:tblPr>
              <a:tblGrid>
                <a:gridCol w="836549">
                  <a:extLst>
                    <a:ext uri="{9D8B030D-6E8A-4147-A177-3AD203B41FA5}">
                      <a16:colId xmlns:a16="http://schemas.microsoft.com/office/drawing/2014/main" val="4138455307"/>
                    </a:ext>
                  </a:extLst>
                </a:gridCol>
                <a:gridCol w="1232218">
                  <a:extLst>
                    <a:ext uri="{9D8B030D-6E8A-4147-A177-3AD203B41FA5}">
                      <a16:colId xmlns:a16="http://schemas.microsoft.com/office/drawing/2014/main" val="305019535"/>
                    </a:ext>
                  </a:extLst>
                </a:gridCol>
                <a:gridCol w="1210928">
                  <a:extLst>
                    <a:ext uri="{9D8B030D-6E8A-4147-A177-3AD203B41FA5}">
                      <a16:colId xmlns:a16="http://schemas.microsoft.com/office/drawing/2014/main" val="450827067"/>
                    </a:ext>
                  </a:extLst>
                </a:gridCol>
                <a:gridCol w="781634">
                  <a:extLst>
                    <a:ext uri="{9D8B030D-6E8A-4147-A177-3AD203B41FA5}">
                      <a16:colId xmlns:a16="http://schemas.microsoft.com/office/drawing/2014/main" val="2884634135"/>
                    </a:ext>
                  </a:extLst>
                </a:gridCol>
                <a:gridCol w="929390">
                  <a:extLst>
                    <a:ext uri="{9D8B030D-6E8A-4147-A177-3AD203B41FA5}">
                      <a16:colId xmlns:a16="http://schemas.microsoft.com/office/drawing/2014/main" val="4020311945"/>
                    </a:ext>
                  </a:extLst>
                </a:gridCol>
                <a:gridCol w="1184223">
                  <a:extLst>
                    <a:ext uri="{9D8B030D-6E8A-4147-A177-3AD203B41FA5}">
                      <a16:colId xmlns:a16="http://schemas.microsoft.com/office/drawing/2014/main" val="1945212293"/>
                    </a:ext>
                  </a:extLst>
                </a:gridCol>
                <a:gridCol w="1244184">
                  <a:extLst>
                    <a:ext uri="{9D8B030D-6E8A-4147-A177-3AD203B41FA5}">
                      <a16:colId xmlns:a16="http://schemas.microsoft.com/office/drawing/2014/main" val="2080622878"/>
                    </a:ext>
                  </a:extLst>
                </a:gridCol>
                <a:gridCol w="899410">
                  <a:extLst>
                    <a:ext uri="{9D8B030D-6E8A-4147-A177-3AD203B41FA5}">
                      <a16:colId xmlns:a16="http://schemas.microsoft.com/office/drawing/2014/main" val="2638635141"/>
                    </a:ext>
                  </a:extLst>
                </a:gridCol>
                <a:gridCol w="1229193">
                  <a:extLst>
                    <a:ext uri="{9D8B030D-6E8A-4147-A177-3AD203B41FA5}">
                      <a16:colId xmlns:a16="http://schemas.microsoft.com/office/drawing/2014/main" val="2824624491"/>
                    </a:ext>
                  </a:extLst>
                </a:gridCol>
                <a:gridCol w="1229194">
                  <a:extLst>
                    <a:ext uri="{9D8B030D-6E8A-4147-A177-3AD203B41FA5}">
                      <a16:colId xmlns:a16="http://schemas.microsoft.com/office/drawing/2014/main" val="197238601"/>
                    </a:ext>
                  </a:extLst>
                </a:gridCol>
                <a:gridCol w="1030330">
                  <a:extLst>
                    <a:ext uri="{9D8B030D-6E8A-4147-A177-3AD203B41FA5}">
                      <a16:colId xmlns:a16="http://schemas.microsoft.com/office/drawing/2014/main" val="2273758389"/>
                    </a:ext>
                  </a:extLst>
                </a:gridCol>
              </a:tblGrid>
              <a:tr h="370840">
                <a:tc>
                  <a:txBody>
                    <a:bodyPr/>
                    <a:lstStyle/>
                    <a:p>
                      <a:pPr algn="ctr"/>
                      <a:endParaRPr 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r>
                        <a:rPr lang="en-US" sz="1600" b="1" dirty="0"/>
                        <a:t>ADMISSION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gridSpan="3">
                  <a:txBody>
                    <a:bodyPr/>
                    <a:lstStyle/>
                    <a:p>
                      <a:pPr algn="ctr"/>
                      <a:r>
                        <a:rPr lang="en-US" sz="1600" b="1" dirty="0"/>
                        <a:t>YEAR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hMerge="1">
                  <a:txBody>
                    <a:bodyPr/>
                    <a:lstStyle/>
                    <a:p>
                      <a:endParaRPr lang="en-US" dirty="0"/>
                    </a:p>
                  </a:txBody>
                  <a:tcPr/>
                </a:tc>
                <a:tc hMerge="1">
                  <a:txBody>
                    <a:bodyPr/>
                    <a:lstStyle/>
                    <a:p>
                      <a:endParaRPr lang="en-US" dirty="0"/>
                    </a:p>
                  </a:txBody>
                  <a:tcPr/>
                </a:tc>
                <a:tc gridSpan="3">
                  <a:txBody>
                    <a:bodyPr/>
                    <a:lstStyle/>
                    <a:p>
                      <a:pPr algn="ctr"/>
                      <a:r>
                        <a:rPr lang="en-US" sz="1600" b="1" dirty="0"/>
                        <a:t>YEAR 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hMerge="1">
                  <a:txBody>
                    <a:bodyPr/>
                    <a:lstStyle/>
                    <a:p>
                      <a:endParaRPr lang="en-US" dirty="0"/>
                    </a:p>
                  </a:txBody>
                  <a:tcPr/>
                </a:tc>
                <a:tc hMerge="1">
                  <a:txBody>
                    <a:bodyPr/>
                    <a:lstStyle/>
                    <a:p>
                      <a:endParaRPr lang="en-US" dirty="0"/>
                    </a:p>
                  </a:txBody>
                  <a:tcPr/>
                </a:tc>
                <a:tc gridSpan="2">
                  <a:txBody>
                    <a:bodyPr/>
                    <a:lstStyle/>
                    <a:p>
                      <a:pPr algn="ctr"/>
                      <a:r>
                        <a:rPr lang="en-US" sz="1600" b="1" dirty="0"/>
                        <a:t>YEAR 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hMerge="1">
                  <a:txBody>
                    <a:bodyPr/>
                    <a:lstStyle/>
                    <a:p>
                      <a:endParaRPr lang="en-US" dirty="0"/>
                    </a:p>
                  </a:txBody>
                  <a:tcPr/>
                </a:tc>
                <a:tc>
                  <a:txBody>
                    <a:bodyPr/>
                    <a:lstStyle/>
                    <a:p>
                      <a:pPr algn="ctr"/>
                      <a:r>
                        <a:rPr lang="en-US" sz="1600" b="1" dirty="0"/>
                        <a:t>POST GRAD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3752027389"/>
                  </a:ext>
                </a:extLst>
              </a:tr>
              <a:tr h="370840">
                <a:tc>
                  <a:txBody>
                    <a:bodyPr/>
                    <a:lstStyle/>
                    <a:p>
                      <a:pPr algn="ctr"/>
                      <a:endParaRPr lang="en-US" sz="1600" b="1"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lang="en-US" sz="1600" b="1"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b="1" i="1" dirty="0"/>
                        <a:t>Fall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b="1" i="1" dirty="0"/>
                        <a:t>Spring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b="1" i="1" dirty="0"/>
                        <a:t>Summer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b="1" i="1" dirty="0"/>
                        <a:t>Fall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b="1" i="1" dirty="0"/>
                        <a:t>Spring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b="1" i="1" dirty="0"/>
                        <a:t>Summer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b="1" i="1" dirty="0"/>
                        <a:t>Fall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b="1" i="1" dirty="0"/>
                        <a:t>Spring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b="1" i="1" dirty="0"/>
                        <a:t>1-year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57241888"/>
                  </a:ext>
                </a:extLst>
              </a:tr>
              <a:tr h="370840">
                <a:tc>
                  <a:txBody>
                    <a:bodyPr/>
                    <a:lstStyle/>
                    <a:p>
                      <a:pPr algn="ctr"/>
                      <a:r>
                        <a:rPr lang="en-US" sz="1600" b="1" dirty="0"/>
                        <a:t>ASSESS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References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*Faculty Annual Review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a:t>⌘</a:t>
                      </a:r>
                      <a:r>
                        <a:rPr lang="en-US" sz="1600" dirty="0"/>
                        <a:t>Practicum </a:t>
                      </a:r>
                      <a:r>
                        <a:rPr lang="en-US" sz="1600" dirty="0" smtClean="0"/>
                        <a:t>Field </a:t>
                      </a:r>
                      <a:r>
                        <a:rPr lang="en-US" sz="1600" dirty="0"/>
                        <a:t>Supervisors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t>⌘</a:t>
                      </a:r>
                      <a:r>
                        <a:rPr lang="en-US" sz="1600" dirty="0"/>
                        <a:t>Practicum </a:t>
                      </a:r>
                      <a:r>
                        <a:rPr lang="en-US" sz="1600" dirty="0" smtClean="0"/>
                        <a:t>Field </a:t>
                      </a:r>
                      <a:r>
                        <a:rPr lang="en-US" sz="1600" dirty="0"/>
                        <a:t>Supervisors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*Faculty Annual Review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t>⌘</a:t>
                      </a:r>
                      <a:r>
                        <a:rPr lang="en-US" sz="1600" dirty="0"/>
                        <a:t>Internship </a:t>
                      </a:r>
                      <a:r>
                        <a:rPr lang="en-US" sz="1600" dirty="0" smtClean="0"/>
                        <a:t>Field </a:t>
                      </a:r>
                      <a:r>
                        <a:rPr lang="en-US" sz="1600" dirty="0"/>
                        <a:t>Supervisor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t>⌘</a:t>
                      </a:r>
                      <a:r>
                        <a:rPr lang="en-US" sz="1600" dirty="0"/>
                        <a:t>Internship </a:t>
                      </a:r>
                      <a:r>
                        <a:rPr lang="en-US" sz="1600" dirty="0" smtClean="0"/>
                        <a:t>Field </a:t>
                      </a:r>
                      <a:r>
                        <a:rPr lang="en-US" sz="1600" dirty="0"/>
                        <a:t>Supervisor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Employer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25142251"/>
                  </a:ext>
                </a:extLst>
              </a:tr>
              <a:tr h="370840">
                <a:tc rowSpan="2">
                  <a:txBody>
                    <a:bodyPr/>
                    <a:lstStyle/>
                    <a:p>
                      <a:pPr algn="ctr"/>
                      <a:r>
                        <a:rPr lang="en-US" sz="1600" b="1" dirty="0"/>
                        <a:t>TRAIN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dirty="0"/>
                        <a:t>Orientation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dirty="0"/>
                        <a:t>Orientation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681418601"/>
                  </a:ext>
                </a:extLst>
              </a:tr>
              <a:tr h="370840">
                <a:tc vMerge="1">
                  <a:txBody>
                    <a:bodyPr/>
                    <a:lstStyle/>
                    <a:p>
                      <a:pPr algn="ctr"/>
                      <a:endParaRPr lang="en-US" sz="1600" dirty="0"/>
                    </a:p>
                  </a:txBody>
                  <a:tcPr anchor="b"/>
                </a:tc>
                <a:tc>
                  <a:txBody>
                    <a:bodyPr/>
                    <a:lstStyle/>
                    <a:p>
                      <a:pPr algn="ct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dirty="0"/>
                        <a:t>Course: </a:t>
                      </a:r>
                    </a:p>
                    <a:p>
                      <a:pPr algn="ctr"/>
                      <a:r>
                        <a:rPr lang="en-US" sz="1600" dirty="0" smtClean="0"/>
                        <a:t>Professional  </a:t>
                      </a:r>
                      <a:r>
                        <a:rPr lang="en-US" sz="1600" dirty="0"/>
                        <a:t>School </a:t>
                      </a:r>
                      <a:r>
                        <a:rPr lang="en-US" sz="1600" dirty="0" smtClean="0"/>
                        <a:t>Psychology</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t>Courses: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t>Practicum</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Courses: </a:t>
                      </a:r>
                      <a:r>
                        <a:rPr lang="en-US" sz="1600" dirty="0" smtClean="0"/>
                        <a:t>Practicum</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Course: </a:t>
                      </a:r>
                      <a:r>
                        <a:rPr lang="en-US" sz="1600" dirty="0" smtClean="0"/>
                        <a:t> Internship</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Course: </a:t>
                      </a:r>
                      <a:r>
                        <a:rPr lang="en-US" sz="1600" dirty="0" smtClean="0"/>
                        <a:t> Internship</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226336110"/>
                  </a:ext>
                </a:extLst>
              </a:tr>
            </a:tbl>
          </a:graphicData>
        </a:graphic>
      </p:graphicFrame>
      <p:sp>
        <p:nvSpPr>
          <p:cNvPr id="26" name="TextBox 25">
            <a:extLst>
              <a:ext uri="{FF2B5EF4-FFF2-40B4-BE49-F238E27FC236}">
                <a16:creationId xmlns:a16="http://schemas.microsoft.com/office/drawing/2014/main" id="{3D597A2E-8BBF-4747-BBD9-21C049C2164F}"/>
              </a:ext>
            </a:extLst>
          </p:cNvPr>
          <p:cNvSpPr txBox="1"/>
          <p:nvPr/>
        </p:nvSpPr>
        <p:spPr>
          <a:xfrm>
            <a:off x="409698" y="5783283"/>
            <a:ext cx="11340933" cy="923330"/>
          </a:xfrm>
          <a:prstGeom prst="rect">
            <a:avLst/>
          </a:prstGeom>
          <a:noFill/>
        </p:spPr>
        <p:txBody>
          <a:bodyPr wrap="square" rtlCol="0">
            <a:spAutoFit/>
          </a:bodyPr>
          <a:lstStyle/>
          <a:p>
            <a:r>
              <a:rPr lang="en-US" dirty="0"/>
              <a:t>*</a:t>
            </a:r>
            <a:r>
              <a:rPr lang="en-US" i="1" dirty="0"/>
              <a:t>Annual Reviews can occur more frequently as needed. These are scheduled for all students early in the summer term.</a:t>
            </a:r>
          </a:p>
          <a:p>
            <a:r>
              <a:rPr lang="en-US" dirty="0"/>
              <a:t>⌘</a:t>
            </a:r>
            <a:r>
              <a:rPr lang="en-US" i="1" dirty="0"/>
              <a:t>Practicum and Internship reviews also include skill and knowledge reviews across the 10 </a:t>
            </a:r>
            <a:r>
              <a:rPr lang="en-US" i="1" dirty="0" smtClean="0"/>
              <a:t>NASP Standards for Preparation of School Psychologists (2010</a:t>
            </a:r>
            <a:r>
              <a:rPr lang="en-US" i="1" dirty="0"/>
              <a:t>).</a:t>
            </a:r>
          </a:p>
        </p:txBody>
      </p:sp>
    </p:spTree>
    <p:extLst>
      <p:ext uri="{BB962C8B-B14F-4D97-AF65-F5344CB8AC3E}">
        <p14:creationId xmlns:p14="http://schemas.microsoft.com/office/powerpoint/2010/main" val="10458267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3B6DF-4584-AF4E-B584-3F9BD38113E9}"/>
              </a:ext>
            </a:extLst>
          </p:cNvPr>
          <p:cNvSpPr>
            <a:spLocks noGrp="1"/>
          </p:cNvSpPr>
          <p:nvPr>
            <p:ph type="title"/>
          </p:nvPr>
        </p:nvSpPr>
        <p:spPr/>
        <p:txBody>
          <a:bodyPr/>
          <a:lstStyle/>
          <a:p>
            <a:pPr algn="ctr"/>
            <a:r>
              <a:rPr lang="en-US" dirty="0" smtClean="0"/>
              <a:t>Professional Dispositions:</a:t>
            </a:r>
            <a:r>
              <a:rPr lang="en-US" dirty="0"/>
              <a:t/>
            </a:r>
            <a:br>
              <a:rPr lang="en-US" dirty="0"/>
            </a:br>
            <a:r>
              <a:rPr lang="en-US" dirty="0"/>
              <a:t>Reliability &amp; Validity Analysis</a:t>
            </a:r>
          </a:p>
        </p:txBody>
      </p:sp>
      <p:graphicFrame>
        <p:nvGraphicFramePr>
          <p:cNvPr id="7" name="Content Placeholder 6">
            <a:extLst>
              <a:ext uri="{FF2B5EF4-FFF2-40B4-BE49-F238E27FC236}">
                <a16:creationId xmlns:a16="http://schemas.microsoft.com/office/drawing/2014/main" id="{F33D3D6D-8F28-D94F-A9D4-38AAA1F19252}"/>
              </a:ext>
            </a:extLst>
          </p:cNvPr>
          <p:cNvGraphicFramePr>
            <a:graphicFrameLocks noGrp="1"/>
          </p:cNvGraphicFramePr>
          <p:nvPr>
            <p:ph idx="1"/>
            <p:extLst>
              <p:ext uri="{D42A27DB-BD31-4B8C-83A1-F6EECF244321}">
                <p14:modId xmlns:p14="http://schemas.microsoft.com/office/powerpoint/2010/main" val="819406514"/>
              </p:ext>
            </p:extLst>
          </p:nvPr>
        </p:nvGraphicFramePr>
        <p:xfrm>
          <a:off x="157861" y="1825624"/>
          <a:ext cx="11776839" cy="49199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Google Shape;93;p13">
            <a:extLst>
              <a:ext uri="{FF2B5EF4-FFF2-40B4-BE49-F238E27FC236}">
                <a16:creationId xmlns:a16="http://schemas.microsoft.com/office/drawing/2014/main" id="{4FC51DAF-5F9D-5543-B138-8D8D3A62AD65}"/>
              </a:ext>
            </a:extLst>
          </p:cNvPr>
          <p:cNvPicPr preferRelativeResize="0"/>
          <p:nvPr/>
        </p:nvPicPr>
        <p:blipFill rotWithShape="1">
          <a:blip r:embed="rId8">
            <a:alphaModFix/>
          </a:blip>
          <a:srcRect/>
          <a:stretch/>
        </p:blipFill>
        <p:spPr>
          <a:xfrm>
            <a:off x="157862" y="365125"/>
            <a:ext cx="1360675" cy="1130598"/>
          </a:xfrm>
          <a:prstGeom prst="rect">
            <a:avLst/>
          </a:prstGeom>
          <a:noFill/>
          <a:ln>
            <a:noFill/>
          </a:ln>
        </p:spPr>
      </p:pic>
      <p:pic>
        <p:nvPicPr>
          <p:cNvPr id="8" name="Google Shape;93;p13">
            <a:extLst>
              <a:ext uri="{FF2B5EF4-FFF2-40B4-BE49-F238E27FC236}">
                <a16:creationId xmlns:a16="http://schemas.microsoft.com/office/drawing/2014/main" id="{051FA2F0-ADEB-424D-8CF1-6F99FC3B1AB3}"/>
              </a:ext>
            </a:extLst>
          </p:cNvPr>
          <p:cNvPicPr preferRelativeResize="0"/>
          <p:nvPr/>
        </p:nvPicPr>
        <p:blipFill rotWithShape="1">
          <a:blip r:embed="rId8">
            <a:alphaModFix/>
          </a:blip>
          <a:srcRect/>
          <a:stretch/>
        </p:blipFill>
        <p:spPr>
          <a:xfrm>
            <a:off x="10673463" y="365125"/>
            <a:ext cx="1360675" cy="1130598"/>
          </a:xfrm>
          <a:prstGeom prst="rect">
            <a:avLst/>
          </a:prstGeom>
          <a:noFill/>
          <a:ln>
            <a:noFill/>
          </a:ln>
        </p:spPr>
      </p:pic>
    </p:spTree>
    <p:extLst>
      <p:ext uri="{BB962C8B-B14F-4D97-AF65-F5344CB8AC3E}">
        <p14:creationId xmlns:p14="http://schemas.microsoft.com/office/powerpoint/2010/main" val="870223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186</TotalTime>
  <Words>745</Words>
  <Application>Microsoft Office PowerPoint</Application>
  <PresentationFormat>Widescreen</PresentationFormat>
  <Paragraphs>78</Paragraphs>
  <Slides>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The Assessment of Professional Dispositions:  An Example of a Repeated Measure for  Advanced-Level Candidates   Learn @ State   March 13, 2019   Arkansas State University College of Education and Behavioral Science Department of Psychology and Counseling Educational Specialist (Ed.S.) Degree Program in Psychology and Counseling  School Psychology Track-NASP Approved</vt:lpstr>
      <vt:lpstr>The Assessment of Professional Dispositions</vt:lpstr>
      <vt:lpstr>A Sample of Items on the A-State School Psychology Professional Dispositions Rating Scale </vt:lpstr>
      <vt:lpstr>Sample of Items Continued</vt:lpstr>
      <vt:lpstr>Assessment &amp; Training Timelines for  Professional Dispositions  </vt:lpstr>
      <vt:lpstr>Professional Dispositions: Reliability &amp; Validity Analysis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JOHN HALL</cp:lastModifiedBy>
  <cp:revision>33</cp:revision>
  <dcterms:created xsi:type="dcterms:W3CDTF">2019-03-11T16:31:35Z</dcterms:created>
  <dcterms:modified xsi:type="dcterms:W3CDTF">2019-03-11T21:30:17Z</dcterms:modified>
</cp:coreProperties>
</file>