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350" r:id="rId2"/>
    <p:sldId id="331" r:id="rId3"/>
    <p:sldId id="332" r:id="rId4"/>
    <p:sldId id="328" r:id="rId5"/>
    <p:sldId id="342" r:id="rId6"/>
    <p:sldId id="357" r:id="rId7"/>
    <p:sldId id="360" r:id="rId8"/>
    <p:sldId id="257" r:id="rId9"/>
    <p:sldId id="358" r:id="rId10"/>
    <p:sldId id="365" r:id="rId11"/>
    <p:sldId id="372" r:id="rId12"/>
    <p:sldId id="373" r:id="rId13"/>
    <p:sldId id="361" r:id="rId14"/>
    <p:sldId id="362" r:id="rId15"/>
    <p:sldId id="363" r:id="rId16"/>
    <p:sldId id="364" r:id="rId17"/>
    <p:sldId id="285" r:id="rId18"/>
    <p:sldId id="354" r:id="rId19"/>
    <p:sldId id="359" r:id="rId20"/>
    <p:sldId id="369" r:id="rId21"/>
    <p:sldId id="370" r:id="rId22"/>
    <p:sldId id="351" r:id="rId23"/>
    <p:sldId id="367" r:id="rId24"/>
    <p:sldId id="352" r:id="rId25"/>
    <p:sldId id="371" r:id="rId26"/>
    <p:sldId id="348" r:id="rId27"/>
    <p:sldId id="353" r:id="rId28"/>
    <p:sldId id="368" r:id="rId29"/>
    <p:sldId id="366" r:id="rId30"/>
    <p:sldId id="345"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33" autoAdjust="0"/>
    <p:restoredTop sz="94660"/>
  </p:normalViewPr>
  <p:slideViewPr>
    <p:cSldViewPr>
      <p:cViewPr varScale="1">
        <p:scale>
          <a:sx n="195" d="100"/>
          <a:sy n="195" d="100"/>
        </p:scale>
        <p:origin x="-28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A459FA-8ACF-4598-8AD9-3EA3FA85DE0E}" type="datetimeFigureOut">
              <a:rPr lang="en-US" smtClean="0"/>
              <a:pPr/>
              <a:t>1/17/14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37E7B-8B93-44A4-8854-4178C3C36644}" type="slidenum">
              <a:rPr lang="en-US" smtClean="0"/>
              <a:pPr/>
              <a:t>‹#›</a:t>
            </a:fld>
            <a:endParaRPr lang="en-US"/>
          </a:p>
        </p:txBody>
      </p:sp>
    </p:spTree>
    <p:extLst>
      <p:ext uri="{BB962C8B-B14F-4D97-AF65-F5344CB8AC3E}">
        <p14:creationId xmlns:p14="http://schemas.microsoft.com/office/powerpoint/2010/main" val="217348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Space Camp Story- my inspiration- tell about how</a:t>
            </a:r>
            <a:r>
              <a:rPr lang="en-US" baseline="0" dirty="0" smtClean="0"/>
              <a:t> you have to pick a </a:t>
            </a:r>
            <a:endParaRPr lang="en-US" dirty="0"/>
          </a:p>
        </p:txBody>
      </p:sp>
      <p:sp>
        <p:nvSpPr>
          <p:cNvPr id="4" name="Slide Number Placeholder 3"/>
          <p:cNvSpPr>
            <a:spLocks noGrp="1"/>
          </p:cNvSpPr>
          <p:nvPr>
            <p:ph type="sldNum" sz="quarter" idx="10"/>
          </p:nvPr>
        </p:nvSpPr>
        <p:spPr/>
        <p:txBody>
          <a:bodyPr/>
          <a:lstStyle/>
          <a:p>
            <a:fld id="{B8D37E7B-8B93-44A4-8854-4178C3C3664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Space Camp Story- my inspiration- tell about how</a:t>
            </a:r>
            <a:r>
              <a:rPr lang="en-US" baseline="0" dirty="0" smtClean="0"/>
              <a:t> you have to pick a </a:t>
            </a:r>
            <a:endParaRPr lang="en-US" dirty="0"/>
          </a:p>
        </p:txBody>
      </p:sp>
      <p:sp>
        <p:nvSpPr>
          <p:cNvPr id="4" name="Slide Number Placeholder 3"/>
          <p:cNvSpPr>
            <a:spLocks noGrp="1"/>
          </p:cNvSpPr>
          <p:nvPr>
            <p:ph type="sldNum" sz="quarter" idx="10"/>
          </p:nvPr>
        </p:nvSpPr>
        <p:spPr/>
        <p:txBody>
          <a:bodyPr/>
          <a:lstStyle/>
          <a:p>
            <a:fld id="{B8D37E7B-8B93-44A4-8854-4178C3C3664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4A09303-A85E-4F50-91C0-0C6D8B991DAA}"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A09303-A85E-4F50-91C0-0C6D8B991D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A09303-A85E-4F50-91C0-0C6D8B991D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A09303-A85E-4F50-91C0-0C6D8B991D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A09303-A85E-4F50-91C0-0C6D8B991DAA}"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4A09303-A85E-4F50-91C0-0C6D8B991D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4A09303-A85E-4F50-91C0-0C6D8B991DAA}"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4A09303-A85E-4F50-91C0-0C6D8B991D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4A09303-A85E-4F50-91C0-0C6D8B991D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2C3859-8156-466F-9CFD-E399CC0E7D47}" type="datetimeFigureOut">
              <a:rPr lang="en-US" smtClean="0"/>
              <a:pPr/>
              <a:t>1/17/14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4A09303-A85E-4F50-91C0-0C6D8B991D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2A2C3859-8156-466F-9CFD-E399CC0E7D47}" type="datetimeFigureOut">
              <a:rPr lang="en-US" smtClean="0"/>
              <a:pPr/>
              <a:t>1/17/14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4A09303-A85E-4F50-91C0-0C6D8B991D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A2C3859-8156-466F-9CFD-E399CC0E7D47}" type="datetimeFigureOut">
              <a:rPr lang="en-US" smtClean="0"/>
              <a:pPr/>
              <a:t>1/17/14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4A09303-A85E-4F50-91C0-0C6D8B991DA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eacherspayteachers.com/Store/Erin-Wing" TargetMode="Externa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image" Target="../media/image1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thefutureinreading.myon.com/" TargetMode="Externa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eacherspayteachers.com/Product/Freebie-Fall-Themed-Book-Bag-Activity-Sampler-Pack-953450" TargetMode="Externa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release-on-reading.com/historical-picturebooks.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www.corestandards.org/ELA-Literacy/CCRA/W/1/" TargetMode="External"/><Relationship Id="rId1" Type="http://schemas.openxmlformats.org/officeDocument/2006/relationships/slideLayout" Target="../slideLayouts/slideLayout7.xml"/><Relationship Id="rId2" Type="http://schemas.openxmlformats.org/officeDocument/2006/relationships/hyperlink" Target="http://smilinginsecondgrade.blogspot.com/2011/10/friday-friday-gotta-get-down-on-friday.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orestandards.org/ELA-Literacy/CCRA/W/1/" TargetMode="External"/><Relationship Id="rId4" Type="http://schemas.openxmlformats.org/officeDocument/2006/relationships/hyperlink" Target="http://www.corestandards.org/ELA-Literacy/CCRA/W/3/" TargetMode="External"/><Relationship Id="rId5" Type="http://schemas.openxmlformats.org/officeDocument/2006/relationships/hyperlink" Target="http://www.scholastic.com/teachers/top-teaching/2013/04/engaging-young-writers-home-class-mascot-writing-project" TargetMode="External"/><Relationship Id="rId6"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hyperlink" Target="http://www.corestandards.org/ELA-Literacy/W/3/3/b/"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http://www.corestandards.org/ELA-Literacy/CCRA/W/6/" TargetMode="External"/><Relationship Id="rId1" Type="http://schemas.openxmlformats.org/officeDocument/2006/relationships/slideLayout" Target="../slideLayouts/slideLayout7.xml"/><Relationship Id="rId2" Type="http://schemas.openxmlformats.org/officeDocument/2006/relationships/hyperlink" Target="http://tomsawyergame.weebly.com/what-were-doing.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2013ArkansasTeacherOfTheYear" TargetMode="External"/><Relationship Id="rId4" Type="http://schemas.openxmlformats.org/officeDocument/2006/relationships/hyperlink" Target="http://atoy.pbworks.com/" TargetMode="External"/><Relationship Id="rId1" Type="http://schemas.openxmlformats.org/officeDocument/2006/relationships/slideLayout" Target="../slideLayouts/slideLayout7.xml"/><Relationship Id="rId2" Type="http://schemas.openxmlformats.org/officeDocument/2006/relationships/hyperlink" Target="mailto:aweimer13@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pta.org/files/PTA%20Arkansas%20Assessment%20Guide.pdf" TargetMode="External"/><Relationship Id="rId4" Type="http://schemas.openxmlformats.org/officeDocument/2006/relationships/hyperlink" Target="http://pta.org/parents/content.cfm?ItemNumber=2910" TargetMode="External"/><Relationship Id="rId5" Type="http://schemas.openxmlformats.org/officeDocument/2006/relationships/hyperlink" Target="http://www.parenttoolkit.com/index.cfm?objectid=313B2E50-2088-11E3-8EC10050569A5318" TargetMode="External"/><Relationship Id="rId1" Type="http://schemas.openxmlformats.org/officeDocument/2006/relationships/slideLayout" Target="../slideLayouts/slideLayout7.xml"/><Relationship Id="rId2" Type="http://schemas.openxmlformats.org/officeDocument/2006/relationships/hyperlink" Target="http://www.cgcs.org/domain/3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hyperlink" Target="http://helloliteracy.blogspot.com/search/label/paren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pinterest.com/aliweimer/parent-teacher-communication/" TargetMode="External"/><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hyperlink" Target="https://www.facebook.com/2013ArkansasTeacherOfTheYear?ref=br_t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219200"/>
          </a:xfrm>
        </p:spPr>
        <p:txBody>
          <a:bodyPr>
            <a:noAutofit/>
          </a:bodyPr>
          <a:lstStyle/>
          <a:p>
            <a:pPr algn="ctr"/>
            <a:endParaRPr lang="en-US" sz="4400" dirty="0">
              <a:latin typeface="Copperplate Gothic Bold" pitchFamily="34" charset="0"/>
            </a:endParaRPr>
          </a:p>
        </p:txBody>
      </p:sp>
      <p:pic>
        <p:nvPicPr>
          <p:cNvPr id="10" name="Picture 9" descr="mars surface.jpg"/>
          <p:cNvPicPr>
            <a:picLocks noChangeAspect="1"/>
          </p:cNvPicPr>
          <p:nvPr/>
        </p:nvPicPr>
        <p:blipFill>
          <a:blip r:embed="rId3"/>
          <a:stretch>
            <a:fillRect/>
          </a:stretch>
        </p:blipFill>
        <p:spPr>
          <a:xfrm>
            <a:off x="0" y="0"/>
            <a:ext cx="9144000" cy="6884479"/>
          </a:xfrm>
          <a:prstGeom prst="rect">
            <a:avLst/>
          </a:prstGeom>
        </p:spPr>
      </p:pic>
      <p:sp>
        <p:nvSpPr>
          <p:cNvPr id="11" name="TextBox 10"/>
          <p:cNvSpPr txBox="1"/>
          <p:nvPr/>
        </p:nvSpPr>
        <p:spPr>
          <a:xfrm>
            <a:off x="228600" y="228600"/>
            <a:ext cx="8382000" cy="1107996"/>
          </a:xfrm>
          <a:prstGeom prst="rect">
            <a:avLst/>
          </a:prstGeom>
          <a:noFill/>
        </p:spPr>
        <p:txBody>
          <a:bodyPr wrap="square" rtlCol="0">
            <a:spAutoFit/>
          </a:bodyPr>
          <a:lstStyle/>
          <a:p>
            <a:r>
              <a:rPr lang="en-US" sz="66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MISSION TO MARS</a:t>
            </a:r>
          </a:p>
        </p:txBody>
      </p:sp>
      <p:pic>
        <p:nvPicPr>
          <p:cNvPr id="14" name="Picture 13" descr="space camp fun!.jpg"/>
          <p:cNvPicPr>
            <a:picLocks noChangeAspect="1"/>
          </p:cNvPicPr>
          <p:nvPr/>
        </p:nvPicPr>
        <p:blipFill>
          <a:blip r:embed="rId4"/>
          <a:stretch>
            <a:fillRect/>
          </a:stretch>
        </p:blipFill>
        <p:spPr>
          <a:xfrm>
            <a:off x="5943600" y="1371600"/>
            <a:ext cx="2919174" cy="5180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228600" y="1447800"/>
            <a:ext cx="5638800" cy="5016758"/>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endParaRPr lang="en-US" sz="3200" b="1" spc="150" dirty="0" smtClean="0">
              <a:ln w="11430"/>
              <a:solidFill>
                <a:srgbClr val="F8F8F8"/>
              </a:solidFill>
              <a:effectLst>
                <a:outerShdw blurRad="25400" algn="tl" rotWithShape="0">
                  <a:srgbClr val="000000">
                    <a:alpha val="43000"/>
                  </a:srgbClr>
                </a:outerShdw>
              </a:effectLst>
              <a:latin typeface="Courier New" pitchFamily="49" charset="0"/>
              <a:cs typeface="Courier New" pitchFamily="49" charset="0"/>
            </a:endParaRPr>
          </a:p>
          <a:p>
            <a:pPr algn="ctr"/>
            <a:endParaRPr lang="en-US" sz="3200" b="1" spc="150" dirty="0" smtClean="0">
              <a:ln w="11430"/>
              <a:solidFill>
                <a:srgbClr val="F8F8F8"/>
              </a:solidFill>
              <a:effectLst>
                <a:outerShdw blurRad="25400" algn="tl" rotWithShape="0">
                  <a:srgbClr val="000000">
                    <a:alpha val="43000"/>
                  </a:srgbClr>
                </a:outerShdw>
              </a:effectLst>
              <a:latin typeface="Courier New" pitchFamily="49" charset="0"/>
              <a:cs typeface="Courier New" pitchFamily="49" charset="0"/>
            </a:endParaRPr>
          </a:p>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urier New" pitchFamily="49" charset="0"/>
                <a:cs typeface="Courier New" pitchFamily="49" charset="0"/>
              </a:rPr>
              <a:t>Sharing the Common Core Shifts…..</a:t>
            </a:r>
          </a:p>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urier New" pitchFamily="49" charset="0"/>
                <a:cs typeface="Courier New" pitchFamily="49" charset="0"/>
              </a:rPr>
              <a:t>with Parents</a:t>
            </a:r>
            <a:endPar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urier New" pitchFamily="49" charset="0"/>
              <a:cs typeface="Courier New" pitchFamily="49" charset="0"/>
            </a:endParaRPr>
          </a:p>
          <a:p>
            <a:endParaRPr lang="en-US" sz="2800" b="1" spc="150" dirty="0" smtClean="0">
              <a:ln w="11430"/>
              <a:solidFill>
                <a:srgbClr val="F8F8F8"/>
              </a:solidFill>
              <a:effectLst>
                <a:outerShdw blurRad="25400" algn="tl" rotWithShape="0">
                  <a:srgbClr val="000000">
                    <a:alpha val="43000"/>
                  </a:srgbClr>
                </a:outerShdw>
              </a:effectLst>
              <a:latin typeface="Courier New" pitchFamily="49" charset="0"/>
              <a:cs typeface="Courier New" pitchFamily="49" charset="0"/>
            </a:endParaRPr>
          </a:p>
          <a:p>
            <a:endParaRPr lang="en-US" sz="2800" b="1" spc="150" dirty="0" smtClean="0">
              <a:ln w="11430"/>
              <a:solidFill>
                <a:srgbClr val="F8F8F8"/>
              </a:solidFill>
              <a:effectLst>
                <a:outerShdw blurRad="25400" algn="tl" rotWithShape="0">
                  <a:srgbClr val="000000">
                    <a:alpha val="43000"/>
                  </a:srgbClr>
                </a:outerShdw>
              </a:effectLst>
              <a:latin typeface="Courier New" pitchFamily="49" charset="0"/>
              <a:cs typeface="Courier New" pitchFamily="49" charset="0"/>
            </a:endParaRPr>
          </a:p>
          <a:p>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ourier New" pitchFamily="49" charset="0"/>
                <a:cs typeface="Courier New" pitchFamily="49" charset="0"/>
              </a:rPr>
              <a:t>YOUR FLIGHT COMMANDER:</a:t>
            </a:r>
          </a:p>
          <a:p>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ourier New" pitchFamily="49" charset="0"/>
                <a:cs typeface="Courier New" pitchFamily="49" charset="0"/>
              </a:rPr>
              <a:t>ALI WEIMER</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ourier New" pitchFamily="49" charset="0"/>
                <a:cs typeface="Courier New" pitchFamily="49" charset="0"/>
              </a:rPr>
              <a:t>2013 Arkansas Teacher of the Year</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6" name="Picture 12" descr="http://farm4.static.flickr.com/3282/2578351562_c422bb96ae.jpg"/>
          <p:cNvPicPr>
            <a:picLocks noChangeAspect="1" noChangeArrowheads="1"/>
          </p:cNvPicPr>
          <p:nvPr/>
        </p:nvPicPr>
        <p:blipFill>
          <a:blip r:embed="rId2"/>
          <a:srcRect/>
          <a:stretch>
            <a:fillRect/>
          </a:stretch>
        </p:blipFill>
        <p:spPr bwMode="auto">
          <a:xfrm>
            <a:off x="0" y="0"/>
            <a:ext cx="9144000" cy="6669248"/>
          </a:xfrm>
          <a:prstGeom prst="rect">
            <a:avLst/>
          </a:prstGeom>
          <a:noFill/>
        </p:spPr>
      </p:pic>
      <p:sp>
        <p:nvSpPr>
          <p:cNvPr id="62468" name="AutoShape 4"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2" name="AutoShape 8"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4" name="AutoShape 10"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447800" y="152400"/>
            <a:ext cx="7543800" cy="5847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Parent-Teacher Communication</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TextBox 14"/>
          <p:cNvSpPr txBox="1"/>
          <p:nvPr/>
        </p:nvSpPr>
        <p:spPr>
          <a:xfrm>
            <a:off x="381000" y="5562600"/>
            <a:ext cx="8458200" cy="83099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800" b="1" dirty="0" smtClean="0">
                <a:ln/>
                <a:solidFill>
                  <a:schemeClr val="accent3"/>
                </a:solidFill>
              </a:rPr>
              <a:t>Parent-Teacher Collaboration</a:t>
            </a:r>
            <a:endParaRPr lang="en-US" sz="4800" b="1" dirty="0">
              <a:ln/>
              <a:solidFill>
                <a:schemeClr val="accent3"/>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AutoShape 4"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2" name="AutoShape 8"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4" name="AutoShape 10"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381000" y="381000"/>
            <a:ext cx="8458200" cy="156966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Why?</a:t>
            </a:r>
          </a:p>
          <a:p>
            <a:pPr algn="ctr"/>
            <a:r>
              <a:rPr lang="en-US" sz="4800" b="1" dirty="0" smtClean="0">
                <a:ln/>
                <a:solidFill>
                  <a:schemeClr val="accent3"/>
                </a:solidFill>
              </a:rPr>
              <a:t>Parent-Teacher Collaboration</a:t>
            </a:r>
            <a:endParaRPr lang="en-US" sz="4800" b="1" dirty="0">
              <a:ln/>
              <a:solidFill>
                <a:schemeClr val="accent3"/>
              </a:solidFill>
            </a:endParaRPr>
          </a:p>
        </p:txBody>
      </p:sp>
      <p:sp>
        <p:nvSpPr>
          <p:cNvPr id="9" name="Rectangle 8"/>
          <p:cNvSpPr/>
          <p:nvPr/>
        </p:nvSpPr>
        <p:spPr>
          <a:xfrm>
            <a:off x="914400" y="2133600"/>
            <a:ext cx="7391400" cy="4401205"/>
          </a:xfrm>
          <a:prstGeom prst="rect">
            <a:avLst/>
          </a:prstGeom>
        </p:spPr>
        <p:txBody>
          <a:bodyPr wrap="square">
            <a:spAutoFit/>
          </a:bodyPr>
          <a:lstStyle/>
          <a:p>
            <a:pPr algn="ctr"/>
            <a:r>
              <a:rPr lang="en-US" sz="4000" dirty="0" smtClean="0">
                <a:latin typeface="Comic Sans MS" pitchFamily="66" charset="0"/>
              </a:rPr>
              <a:t>The kind of parent involvement that most benefits students is tied to what they’re learning in the classroom, according to Anne </a:t>
            </a:r>
            <a:r>
              <a:rPr lang="en-US" sz="4000" dirty="0" err="1" smtClean="0">
                <a:latin typeface="Comic Sans MS" pitchFamily="66" charset="0"/>
              </a:rPr>
              <a:t>Hendersen</a:t>
            </a:r>
            <a:r>
              <a:rPr lang="en-US" sz="4000" dirty="0" smtClean="0">
                <a:latin typeface="Comic Sans MS" pitchFamily="66" charset="0"/>
              </a:rPr>
              <a:t>, top expert in the field of parent involvement. </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AutoShape 4"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2" name="AutoShape 8"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4" name="AutoShape 10" descr="data:image/jpeg;base64,/9j/4AAQSkZJRgABAQAAAQABAAD/2wCEAAkGBxQHBhMUBxMUFRMWGRwXFhEXDRkVGxgUGhQWFhkbFBcZHSksJBomHRkaIzEtJSkrLjouGCA/ODY4NygtLjcBCgoKBQUFDgUFDisZExkrKysrKysrKysrKysrKysrKysrKysrKysrKysrKysrKysrKysrKysrKysrKysrKysrK//AABEIAI4BYgMBIgACEQEDEQH/xAAcAAEBAAMBAQEBAAAAAAAAAAAABgQFBwMCAQj/xABIEAABAwICBQYMAgkCBgMAAAABAAIDBBEFFgYSIVTSMTZVkZOUBxMiMkFRYXFzsrPTFIIjJDQ3QmJydIEVUheDobHB8DOSov/EABQBAQAAAAAAAAAAAAAAAAAAAAD/xAAUEQEAAAAAAAAAAAAAAAAAAAAA/9oADAMBAAIRAxEAPwDuK/CdUXdyetfq5vpDipx6sIB/VWEhjByTOGwyS+tt7hg2tsNbaS3VCkq9NKeIn8G2We2y8TG6p9rZJHNa4e1pKxs7jdZu0i41ML4e/VLQ0FznENYxou5zzyNaPXyn1AAk2AJQVWdxus3aRcaZ3G6zdpFxrFotDpamO+IzeJvyMia17h7XSPBbe1tgaQCOUrO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TJEe8VPXD9pMkR7xU9cP2kHnncbrN2kXGmdxus3aRca9MkR7xU9cP2kyRHvFT1w/aQeedxus3aRcaZ3G6zdpFxr0yRHvFT1w/aTJEe8VPXD9pB553G6zdpFxpncbrN2kXGvyXQewP4Wqlv6BJFE9oPuY1ht+ZTldSyYZUiPEmhpdfUe12sySwv5DrDyrbdUgHY61wCUFJncbrN2kXGvqPTdmv+mppwP8AcDE63vAkv1AqVRB0fC8XhxaMmgkDrec2xa5t+TXY4At/yAs5coLSJWvhJZIzayVttZp9l/QfSDsI2ELoGjOLnGMPvMA2Vh1JGtvbWABBbf8Ahc0h3ptci5IKDboiINRpdMYdGKkxEtcY3Na4coe8ajSPcXAqBDQwWYLAbAPUFdaac2pvyfVYoZAVRoNhgMJqpwNd92xX/hhBtce15Gtcfw6gPIpYmwXQNFIvEaL0jWkm0EQueU/om7T7Sg2qIiAiIgIiICIiAiIgIiICIiAiIgIiICIiAiIgIiICIiAiIgIiICIiAiIgLFxTD48VoXRVrdZjvbYgg3DmkcjgbEEbQQFlIg5SGOge6Op/+SNxY82tct/iA9AcLOA9Tgv1ZmPR+L0lqtW/lPY73H8PE3Z7PJv7yVhoC3Ghk/idIywcksJJPtikbqjqlf1e5adbPRTnTH8KX5oUHQkREGk005tTfk+qxQyudNObU35PqsUMg+XeaV0XRvm7S/Bj+m1c6d5pXRdG+btL8GP6bUGxREQEUNp/ps7Cp20WjTPH4lNsZGACIgR58no5NoB2WFzs5ZN+B4j4NA2vhmfWseNbEoCSfKvcyxE7SGjZe1xq3I1SQ0Oyotbo9j0GkeFtnwiQPjdy7drXWBLXj0OFxs9vqK2SAiIgIiICIiAiIgIiICIiAiIgIiICIiAiIgIiICIiAiIgIiICIiDnOkXOWo97PosWAs/SLnLUe9n0WLAQFs9FOdMfwpfmhWsWz0U50x/Cl+aFB0JERBpNNObU35PqsUMrnTTm1N+T6rFDIPl3mldF0b5u0vwY/ptXOneaV0XRvm7S/Bj+m1BsVK+EfHKrA8Avo5TS1E7zqNLITL4rYTrua0Em1tmy1+X1GqRBwnwe49lSvj/13Da0VVbK2OSvnYWlz3vFms12jyb2JF7m1zyADremWkTNFdHZamqY57WWGo2wLi5waBc8gudvsUn4YP23B/7+L5gsjw6/u2qP6ovrMQc5psUrcG0s/GaJYRXwxS7aijNLI6KT03jtH5J2kgjkPJsJav6Bp5PHU7XFrm6wB1HCxbcXs63pC88P/YI/6G/KFkIMfEK1mG0L5a1wZHG0ve8+hoFyVAUvhBrscYZNFcIklp7kNnlq2Qa9tl2tcOS/pBP/AEKqtOcDOkuiVTTQu1XyM8hxNhrtcHtDiP4SWgH2Ern2BeEKTQrCYqTTPD6mLxDWwiojjD43NaA1puSByWvqudtv6diCr0W0/bi+NOo8Xp5KOtA1hBI4OD22JPingDWsBfk5L2vY2zMS0t/A6eUmH+J1vxEb5PH+OtqajZXW1NXbfxf+4cvsWBhVfhWneMw1OHyCSqpgSwa74pGtuL3jNtZtza9iPK9ql/CLNPD4YMNOCMY+oMD2xh7iGAuE7C99hfVaCXEDaQ1B15afSLFJsLbD/p1K6p8ZK1j9WTV8VGb3kPkm4Hq2e9c90mr8X0Bjiq8RrWVtMZGsnh/BsiLQ48sZb7iAbjaW3B9FJ4TMfnwWKgOEyanjquOKT9G12tE4G48sG3vFigzdPdMMp0sIghdPPUSCKGAP1NZxsNrrH0kDk5SPevBmmUmF4M2XS+lNLLJOIIoGTNnLy4AtdrN2NHnXuf4PaAoTwu0FadM8OIq26klU0UjPwzP1eTWhGs428vyrGzr8i+fCrheI0+HYb/qdcyU/iI2XFGxn6yXzuZLsbyCMtbq8h1b+lB21FrNHaWoo8JazHZxUTgnWmETYw4FxLfIaABYWH+Fs0BERAREQEREBERAREQEREBERAREQEREBERBznSLnLUe9n0WLAWfpFzlqPez6LFgIC2einOmP4UvzQrWLZ6Kc6Y/hS/NCg6EiIg0mmnNqb8n1WKGVzppzam/J9VihkHy7zSui6N83aX4Mf02rnTvNK6Lo3zdpfgx/Tag2KIiDnHhg/bcH/v4vmCyPDr+7ao/qi+sxY/hg/bcH/v4vmCyPDr+7ao/qi+sxBb4f+wR/0N+ULIWPh/7BH/Q35QshBN+EPEqrB9FJZ9Hw10sVnlrmFwMQPl2AI5B5XuaV6aJaVU+lWDskopGFxaPGRaw1mOt5TXsO3lv7CORUCjsV8F2F4rVGSppGh52kxyPiB/KxwF/ba6CL01pab/idhY0RDBWCbWqBBYARBzC4zanIdTxl/SWk35QtxpL+/fCvgS/SqVZaN6JUejEZGCQMjJ2Oftc9w5bF7iTa/ovZe9To/T1WPRVk8d6mFpZHL4x41WuDgRqB2qdj3coPL7kEf4ev3dS/Ej+dePhg/Y8J/voP+zlc4/gcGkWHGDGI/GREglnjHM2g3G1hB/6r5xjAKfG2RDE49cQvbLH+ke3Vkb5p8ki9vUbhBCeFznVgP9636sC9fDe8R4bhxkIAFfCSSbAANkuSfUrXF9HqfGaunkxKPXfTv8ZC7xj26kgLXXs1wB2tb51xsX7pDgFPpJhphxqMSR3DgCSCHC9nNc0gg7SNh5CRyEoNk06w8lfq1uj2BQ6OYY2DCWlkTSSGmRz7FxudrifStkgIiICIiAiIgIiICIiAiIgIiICIiAiIgIiIOc6Rc5aj3s+ixYCz9IuctR72fRYsBAWz0U50x/Cl+aFaxbPRTnTH8KX5oUHQkREGk005tTfk+qxQyudNObU35PqsUMg+XeaV0XRvm7S/Bj+m1c6d5pXRdG+btL8GP6bUGxREQc18M0rYJ8JdO4Na2ujc5znBoa0EElxPIAFi+GbSSjxHwfzx4fV00shdHaOOrje42laTZrXE7Aug49gFNpDStjxqFsrGu1mh19jrEXBBHoJWj/4YYVuUf/3fxIKfD/2CP+hvyhZC/GNDGgMFgNgHsX6gIiICIiAiIgIiICIiAiIgIiICIiAiIgIiICIiAiIgIiICIiAiIg5zpFzlqPez6LFgLP0i5y1HvZ9FiwEBbPRTnTH8KX5oVrFs9FOdMfwpfmhQdCREQaTTTm1N+T6rFDK5005tTfk+qxQyD5d5pXRNGjraOUpbtHiY9v8Ay2rnqs9BakSaPsiGx1P+hLf5WgeLI9hj1fZe49CChREQEREBERAREQEREBERAREQEREBERAREQEREBERAREQEREBERAREQEREBEX4TYbUHOdITfSWpt62D/PiYz/AOR1rBX1NUCur5po+SZ5e32sDWxsP+WMadvrXygLZ6Kc6Y/hS/NCtYtnopzpj+FL80KDoSIiDSaac2pvyfVYoZdD0io3YhgNRFT213xvay/J4zVOpf8ANZc4jlEsWsLgcpDhqkesOB5CNoIPIQUH2vjCcSkpcSE+HW1LapaSQJ2Xv/gC5LXWJu428knWxrf6h52yH1W2yf1fyez0+nZsOYgtKTTGmlb+tOdAfSJWaoH/ADG3Z/8ApZGbaDfqTv0XEoR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rNtBv1J36LiTNtBv1J36LiULdLoLl+l1E1l46mOT4RM56og7/26mNJMefjkBipQ+GAgh5Orryey20Nj9YO117EAXDtbdfiDGZUGJwbWWBOwPHmuPJb+V3sP+CVkr8ewSMIkAIOwgi4I9RCxdV1H5l3x/7eV7R/Kf4h7Dt5bX2BBlrZ6Kc6Y/hS/NCtVFIJWXiIIPpHUf8AK32g9L47GpZbbIo/FB380jmSPb7w1kR/OEFyiIgKF0t0Ve+sM2HAyRuOtLTC19f/AHsudrdl3M9J2i5JBukQcnimbLfUO0GxbyEH1OadoPsIuvSy6PXYRT4gf1+CGX0fpIGv2HYR5QPqWB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JZXGTcO6Pou4RcKZNw7o+i7hFwoIeyWVxk3Duj6LuEXCmTcO6Pou4RcKCHsllcZNw7o+i7hFwpk3Duj6LuEXCgh7L8Pkjylc5Nw7o+i7hFwr0p9FaGmfenoqRh9baKJp9fKGoOfUWGSYtVA4GNpNpJ9W8IG0EvNxrvFrWYda+qDZtyul4NhjMIw9sVOXEC5L3G7nvJu5ziLbST6AANgAAACzWtDGgNFgNgAHIPYv1ARE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304800" y="228600"/>
            <a:ext cx="8458200" cy="156966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dirty="0" smtClean="0">
                <a:ln/>
                <a:solidFill>
                  <a:schemeClr val="accent3"/>
                </a:solidFill>
              </a:rPr>
              <a:t>Why?</a:t>
            </a:r>
          </a:p>
          <a:p>
            <a:pPr algn="ctr"/>
            <a:r>
              <a:rPr lang="en-US" sz="4800" b="1" dirty="0" smtClean="0">
                <a:ln/>
                <a:solidFill>
                  <a:schemeClr val="accent3"/>
                </a:solidFill>
              </a:rPr>
              <a:t>Parent-Teacher Collaboration</a:t>
            </a:r>
            <a:endParaRPr lang="en-US" sz="4800" b="1" dirty="0">
              <a:ln/>
              <a:solidFill>
                <a:schemeClr val="accent3"/>
              </a:solidFill>
            </a:endParaRPr>
          </a:p>
        </p:txBody>
      </p:sp>
      <p:sp>
        <p:nvSpPr>
          <p:cNvPr id="8" name="Rectangle 7"/>
          <p:cNvSpPr/>
          <p:nvPr/>
        </p:nvSpPr>
        <p:spPr>
          <a:xfrm>
            <a:off x="762000" y="2209800"/>
            <a:ext cx="7848600" cy="4037516"/>
          </a:xfrm>
          <a:prstGeom prst="rect">
            <a:avLst/>
          </a:prstGeom>
        </p:spPr>
        <p:txBody>
          <a:bodyPr wrap="square">
            <a:spAutoFit/>
          </a:bodyPr>
          <a:lstStyle/>
          <a:p>
            <a:pPr algn="ctr">
              <a:lnSpc>
                <a:spcPct val="80000"/>
              </a:lnSpc>
            </a:pPr>
            <a:r>
              <a:rPr lang="en-US" sz="4000" dirty="0" smtClean="0">
                <a:latin typeface="Comic Sans MS" pitchFamily="66" charset="0"/>
              </a:rPr>
              <a:t>85% of parents spend 15 minutes helping their children at home.  But, would be willing to spend an average of </a:t>
            </a:r>
            <a:r>
              <a:rPr lang="en-US" sz="4000" b="1" dirty="0" smtClean="0">
                <a:latin typeface="Comic Sans MS" pitchFamily="66" charset="0"/>
              </a:rPr>
              <a:t>40 minutes</a:t>
            </a:r>
            <a:r>
              <a:rPr lang="en-US" sz="4000" dirty="0" smtClean="0">
                <a:latin typeface="Comic Sans MS" pitchFamily="66" charset="0"/>
              </a:rPr>
              <a:t> a night helping their children if they had directions from the teacher about how to help their child.</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a:hlinkClick r:id="rId2"/>
          </p:cNvPr>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457200" y="2859504"/>
            <a:ext cx="3898232" cy="307777"/>
          </a:xfrm>
          <a:prstGeom prst="rect">
            <a:avLst/>
          </a:prstGeom>
          <a:noFill/>
        </p:spPr>
        <p:txBody>
          <a:bodyPr wrap="square" rtlCol="0">
            <a:spAutoFit/>
          </a:bodyPr>
          <a:lstStyle/>
          <a:p>
            <a:r>
              <a:rPr lang="en-US" sz="1400" i="1" dirty="0" smtClean="0"/>
              <a:t>Type standard here.</a:t>
            </a:r>
            <a:endParaRPr lang="en-US" sz="1400" i="1" dirty="0"/>
          </a:p>
        </p:txBody>
      </p:sp>
      <p:sp>
        <p:nvSpPr>
          <p:cNvPr id="4" name="TextBox 3"/>
          <p:cNvSpPr txBox="1"/>
          <p:nvPr/>
        </p:nvSpPr>
        <p:spPr>
          <a:xfrm>
            <a:off x="533400" y="3733800"/>
            <a:ext cx="3842088" cy="307777"/>
          </a:xfrm>
          <a:prstGeom prst="rect">
            <a:avLst/>
          </a:prstGeom>
          <a:noFill/>
        </p:spPr>
        <p:txBody>
          <a:bodyPr wrap="square" rtlCol="0">
            <a:spAutoFit/>
          </a:bodyPr>
          <a:lstStyle/>
          <a:p>
            <a:r>
              <a:rPr lang="en-US" sz="1400" i="1" dirty="0" smtClean="0"/>
              <a:t>Type a simple activity idea here.</a:t>
            </a:r>
            <a:endParaRPr lang="en-US" sz="1400" i="1" dirty="0"/>
          </a:p>
        </p:txBody>
      </p:sp>
      <p:sp>
        <p:nvSpPr>
          <p:cNvPr id="5" name="TextBox 4"/>
          <p:cNvSpPr txBox="1"/>
          <p:nvPr/>
        </p:nvSpPr>
        <p:spPr>
          <a:xfrm>
            <a:off x="4953000" y="3733800"/>
            <a:ext cx="3842088" cy="307777"/>
          </a:xfrm>
          <a:prstGeom prst="rect">
            <a:avLst/>
          </a:prstGeom>
          <a:noFill/>
        </p:spPr>
        <p:txBody>
          <a:bodyPr wrap="square" rtlCol="0">
            <a:spAutoFit/>
          </a:bodyPr>
          <a:lstStyle/>
          <a:p>
            <a:r>
              <a:rPr lang="en-US" sz="1400" i="1" dirty="0" smtClean="0"/>
              <a:t>Type a simple activity idea here.</a:t>
            </a:r>
            <a:endParaRPr lang="en-US" sz="1400" i="1" dirty="0"/>
          </a:p>
        </p:txBody>
      </p:sp>
      <p:sp>
        <p:nvSpPr>
          <p:cNvPr id="6" name="TextBox 5"/>
          <p:cNvSpPr txBox="1"/>
          <p:nvPr/>
        </p:nvSpPr>
        <p:spPr>
          <a:xfrm>
            <a:off x="4953000" y="2871536"/>
            <a:ext cx="3898232" cy="307777"/>
          </a:xfrm>
          <a:prstGeom prst="rect">
            <a:avLst/>
          </a:prstGeom>
          <a:noFill/>
        </p:spPr>
        <p:txBody>
          <a:bodyPr wrap="square" rtlCol="0">
            <a:spAutoFit/>
          </a:bodyPr>
          <a:lstStyle/>
          <a:p>
            <a:r>
              <a:rPr lang="en-US" sz="1400" i="1" dirty="0" smtClean="0"/>
              <a:t>Type standard here.</a:t>
            </a:r>
            <a:endParaRPr lang="en-US" sz="1400" i="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PENCIL_T_c"/>
          <p:cNvPicPr>
            <a:picLocks noChangeAspect="1" noChangeArrowheads="1"/>
          </p:cNvPicPr>
          <p:nvPr/>
        </p:nvPicPr>
        <p:blipFill>
          <a:blip r:embed="rId2"/>
          <a:srcRect/>
          <a:stretch>
            <a:fillRect/>
          </a:stretch>
        </p:blipFill>
        <p:spPr bwMode="auto">
          <a:xfrm>
            <a:off x="4419600" y="0"/>
            <a:ext cx="1033463" cy="1600200"/>
          </a:xfrm>
          <a:prstGeom prst="rect">
            <a:avLst/>
          </a:prstGeom>
          <a:noFill/>
          <a:ln w="9525">
            <a:noFill/>
            <a:miter lim="800000"/>
            <a:headEnd/>
            <a:tailEnd/>
          </a:ln>
        </p:spPr>
      </p:pic>
      <p:sp>
        <p:nvSpPr>
          <p:cNvPr id="27651" name="Text Box 9"/>
          <p:cNvSpPr txBox="1">
            <a:spLocks noChangeArrowheads="1"/>
          </p:cNvSpPr>
          <p:nvPr/>
        </p:nvSpPr>
        <p:spPr bwMode="auto">
          <a:xfrm>
            <a:off x="152400" y="304800"/>
            <a:ext cx="8458200" cy="1006475"/>
          </a:xfrm>
          <a:prstGeom prst="rect">
            <a:avLst/>
          </a:prstGeom>
          <a:noFill/>
          <a:ln w="9525">
            <a:noFill/>
            <a:miter lim="800000"/>
            <a:headEnd/>
            <a:tailEnd/>
          </a:ln>
        </p:spPr>
        <p:txBody>
          <a:bodyPr>
            <a:spAutoFit/>
          </a:bodyPr>
          <a:lstStyle/>
          <a:p>
            <a:pPr algn="l">
              <a:spcBef>
                <a:spcPct val="50000"/>
              </a:spcBef>
            </a:pPr>
            <a:r>
              <a:rPr lang="en-US" sz="6000" b="1" dirty="0">
                <a:latin typeface="Comic Sans MS" pitchFamily="66" charset="0"/>
              </a:rPr>
              <a:t>Take Home</a:t>
            </a:r>
          </a:p>
        </p:txBody>
      </p:sp>
      <p:pic>
        <p:nvPicPr>
          <p:cNvPr id="27652" name="Picture 16" descr="PENCIL_B_c"/>
          <p:cNvPicPr>
            <a:picLocks noChangeAspect="1" noChangeArrowheads="1"/>
          </p:cNvPicPr>
          <p:nvPr/>
        </p:nvPicPr>
        <p:blipFill>
          <a:blip r:embed="rId3"/>
          <a:srcRect/>
          <a:stretch>
            <a:fillRect/>
          </a:stretch>
        </p:blipFill>
        <p:spPr bwMode="auto">
          <a:xfrm>
            <a:off x="6553200" y="0"/>
            <a:ext cx="1033463" cy="1600200"/>
          </a:xfrm>
          <a:prstGeom prst="rect">
            <a:avLst/>
          </a:prstGeom>
          <a:noFill/>
          <a:ln w="9525">
            <a:noFill/>
            <a:miter lim="800000"/>
            <a:headEnd/>
            <a:tailEnd/>
          </a:ln>
        </p:spPr>
      </p:pic>
      <p:pic>
        <p:nvPicPr>
          <p:cNvPr id="27653" name="Picture 17" descr="PENCIL_U_c"/>
          <p:cNvPicPr>
            <a:picLocks noChangeAspect="1" noChangeArrowheads="1"/>
          </p:cNvPicPr>
          <p:nvPr/>
        </p:nvPicPr>
        <p:blipFill>
          <a:blip r:embed="rId4"/>
          <a:srcRect/>
          <a:stretch>
            <a:fillRect/>
          </a:stretch>
        </p:blipFill>
        <p:spPr bwMode="auto">
          <a:xfrm>
            <a:off x="5486400" y="0"/>
            <a:ext cx="1033463" cy="1600200"/>
          </a:xfrm>
          <a:prstGeom prst="rect">
            <a:avLst/>
          </a:prstGeom>
          <a:noFill/>
          <a:ln w="9525">
            <a:noFill/>
            <a:miter lim="800000"/>
            <a:headEnd/>
            <a:tailEnd/>
          </a:ln>
        </p:spPr>
      </p:pic>
      <p:pic>
        <p:nvPicPr>
          <p:cNvPr id="27654" name="Picture 18" descr="PENCIL_S_c"/>
          <p:cNvPicPr>
            <a:picLocks noChangeAspect="1" noChangeArrowheads="1"/>
          </p:cNvPicPr>
          <p:nvPr/>
        </p:nvPicPr>
        <p:blipFill>
          <a:blip r:embed="rId5"/>
          <a:srcRect/>
          <a:stretch>
            <a:fillRect/>
          </a:stretch>
        </p:blipFill>
        <p:spPr bwMode="auto">
          <a:xfrm>
            <a:off x="7543800" y="0"/>
            <a:ext cx="1144588" cy="1676400"/>
          </a:xfrm>
          <a:prstGeom prst="rect">
            <a:avLst/>
          </a:prstGeom>
          <a:noFill/>
          <a:ln w="9525">
            <a:noFill/>
            <a:miter lim="800000"/>
            <a:headEnd/>
            <a:tailEnd/>
          </a:ln>
        </p:spPr>
      </p:pic>
      <p:pic>
        <p:nvPicPr>
          <p:cNvPr id="27655" name="Picture 19" descr="ali"/>
          <p:cNvPicPr>
            <a:picLocks noChangeAspect="1" noChangeArrowheads="1"/>
          </p:cNvPicPr>
          <p:nvPr/>
        </p:nvPicPr>
        <p:blipFill>
          <a:blip r:embed="rId6"/>
          <a:srcRect/>
          <a:stretch>
            <a:fillRect/>
          </a:stretch>
        </p:blipFill>
        <p:spPr bwMode="auto">
          <a:xfrm>
            <a:off x="3276600" y="1905000"/>
            <a:ext cx="5562600" cy="4267200"/>
          </a:xfrm>
          <a:prstGeom prst="rect">
            <a:avLst/>
          </a:prstGeom>
          <a:noFill/>
          <a:ln w="9525">
            <a:noFill/>
            <a:miter lim="800000"/>
            <a:headEnd/>
            <a:tailEnd/>
          </a:ln>
        </p:spPr>
      </p:pic>
      <p:sp>
        <p:nvSpPr>
          <p:cNvPr id="27656" name="Text Box 20"/>
          <p:cNvSpPr txBox="1">
            <a:spLocks noChangeArrowheads="1"/>
          </p:cNvSpPr>
          <p:nvPr/>
        </p:nvSpPr>
        <p:spPr bwMode="auto">
          <a:xfrm>
            <a:off x="228600" y="1676400"/>
            <a:ext cx="2743200" cy="4278313"/>
          </a:xfrm>
          <a:prstGeom prst="rect">
            <a:avLst/>
          </a:prstGeom>
          <a:noFill/>
          <a:ln w="9525">
            <a:noFill/>
            <a:miter lim="800000"/>
            <a:headEnd/>
            <a:tailEnd/>
          </a:ln>
        </p:spPr>
        <p:txBody>
          <a:bodyPr>
            <a:spAutoFit/>
          </a:bodyPr>
          <a:lstStyle/>
          <a:p>
            <a:pPr>
              <a:spcBef>
                <a:spcPct val="50000"/>
              </a:spcBef>
            </a:pPr>
            <a:r>
              <a:rPr lang="en-US" sz="2200" u="sng">
                <a:solidFill>
                  <a:schemeClr val="tx1"/>
                </a:solidFill>
                <a:latin typeface="Comic Sans MS" pitchFamily="66" charset="0"/>
              </a:rPr>
              <a:t>Take-Home Tubs at a Glance:</a:t>
            </a:r>
          </a:p>
          <a:p>
            <a:pPr>
              <a:spcBef>
                <a:spcPct val="50000"/>
              </a:spcBef>
              <a:buFont typeface="Wingdings" pitchFamily="2" charset="2"/>
              <a:buChar char="q"/>
            </a:pPr>
            <a:r>
              <a:rPr lang="en-US" sz="2200">
                <a:solidFill>
                  <a:schemeClr val="tx1"/>
                </a:solidFill>
                <a:latin typeface="Comic Sans MS" pitchFamily="66" charset="0"/>
              </a:rPr>
              <a:t>Targets 1 or 2 specific learning skill(s) at a time</a:t>
            </a:r>
          </a:p>
          <a:p>
            <a:pPr>
              <a:spcBef>
                <a:spcPct val="50000"/>
              </a:spcBef>
              <a:buFont typeface="Wingdings" pitchFamily="2" charset="2"/>
              <a:buChar char="q"/>
            </a:pPr>
            <a:r>
              <a:rPr lang="en-US" sz="2200">
                <a:solidFill>
                  <a:schemeClr val="tx1"/>
                </a:solidFill>
                <a:latin typeface="Comic Sans MS" pitchFamily="66" charset="0"/>
              </a:rPr>
              <a:t>Fun, game like activities for parents to use at home (all materials included)</a:t>
            </a:r>
          </a:p>
          <a:p>
            <a:pPr>
              <a:spcBef>
                <a:spcPct val="50000"/>
              </a:spcBef>
            </a:pPr>
            <a:endParaRPr lang="en-US" sz="2000">
              <a:solidFill>
                <a:schemeClr val="tx1"/>
              </a:solidFill>
            </a:endParaRPr>
          </a:p>
        </p:txBody>
      </p:sp>
    </p:spTree>
  </p:cSld>
  <p:clrMapOvr>
    <a:masterClrMapping/>
  </p:clrMapOvr>
  <p:transition xmlns:p14="http://schemas.microsoft.com/office/powerpoint/2010/main">
    <p:pull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772400"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ELA Big Shift #1- </a:t>
            </a: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Appropriate Text Complexity  </a:t>
            </a:r>
          </a:p>
        </p:txBody>
      </p:sp>
      <p:sp>
        <p:nvSpPr>
          <p:cNvPr id="44033" name="Rectangle 1"/>
          <p:cNvSpPr>
            <a:spLocks noChangeArrowheads="1"/>
          </p:cNvSpPr>
          <p:nvPr/>
        </p:nvSpPr>
        <p:spPr bwMode="auto">
          <a:xfrm>
            <a:off x="762000" y="2209800"/>
            <a:ext cx="7467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effectLst/>
                <a:latin typeface="Arial" pitchFamily="34" charset="0"/>
                <a:ea typeface="Calibri" pitchFamily="34" charset="0"/>
                <a:cs typeface="Arial" pitchFamily="34" charset="0"/>
              </a:rPr>
              <a:t>Students have extensive opportunities to engage with complex texts. </a:t>
            </a:r>
            <a:endParaRPr kumimoji="0" lang="en-US" sz="66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772400"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ELA Big Shift #1- </a:t>
            </a: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Appropriate Text Complexity  </a:t>
            </a:r>
          </a:p>
        </p:txBody>
      </p:sp>
      <p:sp>
        <p:nvSpPr>
          <p:cNvPr id="60418" name="AutoShape 2" descr="data:image/jpeg;base64,/9j/4AAQSkZJRgABAQAAAQABAAD/2wCEAAkGBxQTEhQUExQVFRUXGCAbGBgYFhUcHhkdIxwaIhoYGx4gHCgjHBwnHyAeITEhJSorMC4uIR8zODMsNygtLisBCgoKDg0OGxAQGjUlICYsKy0yLDAsNCwuLDc0NywsLCwvLCwsLCwtLywsLCwsLCwsLywsLCw0LCw1LDQsLDQsL//AABEIAF8BHgMBIgACEQEDEQH/xAAcAAEAAgMBAQEAAAAAAAAAAAAABgcDBAUCAQj/xABDEAACAQIEAwUECAMFCAMAAAABAgMAEQQFEiEGMVETIkFhgQcycZEUI0JSobHB0VNishUzcpLwF0OCg5OiwuElNHP/xAAaAQEAAgMBAAAAAAAAAAAAAAAAAQIDBAUG/8QALhEAAgIBAwEHAgYDAAAAAAAAAAECEQMSITEEBRMiQVFhcYGRMqHB0eHwFDOx/9oADAMBAAIRAxEAPwC8aUpQClKUApSlAKUpQClfGNudRririZMMlzux9xL7nzPRax5MqgjJixSyy0xR18zzeOBC7sFUeJP4DqfIVCcRxviMQ5jwUV/528PO3JR8T6VGMHBPmWIvI2y+8bbIv3VHU/65VaWR5PHEgVFCoPDqep61q6p5HR0cuPD0iqS1T9PJfuRmHhnHT7zY118k1AfC4I/I18xPs9kAuuMlv5hj+T1YIpWfuFXJrrtDOns0val+xTOPfH4BhqlcqeTamdT5b8vhtUl4Y487RhHNZXOwN+63l/KalWd5ckqNG4urj5HqPMc6pDHYVopHjb3kYg/v+talyhKjqYY4eug1ONSXmj9AYfEBvI9KzVAOBc7aaPSx+sisL/eXwP6H/wB1PIZNQBrcxZNWz5OHmxSxTcJco90pSsxiFKUoBSlKAUpSgFKUoBSlKAUpSgFKUoBSlKAj+c8YYbDSGOQvrABsEJ58t+VYsi40gxLuqq0YRNZZ9IFri/ietQv2qafpa259kNXza34VwMhyWbFOUhtsLsSbADz9fCtyOCDhqZelRYuN9o+GRtKLJIB9pQoHpcgmu3gOJsPLAZxIFRdm1bFT0I6/DnVJ47CtFI8b21ISDbfcVvZFkU+LLLCAQtixJsBz0+vP8atLp4VdjSiwZfaVhg1hHKy/eAUfgWvW7Jx9ggAe0Y3HII1VDiYDG7I2zKxU/EGxr40JCB7d0sVB81Ck/wBQq3+NAnSi48j4ygxU3ZRrIDpJuwAG3reutnWaJhoWlkvpXwFrknkB51UHAuI0Y6A+DMVPqDb8bV2fahnPaTLh1Pdi3bzc+HoPzNYZYF3iiuCunckC+0DCPbUZU8il/wCkmq/4ujk+luJHEjm1rAiwIuqWO4Iva1e+GYFDPiJBePDjXY8mf/dp6tv6V74WjbEY1XkOo6jIx6kbj8bfKtDrseOEko8nZ7MvHGeV8JfyWFwtkwhiSIe8d3PU+P7VKwLVo5YnM+lb9VwRqNnGnNzk5S5YpSlZypr4wbD41TvtBiC417faVT+Fv0q4sYdh8apz2gS6sa/8qqPwv+taGf8A2HZ7Hvvfo/0ONl+YSQsWiYqSLEi3KumnGGNAsJ2Hov7Vw6VjTa4O9LDjm7lFN/BdnBXEIxcF2sJU7sg8/Bh5H871y/aTn0uGEKwvoZyxJAB2AG246mq74azpsJOsq7rydfvL4+o5jzrse0rMVmxKFDqQQrY/4iWv8itbHe3j9zkLs9Q6xbeB2/4PuRcUY2XEwRmdiHkUEaV92/e8Ol6s/B4WZZpXeXVG1tCWtoqrPZphteOQ/cVm9baR/VVyVfBbVs1u1XGGVQgktvReopStLOpCuHnZTZlicgjwIU2NbKVnIN2lVvkeGx+Iwv0lMawPesjAWOkkbt526V3Miz+TEZbNM3dkRZBqG24S4YdOY9aySxNefsTRLKVXfDeX43FQLMMe6aiRp0X5EjncdKnGU4Z44lSSQyuL3ci2rcnlfptVZwUdrDVG5SqvzXiDEHESYmN2+jQzKhUHYjx28b2PzFWV2waPWp2K3B9NqmeNxoNUZqVWvDOHxuMieRcc6aXKgFb3sAb3v59K7HD+e4iPFfQsZZnIvHIPtbE+twDv1BFTLFV0+BRMqVAc0kxM2ZyYaLEvCoQMLC4HdW+23O9d/IcmxEMhabFtOpWwUraxuN+ZqHClbYo79KrrAri8VisWiYx4lic2Fri1zYcxblXW4Pzeft58LiGEjQ7hx47+PzFTLFS5FEG9oOI146X+XSvyA/epL7IsP3cRJ1KqPQMT/UKgue4jtMTO/wB6RrfDUbfharL9nCCLL2kPizufTb8lray7Ykvgs+Css5m14iZusjkfDUbfhVjeyiDThpXP2pLeiqP1JqrAetWzw79Tk5frHI3qb2/Sp6j8CiTLgqzFT9o7v99i3zJP61KsTln/AMPFJbcTF/Rjp/Rah9XLFlmrKhDbcwXHxtqH41OaWnT8hsqHB4gxyJIvvIwYfEEEV4kdnYsSWZjcnxJJ/evAqV+zzJ+1n7VhdIbH4v8AZHpz+VZMk1CLk/Ik0OIj2MceDU7p9ZMesrD3f+FbD1NdT2axfWTN0UD5k/tUVzK/bS6jdu0a5PXUb1KvZrL35l6qp+RP715rJNzm5PzPR9TiWLoXCPov+qy0sAvcFbNa+BPcFbFbsPwo8uKUr4Targ1Ma+/wF6onN8X208sn3nJHw8Pwq0OO827LDOAe/LdF+B94+gqrsrwDTyrGnNjueg8WPkK5kpapNno+ysax45ZZcf2zVqTcEZAuLOIVtrR90/dcnun8PleuFmoUTSKnuqxUem36VZPskw1sPNJ9+Sw+CqN/mx+VXxR1Spm312dw6Zzjs9qKyxeGaJ2jcWZTYjzrFVl+1Dh/Uv0tBuoAlHVfB/iOR8rdKrO9ROGl0Zel6hZ8Smvr8lh+yLDd+eToFX53P6VZdQv2U4bTg2f+JKxHwAC/mDU0rcwqoI8z2jPV1Mvt9hWhn/8A9XEf/i/9BrfrFioBIjI3uupU/AixrMtmaRUEWDxIy5ZkmcwlmEkS7aRqIJv4gnnt4+NTzAJAMrk+j/3ZhkO5udWk6tX8167OWZRFBD2CA9nvsxvfVe4N/jWvl3DkEMUsUYYJLfUC7HmLG3TbbbyrPPKpfcs2QXhPhjCz4ZZJZnRyWBAkReTEDYi/KplxNmi4bAu6NqOnQhuDdjte45kbn0rS/wBnmC+6/wD1GrfbhPDmGKEh+ziYso1nmSSb9dyaTnGUrbfIbRCMDg8cME2GGCDRyXYuWGok2Ib3+YsPDwqSez/MS+EaJ/fgJQg87b6fluvpUvArmYLIYYpZZUBDy+/3jb0HIVEsqkmmvcXZGfZjikTDS63VfrSe8wG2ld96wTYlcZm8Jg7yQLd3HLbUdj0uQPnXW/2e4K9yjn/mNXfyzK4sOuiFAg8bcz8TzNTLJG3JcsWiAZxlseIzeWOVyidmDcMFNwi2FzUv4ayiDDa1hlL67EhnVuXiLCsebcHYbEStLKrl2tezkDYWG1e8l4Tw2Fk7SFWDFSu7E7Egn8hUSyJxq/IN7EIwmAxEmIzA4aZo3RydIH953m2vfbyruezEQmORu99JLfXazc8za3l1vve9SfLslihklkjB1Sm73Yne5Ow8OdazcMYftnnAdZH94q7L0vsCOdgamWVSTXwLNv8AsbD/AMCL/Iv7VtR4ZFXQFUJa2kAWseYtWWlYLZU0P7Fw/wDAi/yL+1bJwqaOz0rotbTYWt0tWalLYIznOLy/DOEmjjViuoARA3FyPAeVR7P/AGhqUMeEUi4trYW0j+VevmeVbvHvC+IxU6PCEKiPSdTW31MenLeuTlvs0lY/Xyqg8QnePzOw/GtqCxUnJllREMpyyTESLFEt2PyUdSfAVc+V5KuFw6xJvp3Y/eY82P8ArlWxk2TQ4VNEK26k7s3mT410Kw9Tk71afInVuUtx7lZixJcDuS94Hz+0P19a53DeZfR8Qjn3fdb/AAnmfTnVx55kiYiNo3F1PK3NT4EedVNnvCmIwxJ0mRPvqD/3Dmv5Vx5RcXTPR9H1WPPi7qb3qvkt7LJxyvcHcGulVLcO8XPhwI3BeMct+8vw6jyqcYX2h4UjvswP+E1s4cySpnHzdnZ8cqUbXqiY1zc2zFI0ZnYKi7kn8h1NRfHe0KNu7h4pJmPIBSP0J+QrkHIsbj2DYg9lGOSAcvgL8/Mmq5curwxLY+j0eLO9K/P6Lkj+bY2XMMSNCk/ZRfur1PTqTVg8JcMiBLc3b33/APEeVdPI+G4sOulRbqeZb4mu4qgbCmPA+ZE9X13eR7rGqgvzNAZJh/4Mfqi/tW3h8OqLpRQq9FAArLSttJI0HOT2bPMiBgQQCCLEHkR4g1pf2Lh/4EX+Rf2rfpSgpSXDMcECooVFCqOQAAHyrJSlSVbsUpSgFKUoBSlKAUpSgFKUoBSlKAUpSgFKUoBSlKAUpSgFKUoBXwivtKA08RlUL+/FG3xRf2rCMgww/wBxF/kWulSo0r0LrJNbJv7mGHCovuoq/BQKzUpSigpSlSBSlKAUpSgFKUoBSlKAUpSgFKUoBSlKAUpSgFKUoBSlKAVq5lj0gjaWQkIvOwvW1XG4tyt8ThmhjIUsVuT0BuamKTasGo/HGDGr6w90j7DePiNuXnXWxebRRyRxu1mkBK7G1lF2N+QsKjGYcIyyHE7oBNLGbb7RpfblzO21Y+PEGIxGFwyMVm1G58BGws5v4mw5Vm0QbSRakdrMeKY0wf0pAWU7ICCuo3sPSvWQPji18UIQjLcBAwZW27puT4U4i4eE+FEEZ0aNJToNPIGs+SriwH+kmEmwCCMMOV7lr9duXnVfDp2I8jkZBxcsk0kUrjU0zJCoU20raxJ6k3rq5rxLh8O4jkezWBNlJ0g8i1uQri5PwnLE2DLsh7AyO9r3Z3tY8t7AV6zrhieSacxvGIsQEEhYEsoXwXw3qzWNy52J2OtxDmTR/RxE6AyyqoupYMDzAty28ayZrxFBh3WORjrIvpVSxA6m3IVgzDJWefBspHZYfUSDzJ0gL8rVhlyjEJjjiITEUkCrIHDalUEatFjzI5XqqUdrI2N/N8+hwxAlY6iNVlUsQo5sbcl8zXRhlDKGU3Ui4PUHkainEvDMk2I7ZBG6mPQVkaRbbnfuEXG/Kt6aWVMRhcLCQiKmuXYG6rYBVvc7m/nao0xpU9xRIKjzcZ4QNpMhBDMp7rbFefh8utSA1C8u4TmT6KWMZMTyySc+87e4Rt4WFIKLvUFR34uIoGw7YkMeyU2J0m43tyrPhM2jkkaNCSyqrNsbAMLqL9beFRjG4VcFlTQzm7Mri6gm7tqK+l7V0uEcpaHBne80q6ySfErZBfoBb8alwik377Cjh5fxniJJkUCB1fEGPs1DdoEuPrfeIsB4keBqVZvxHh8MwSVyGIvYAsQvLU1uQ86jGScGTo2HErQqkD6wYw2tze9mY+Hh8K3+IOGp5Z5XieMJPGI5NYa6Ac9Fttx+tXksbl7EujvZjnMMMayu/da2mwJLE8goG5rA+exthJcTE2oIjncHZlBOkjwN/CtLOsgkK4U4cpqwxBUSX0ttbe3j41hXhqRcBLhw6mWZiztyW7MC1vKwtVEoUt/MjY2+F8+E6KrHVMIw0hVbKpO4W/K9vCtrLOIIZ3KRFiRffQwU2NjZrWO9aPDOQyYRZ41ZCjHVGTe4bSAdXUXA/HrWDhzJZsNJLLIY0jK/3cRcqW5lwGJ036Cpkob19BsSqtDNs3iwwQytpDtpBsTv5+Va3CuImlw4lmYEyEsoAA0ofdXbmbb3rxn2UvPLhWBXRFJrYG9yQO7b1qiilKmDHhOMcJIyIsh1O2kDSw38L7bX8K2sZxBBE0quxBiQO+x5G1rdSSbWrhZZwpKjYUuyHs5ZJZbX3Zvctt4bc608wwqYzNQqk6YkHbjkCUYlV87kj0FZNEG9uCaR3uIuIGiSEQoGmnIEavcAcu8w6C48RThrMZpDIJZsLLpAI7Brkc7hhqNq+cUZHJM8E0DKssBJUODpINrg2+FY+G8ilgGIeTshLNuFjBCLYGw33tfeo8Oj3I2o38q4jw+IYrE5LAEkEEWANt684DibDTS9lG923tsQGt72k8jasfDeR/R8IIWtrIbW48SxO9/GwNvSuXw9wvNFJAZnj0YZXWIIDdtd7s1/InYVFQ33Gx18TxPh42dWc3SQRkaT7x5AdfjX3EcQxCCeZbssJKnY2LAgWHUXI3qPZ7wVJPNiZVdRr0mIEnZxo1MdugYD412ZOHyMvbCxsAxQgsb7sTdyfiSfnU6cdLcbGHD8TF8ukxVgsiq21jp1fZAvzG67+O9Mn4hOJgKwsrYlI1LXUhdRte3lzt6UxuTTy5euGYxrJ3VbTq06VcEWvc30gX871s5JkrQ4jEysVtJoCAeCqoUX+VHop/JOx1sFr7NO109pYatPK/jas9KVhK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0" name="AutoShape 4" descr="data:image/jpeg;base64,/9j/4AAQSkZJRgABAQAAAQABAAD/2wCEAAkGBxQTEhQUExQVFRUXGCAbGBgYFhUcHhkdIxwaIhoYGx4gHCgjHBwnHyAeITEhJSorMC4uIR8zODMsNygtLisBCgoKDg0OGxAQGjUlICYsKy0yLDAsNCwuLDc0NywsLCwvLCwsLCwtLywsLCwsLCwsLywsLCw0LCw1LDQsLDQsL//AABEIAF8BHgMBIgACEQEDEQH/xAAcAAEAAgMBAQEAAAAAAAAAAAAABgcDBAUCAQj/xABDEAACAQIEAwUECAMFCAMAAAABAgMAEQQFEiEGMVETIkFhgQcycZEUI0JSobHB0VNishUzcpLwF0OCg5OiwuElNHP/xAAaAQEAAgMBAAAAAAAAAAAAAAAAAQIDBAUG/8QALhEAAgIBAwEHAgYDAAAAAAAAAAECEQMSITEEBRMiQVFhcYGRMqHB0eHwFDOx/9oADAMBAAIRAxEAPwC8aUpQClKUApSlAKUpQClfGNudRririZMMlzux9xL7nzPRax5MqgjJixSyy0xR18zzeOBC7sFUeJP4DqfIVCcRxviMQ5jwUV/528PO3JR8T6VGMHBPmWIvI2y+8bbIv3VHU/65VaWR5PHEgVFCoPDqep61q6p5HR0cuPD0iqS1T9PJfuRmHhnHT7zY118k1AfC4I/I18xPs9kAuuMlv5hj+T1YIpWfuFXJrrtDOns0val+xTOPfH4BhqlcqeTamdT5b8vhtUl4Y487RhHNZXOwN+63l/KalWd5ckqNG4urj5HqPMc6pDHYVopHjb3kYg/v+talyhKjqYY4eug1ONSXmj9AYfEBvI9KzVAOBc7aaPSx+sisL/eXwP6H/wB1PIZNQBrcxZNWz5OHmxSxTcJco90pSsxiFKUoBSlKAUpSgFKUoBSlKAUpSgFKUoBSlKAj+c8YYbDSGOQvrABsEJ58t+VYsi40gxLuqq0YRNZZ9IFri/ietQv2qafpa259kNXza34VwMhyWbFOUhtsLsSbADz9fCtyOCDhqZelRYuN9o+GRtKLJIB9pQoHpcgmu3gOJsPLAZxIFRdm1bFT0I6/DnVJ47CtFI8b21ISDbfcVvZFkU+LLLCAQtixJsBz0+vP8atLp4VdjSiwZfaVhg1hHKy/eAUfgWvW7Jx9ggAe0Y3HII1VDiYDG7I2zKxU/EGxr40JCB7d0sVB81Ck/wBQq3+NAnSi48j4ygxU3ZRrIDpJuwAG3reutnWaJhoWlkvpXwFrknkB51UHAuI0Y6A+DMVPqDb8bV2fahnPaTLh1Pdi3bzc+HoPzNYZYF3iiuCunckC+0DCPbUZU8il/wCkmq/4ujk+luJHEjm1rAiwIuqWO4Iva1e+GYFDPiJBePDjXY8mf/dp6tv6V74WjbEY1XkOo6jIx6kbj8bfKtDrseOEko8nZ7MvHGeV8JfyWFwtkwhiSIe8d3PU+P7VKwLVo5YnM+lb9VwRqNnGnNzk5S5YpSlZypr4wbD41TvtBiC417faVT+Fv0q4sYdh8apz2gS6sa/8qqPwv+taGf8A2HZ7Hvvfo/0ONl+YSQsWiYqSLEi3KumnGGNAsJ2Hov7Vw6VjTa4O9LDjm7lFN/BdnBXEIxcF2sJU7sg8/Bh5H871y/aTn0uGEKwvoZyxJAB2AG246mq74azpsJOsq7rydfvL4+o5jzrse0rMVmxKFDqQQrY/4iWv8itbHe3j9zkLs9Q6xbeB2/4PuRcUY2XEwRmdiHkUEaV92/e8Ol6s/B4WZZpXeXVG1tCWtoqrPZphteOQ/cVm9baR/VVyVfBbVs1u1XGGVQgktvReopStLOpCuHnZTZlicgjwIU2NbKVnIN2lVvkeGx+Iwv0lMawPesjAWOkkbt526V3Miz+TEZbNM3dkRZBqG24S4YdOY9aySxNefsTRLKVXfDeX43FQLMMe6aiRp0X5EjncdKnGU4Z44lSSQyuL3ci2rcnlfptVZwUdrDVG5SqvzXiDEHESYmN2+jQzKhUHYjx28b2PzFWV2waPWp2K3B9NqmeNxoNUZqVWvDOHxuMieRcc6aXKgFb3sAb3v59K7HD+e4iPFfQsZZnIvHIPtbE+twDv1BFTLFV0+BRMqVAc0kxM2ZyYaLEvCoQMLC4HdW+23O9d/IcmxEMhabFtOpWwUraxuN+ZqHClbYo79KrrAri8VisWiYx4lic2Fri1zYcxblXW4Pzeft58LiGEjQ7hx47+PzFTLFS5FEG9oOI146X+XSvyA/epL7IsP3cRJ1KqPQMT/UKgue4jtMTO/wB6RrfDUbfharL9nCCLL2kPizufTb8lray7Ykvgs+Css5m14iZusjkfDUbfhVjeyiDThpXP2pLeiqP1JqrAetWzw79Tk5frHI3qb2/Sp6j8CiTLgqzFT9o7v99i3zJP61KsTln/AMPFJbcTF/Rjp/Rah9XLFlmrKhDbcwXHxtqH41OaWnT8hsqHB4gxyJIvvIwYfEEEV4kdnYsSWZjcnxJJ/evAqV+zzJ+1n7VhdIbH4v8AZHpz+VZMk1CLk/Ik0OIj2MceDU7p9ZMesrD3f+FbD1NdT2axfWTN0UD5k/tUVzK/bS6jdu0a5PXUb1KvZrL35l6qp+RP715rJNzm5PzPR9TiWLoXCPov+qy0sAvcFbNa+BPcFbFbsPwo8uKUr4Targ1Ma+/wF6onN8X208sn3nJHw8Pwq0OO827LDOAe/LdF+B94+gqrsrwDTyrGnNjueg8WPkK5kpapNno+ysax45ZZcf2zVqTcEZAuLOIVtrR90/dcnun8PleuFmoUTSKnuqxUem36VZPskw1sPNJ9+Sw+CqN/mx+VXxR1Spm312dw6Zzjs9qKyxeGaJ2jcWZTYjzrFVl+1Dh/Uv0tBuoAlHVfB/iOR8rdKrO9ROGl0Zel6hZ8Smvr8lh+yLDd+eToFX53P6VZdQv2U4bTg2f+JKxHwAC/mDU0rcwqoI8z2jPV1Mvt9hWhn/8A9XEf/i/9BrfrFioBIjI3uupU/AixrMtmaRUEWDxIy5ZkmcwlmEkS7aRqIJv4gnnt4+NTzAJAMrk+j/3ZhkO5udWk6tX8167OWZRFBD2CA9nvsxvfVe4N/jWvl3DkEMUsUYYJLfUC7HmLG3TbbbyrPPKpfcs2QXhPhjCz4ZZJZnRyWBAkReTEDYi/KplxNmi4bAu6NqOnQhuDdjte45kbn0rS/wBnmC+6/wD1GrfbhPDmGKEh+ziYso1nmSSb9dyaTnGUrbfIbRCMDg8cME2GGCDRyXYuWGok2Ib3+YsPDwqSez/MS+EaJ/fgJQg87b6fluvpUvArmYLIYYpZZUBDy+/3jb0HIVEsqkmmvcXZGfZjikTDS63VfrSe8wG2ld96wTYlcZm8Jg7yQLd3HLbUdj0uQPnXW/2e4K9yjn/mNXfyzK4sOuiFAg8bcz8TzNTLJG3JcsWiAZxlseIzeWOVyidmDcMFNwi2FzUv4ayiDDa1hlL67EhnVuXiLCsebcHYbEStLKrl2tezkDYWG1e8l4Tw2Fk7SFWDFSu7E7Egn8hUSyJxq/IN7EIwmAxEmIzA4aZo3RydIH953m2vfbyruezEQmORu99JLfXazc8za3l1vve9SfLslihklkjB1Sm73Yne5Ow8OdazcMYftnnAdZH94q7L0vsCOdgamWVSTXwLNv8AsbD/AMCL/Iv7VtR4ZFXQFUJa2kAWseYtWWlYLZU0P7Fw/wDAi/yL+1bJwqaOz0rotbTYWt0tWalLYIznOLy/DOEmjjViuoARA3FyPAeVR7P/AGhqUMeEUi4trYW0j+VevmeVbvHvC+IxU6PCEKiPSdTW31MenLeuTlvs0lY/Xyqg8QnePzOw/GtqCxUnJllREMpyyTESLFEt2PyUdSfAVc+V5KuFw6xJvp3Y/eY82P8ArlWxk2TQ4VNEK26k7s3mT410Kw9Tk71afInVuUtx7lZixJcDuS94Hz+0P19a53DeZfR8Qjn3fdb/AAnmfTnVx55kiYiNo3F1PK3NT4EedVNnvCmIwxJ0mRPvqD/3Dmv5Vx5RcXTPR9H1WPPi7qb3qvkt7LJxyvcHcGulVLcO8XPhwI3BeMct+8vw6jyqcYX2h4UjvswP+E1s4cySpnHzdnZ8cqUbXqiY1zc2zFI0ZnYKi7kn8h1NRfHe0KNu7h4pJmPIBSP0J+QrkHIsbj2DYg9lGOSAcvgL8/Mmq5curwxLY+j0eLO9K/P6Lkj+bY2XMMSNCk/ZRfur1PTqTVg8JcMiBLc3b33/APEeVdPI+G4sOulRbqeZb4mu4qgbCmPA+ZE9X13eR7rGqgvzNAZJh/4Mfqi/tW3h8OqLpRQq9FAArLSttJI0HOT2bPMiBgQQCCLEHkR4g1pf2Lh/4EX+Rf2rfpSgpSXDMcECooVFCqOQAAHyrJSlSVbsUpSgFKUoBSlKAUpSgFKUoBSlKAUpSgFKUoBSlKAUpSgFKUoBXwivtKA08RlUL+/FG3xRf2rCMgww/wBxF/kWulSo0r0LrJNbJv7mGHCovuoq/BQKzUpSigpSlSBSlKAUpSgFKUoBSlKAUpSgFKUoBSlKAUpSgFKUoBSlKAVq5lj0gjaWQkIvOwvW1XG4tyt8ThmhjIUsVuT0BuamKTasGo/HGDGr6w90j7DePiNuXnXWxebRRyRxu1mkBK7G1lF2N+QsKjGYcIyyHE7oBNLGbb7RpfblzO21Y+PEGIxGFwyMVm1G58BGws5v4mw5Vm0QbSRakdrMeKY0wf0pAWU7ICCuo3sPSvWQPji18UIQjLcBAwZW27puT4U4i4eE+FEEZ0aNJToNPIGs+SriwH+kmEmwCCMMOV7lr9duXnVfDp2I8jkZBxcsk0kUrjU0zJCoU20raxJ6k3rq5rxLh8O4jkezWBNlJ0g8i1uQri5PwnLE2DLsh7AyO9r3Z3tY8t7AV6zrhieSacxvGIsQEEhYEsoXwXw3qzWNy52J2OtxDmTR/RxE6AyyqoupYMDzAty28ayZrxFBh3WORjrIvpVSxA6m3IVgzDJWefBspHZYfUSDzJ0gL8rVhlyjEJjjiITEUkCrIHDalUEatFjzI5XqqUdrI2N/N8+hwxAlY6iNVlUsQo5sbcl8zXRhlDKGU3Ui4PUHkainEvDMk2I7ZBG6mPQVkaRbbnfuEXG/Kt6aWVMRhcLCQiKmuXYG6rYBVvc7m/nao0xpU9xRIKjzcZ4QNpMhBDMp7rbFefh8utSA1C8u4TmT6KWMZMTyySc+87e4Rt4WFIKLvUFR34uIoGw7YkMeyU2J0m43tyrPhM2jkkaNCSyqrNsbAMLqL9beFRjG4VcFlTQzm7Mri6gm7tqK+l7V0uEcpaHBne80q6ySfErZBfoBb8alwik377Cjh5fxniJJkUCB1fEGPs1DdoEuPrfeIsB4keBqVZvxHh8MwSVyGIvYAsQvLU1uQ86jGScGTo2HErQqkD6wYw2tze9mY+Hh8K3+IOGp5Z5XieMJPGI5NYa6Ac9Fttx+tXksbl7EujvZjnMMMayu/da2mwJLE8goG5rA+exthJcTE2oIjncHZlBOkjwN/CtLOsgkK4U4cpqwxBUSX0ttbe3j41hXhqRcBLhw6mWZiztyW7MC1vKwtVEoUt/MjY2+F8+E6KrHVMIw0hVbKpO4W/K9vCtrLOIIZ3KRFiRffQwU2NjZrWO9aPDOQyYRZ41ZCjHVGTe4bSAdXUXA/HrWDhzJZsNJLLIY0jK/3cRcqW5lwGJ036Cpkob19BsSqtDNs3iwwQytpDtpBsTv5+Va3CuImlw4lmYEyEsoAA0ofdXbmbb3rxn2UvPLhWBXRFJrYG9yQO7b1qiilKmDHhOMcJIyIsh1O2kDSw38L7bX8K2sZxBBE0quxBiQO+x5G1rdSSbWrhZZwpKjYUuyHs5ZJZbX3Zvctt4bc608wwqYzNQqk6YkHbjkCUYlV87kj0FZNEG9uCaR3uIuIGiSEQoGmnIEavcAcu8w6C48RThrMZpDIJZsLLpAI7Brkc7hhqNq+cUZHJM8E0DKssBJUODpINrg2+FY+G8ilgGIeTshLNuFjBCLYGw33tfeo8Oj3I2o38q4jw+IYrE5LAEkEEWANt684DibDTS9lG923tsQGt72k8jasfDeR/R8IIWtrIbW48SxO9/GwNvSuXw9wvNFJAZnj0YZXWIIDdtd7s1/InYVFQ33Gx18TxPh42dWc3SQRkaT7x5AdfjX3EcQxCCeZbssJKnY2LAgWHUXI3qPZ7wVJPNiZVdRr0mIEnZxo1MdugYD412ZOHyMvbCxsAxQgsb7sTdyfiSfnU6cdLcbGHD8TF8ukxVgsiq21jp1fZAvzG67+O9Mn4hOJgKwsrYlI1LXUhdRte3lzt6UxuTTy5euGYxrJ3VbTq06VcEWvc30gX871s5JkrQ4jEysVtJoCAeCqoUX+VHop/JOx1sFr7NO109pYatPK/jas9KVhK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0422" name="AutoShape 6" descr="data:image/jpeg;base64,/9j/4AAQSkZJRgABAQAAAQABAAD/2wCEAAkGBxQTEhQUExQVFRUXGCAbGBgYFhUcHhkdIxwaIhoYGx4gHCgjHBwnHyAeITEhJSorMC4uIR8zODMsNygtLisBCgoKDg0OGxAQGjUlICYsKy0yLDAsNCwuLDc0NywsLCwvLCwsLCwtLywsLCwsLCwsLywsLCw0LCw1LDQsLDQsL//AABEIAF8BHgMBIgACEQEDEQH/xAAcAAEAAgMBAQEAAAAAAAAAAAAABgcDBAUCAQj/xABDEAACAQIEAwUECAMFCAMAAAABAgMAEQQFEiEGMVETIkFhgQcycZEUI0JSobHB0VNishUzcpLwF0OCg5OiwuElNHP/xAAaAQEAAgMBAAAAAAAAAAAAAAAAAQIDBAUG/8QALhEAAgIBAwEHAgYDAAAAAAAAAAECEQMSITEEBRMiQVFhcYGRMqHB0eHwFDOx/9oADAMBAAIRAxEAPwC8aUpQClKUApSlAKUpQClfGNudRririZMMlzux9xL7nzPRax5MqgjJixSyy0xR18zzeOBC7sFUeJP4DqfIVCcRxviMQ5jwUV/528PO3JR8T6VGMHBPmWIvI2y+8bbIv3VHU/65VaWR5PHEgVFCoPDqep61q6p5HR0cuPD0iqS1T9PJfuRmHhnHT7zY118k1AfC4I/I18xPs9kAuuMlv5hj+T1YIpWfuFXJrrtDOns0val+xTOPfH4BhqlcqeTamdT5b8vhtUl4Y487RhHNZXOwN+63l/KalWd5ckqNG4urj5HqPMc6pDHYVopHjb3kYg/v+talyhKjqYY4eug1ONSXmj9AYfEBvI9KzVAOBc7aaPSx+sisL/eXwP6H/wB1PIZNQBrcxZNWz5OHmxSxTcJco90pSsxiFKUoBSlKAUpSgFKUoBSlKAUpSgFKUoBSlKAj+c8YYbDSGOQvrABsEJ58t+VYsi40gxLuqq0YRNZZ9IFri/ietQv2qafpa259kNXza34VwMhyWbFOUhtsLsSbADz9fCtyOCDhqZelRYuN9o+GRtKLJIB9pQoHpcgmu3gOJsPLAZxIFRdm1bFT0I6/DnVJ47CtFI8b21ISDbfcVvZFkU+LLLCAQtixJsBz0+vP8atLp4VdjSiwZfaVhg1hHKy/eAUfgWvW7Jx9ggAe0Y3HII1VDiYDG7I2zKxU/EGxr40JCB7d0sVB81Ck/wBQq3+NAnSi48j4ygxU3ZRrIDpJuwAG3reutnWaJhoWlkvpXwFrknkB51UHAuI0Y6A+DMVPqDb8bV2fahnPaTLh1Pdi3bzc+HoPzNYZYF3iiuCunckC+0DCPbUZU8il/wCkmq/4ujk+luJHEjm1rAiwIuqWO4Iva1e+GYFDPiJBePDjXY8mf/dp6tv6V74WjbEY1XkOo6jIx6kbj8bfKtDrseOEko8nZ7MvHGeV8JfyWFwtkwhiSIe8d3PU+P7VKwLVo5YnM+lb9VwRqNnGnNzk5S5YpSlZypr4wbD41TvtBiC417faVT+Fv0q4sYdh8apz2gS6sa/8qqPwv+taGf8A2HZ7Hvvfo/0ONl+YSQsWiYqSLEi3KumnGGNAsJ2Hov7Vw6VjTa4O9LDjm7lFN/BdnBXEIxcF2sJU7sg8/Bh5H871y/aTn0uGEKwvoZyxJAB2AG246mq74azpsJOsq7rydfvL4+o5jzrse0rMVmxKFDqQQrY/4iWv8itbHe3j9zkLs9Q6xbeB2/4PuRcUY2XEwRmdiHkUEaV92/e8Ol6s/B4WZZpXeXVG1tCWtoqrPZphteOQ/cVm9baR/VVyVfBbVs1u1XGGVQgktvReopStLOpCuHnZTZlicgjwIU2NbKVnIN2lVvkeGx+Iwv0lMawPesjAWOkkbt526V3Miz+TEZbNM3dkRZBqG24S4YdOY9aySxNefsTRLKVXfDeX43FQLMMe6aiRp0X5EjncdKnGU4Z44lSSQyuL3ci2rcnlfptVZwUdrDVG5SqvzXiDEHESYmN2+jQzKhUHYjx28b2PzFWV2waPWp2K3B9NqmeNxoNUZqVWvDOHxuMieRcc6aXKgFb3sAb3v59K7HD+e4iPFfQsZZnIvHIPtbE+twDv1BFTLFV0+BRMqVAc0kxM2ZyYaLEvCoQMLC4HdW+23O9d/IcmxEMhabFtOpWwUraxuN+ZqHClbYo79KrrAri8VisWiYx4lic2Fri1zYcxblXW4Pzeft58LiGEjQ7hx47+PzFTLFS5FEG9oOI146X+XSvyA/epL7IsP3cRJ1KqPQMT/UKgue4jtMTO/wB6RrfDUbfharL9nCCLL2kPizufTb8lray7Ykvgs+Css5m14iZusjkfDUbfhVjeyiDThpXP2pLeiqP1JqrAetWzw79Tk5frHI3qb2/Sp6j8CiTLgqzFT9o7v99i3zJP61KsTln/AMPFJbcTF/Rjp/Rah9XLFlmrKhDbcwXHxtqH41OaWnT8hsqHB4gxyJIvvIwYfEEEV4kdnYsSWZjcnxJJ/evAqV+zzJ+1n7VhdIbH4v8AZHpz+VZMk1CLk/Ik0OIj2MceDU7p9ZMesrD3f+FbD1NdT2axfWTN0UD5k/tUVzK/bS6jdu0a5PXUb1KvZrL35l6qp+RP715rJNzm5PzPR9TiWLoXCPov+qy0sAvcFbNa+BPcFbFbsPwo8uKUr4Targ1Ma+/wF6onN8X208sn3nJHw8Pwq0OO827LDOAe/LdF+B94+gqrsrwDTyrGnNjueg8WPkK5kpapNno+ysax45ZZcf2zVqTcEZAuLOIVtrR90/dcnun8PleuFmoUTSKnuqxUem36VZPskw1sPNJ9+Sw+CqN/mx+VXxR1Spm312dw6Zzjs9qKyxeGaJ2jcWZTYjzrFVl+1Dh/Uv0tBuoAlHVfB/iOR8rdKrO9ROGl0Zel6hZ8Smvr8lh+yLDd+eToFX53P6VZdQv2U4bTg2f+JKxHwAC/mDU0rcwqoI8z2jPV1Mvt9hWhn/8A9XEf/i/9BrfrFioBIjI3uupU/AixrMtmaRUEWDxIy5ZkmcwlmEkS7aRqIJv4gnnt4+NTzAJAMrk+j/3ZhkO5udWk6tX8167OWZRFBD2CA9nvsxvfVe4N/jWvl3DkEMUsUYYJLfUC7HmLG3TbbbyrPPKpfcs2QXhPhjCz4ZZJZnRyWBAkReTEDYi/KplxNmi4bAu6NqOnQhuDdjte45kbn0rS/wBnmC+6/wD1GrfbhPDmGKEh+ziYso1nmSSb9dyaTnGUrbfIbRCMDg8cME2GGCDRyXYuWGok2Ib3+YsPDwqSez/MS+EaJ/fgJQg87b6fluvpUvArmYLIYYpZZUBDy+/3jb0HIVEsqkmmvcXZGfZjikTDS63VfrSe8wG2ld96wTYlcZm8Jg7yQLd3HLbUdj0uQPnXW/2e4K9yjn/mNXfyzK4sOuiFAg8bcz8TzNTLJG3JcsWiAZxlseIzeWOVyidmDcMFNwi2FzUv4ayiDDa1hlL67EhnVuXiLCsebcHYbEStLKrl2tezkDYWG1e8l4Tw2Fk7SFWDFSu7E7Egn8hUSyJxq/IN7EIwmAxEmIzA4aZo3RydIH953m2vfbyruezEQmORu99JLfXazc8za3l1vve9SfLslihklkjB1Sm73Yne5Ow8OdazcMYftnnAdZH94q7L0vsCOdgamWVSTXwLNv8AsbD/AMCL/Iv7VtR4ZFXQFUJa2kAWseYtWWlYLZU0P7Fw/wDAi/yL+1bJwqaOz0rotbTYWt0tWalLYIznOLy/DOEmjjViuoARA3FyPAeVR7P/AGhqUMeEUi4trYW0j+VevmeVbvHvC+IxU6PCEKiPSdTW31MenLeuTlvs0lY/Xyqg8QnePzOw/GtqCxUnJllREMpyyTESLFEt2PyUdSfAVc+V5KuFw6xJvp3Y/eY82P8ArlWxk2TQ4VNEK26k7s3mT410Kw9Tk71afInVuUtx7lZixJcDuS94Hz+0P19a53DeZfR8Qjn3fdb/AAnmfTnVx55kiYiNo3F1PK3NT4EedVNnvCmIwxJ0mRPvqD/3Dmv5Vx5RcXTPR9H1WPPi7qb3qvkt7LJxyvcHcGulVLcO8XPhwI3BeMct+8vw6jyqcYX2h4UjvswP+E1s4cySpnHzdnZ8cqUbXqiY1zc2zFI0ZnYKi7kn8h1NRfHe0KNu7h4pJmPIBSP0J+QrkHIsbj2DYg9lGOSAcvgL8/Mmq5curwxLY+j0eLO9K/P6Lkj+bY2XMMSNCk/ZRfur1PTqTVg8JcMiBLc3b33/APEeVdPI+G4sOulRbqeZb4mu4qgbCmPA+ZE9X13eR7rGqgvzNAZJh/4Mfqi/tW3h8OqLpRQq9FAArLSttJI0HOT2bPMiBgQQCCLEHkR4g1pf2Lh/4EX+Rf2rfpSgpSXDMcECooVFCqOQAAHyrJSlSVbsUpSgFKUoBSlKAUpSgFKUoBSlKAUpSgFKUoBSlKAUpSgFKUoBXwivtKA08RlUL+/FG3xRf2rCMgww/wBxF/kWulSo0r0LrJNbJv7mGHCovuoq/BQKzUpSigpSlSBSlKAUpSgFKUoBSlKAUpSgFKUoBSlKAUpSgFKUoBSlKAVq5lj0gjaWQkIvOwvW1XG4tyt8ThmhjIUsVuT0BuamKTasGo/HGDGr6w90j7DePiNuXnXWxebRRyRxu1mkBK7G1lF2N+QsKjGYcIyyHE7oBNLGbb7RpfblzO21Y+PEGIxGFwyMVm1G58BGws5v4mw5Vm0QbSRakdrMeKY0wf0pAWU7ICCuo3sPSvWQPji18UIQjLcBAwZW27puT4U4i4eE+FEEZ0aNJToNPIGs+SriwH+kmEmwCCMMOV7lr9duXnVfDp2I8jkZBxcsk0kUrjU0zJCoU20raxJ6k3rq5rxLh8O4jkezWBNlJ0g8i1uQri5PwnLE2DLsh7AyO9r3Z3tY8t7AV6zrhieSacxvGIsQEEhYEsoXwXw3qzWNy52J2OtxDmTR/RxE6AyyqoupYMDzAty28ayZrxFBh3WORjrIvpVSxA6m3IVgzDJWefBspHZYfUSDzJ0gL8rVhlyjEJjjiITEUkCrIHDalUEatFjzI5XqqUdrI2N/N8+hwxAlY6iNVlUsQo5sbcl8zXRhlDKGU3Ui4PUHkainEvDMk2I7ZBG6mPQVkaRbbnfuEXG/Kt6aWVMRhcLCQiKmuXYG6rYBVvc7m/nao0xpU9xRIKjzcZ4QNpMhBDMp7rbFefh8utSA1C8u4TmT6KWMZMTyySc+87e4Rt4WFIKLvUFR34uIoGw7YkMeyU2J0m43tyrPhM2jkkaNCSyqrNsbAMLqL9beFRjG4VcFlTQzm7Mri6gm7tqK+l7V0uEcpaHBne80q6ySfErZBfoBb8alwik377Cjh5fxniJJkUCB1fEGPs1DdoEuPrfeIsB4keBqVZvxHh8MwSVyGIvYAsQvLU1uQ86jGScGTo2HErQqkD6wYw2tze9mY+Hh8K3+IOGp5Z5XieMJPGI5NYa6Ac9Fttx+tXksbl7EujvZjnMMMayu/da2mwJLE8goG5rA+exthJcTE2oIjncHZlBOkjwN/CtLOsgkK4U4cpqwxBUSX0ttbe3j41hXhqRcBLhw6mWZiztyW7MC1vKwtVEoUt/MjY2+F8+E6KrHVMIw0hVbKpO4W/K9vCtrLOIIZ3KRFiRffQwU2NjZrWO9aPDOQyYRZ41ZCjHVGTe4bSAdXUXA/HrWDhzJZsNJLLIY0jK/3cRcqW5lwGJ036Cpkob19BsSqtDNs3iwwQytpDtpBsTv5+Va3CuImlw4lmYEyEsoAA0ofdXbmbb3rxn2UvPLhWBXRFJrYG9yQO7b1qiilKmDHhOMcJIyIsh1O2kDSw38L7bX8K2sZxBBE0quxBiQO+x5G1rdSSbWrhZZwpKjYUuyHs5ZJZbX3Zvctt4bc608wwqYzNQqk6YkHbjkCUYlV87kj0FZNEG9uCaR3uIuIGiSEQoGmnIEavcAcu8w6C48RThrMZpDIJZsLLpAI7Brkc7hhqNq+cUZHJM8E0DKssBJUODpINrg2+FY+G8ilgGIeTshLNuFjBCLYGw33tfeo8Oj3I2o38q4jw+IYrE5LAEkEEWANt684DibDTS9lG923tsQGt72k8jasfDeR/R8IIWtrIbW48SxO9/GwNvSuXw9wvNFJAZnj0YZXWIIDdtd7s1/InYVFQ33Gx18TxPh42dWc3SQRkaT7x5AdfjX3EcQxCCeZbssJKnY2LAgWHUXI3qPZ7wVJPNiZVdRr0mIEnZxo1MdugYD412ZOHyMvbCxsAxQgsb7sTdyfiSfnU6cdLcbGHD8TF8ukxVgsiq21jp1fZAvzG67+O9Mn4hOJgKwsrYlI1LXUhdRte3lzt6UxuTTy5euGYxrJ3VbTq06VcEWvc30gX871s5JkrQ4jEysVtJoCAeCqoUX+VHop/JOx1sFr7NO109pYatPK/jas9KVhK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0424" name="Picture 8" descr="http://www.siia.net/codies/2013/finalists/logos/myON%20reader_FColor_wtag_B.jpg">
            <a:hlinkClick r:id="rId2"/>
          </p:cNvPr>
          <p:cNvPicPr>
            <a:picLocks noChangeAspect="1" noChangeArrowheads="1"/>
          </p:cNvPicPr>
          <p:nvPr/>
        </p:nvPicPr>
        <p:blipFill>
          <a:blip r:embed="rId3"/>
          <a:srcRect/>
          <a:stretch>
            <a:fillRect/>
          </a:stretch>
        </p:blipFill>
        <p:spPr bwMode="auto">
          <a:xfrm>
            <a:off x="914400" y="2133600"/>
            <a:ext cx="7623174" cy="2536823"/>
          </a:xfrm>
          <a:prstGeom prst="rect">
            <a:avLst/>
          </a:prstGeom>
          <a:noFill/>
        </p:spPr>
      </p:pic>
      <p:sp>
        <p:nvSpPr>
          <p:cNvPr id="8" name="TextBox 7"/>
          <p:cNvSpPr txBox="1"/>
          <p:nvPr/>
        </p:nvSpPr>
        <p:spPr>
          <a:xfrm>
            <a:off x="1219200" y="5029200"/>
            <a:ext cx="6858000" cy="1569660"/>
          </a:xfrm>
          <a:prstGeom prst="rect">
            <a:avLst/>
          </a:prstGeom>
          <a:noFill/>
        </p:spPr>
        <p:txBody>
          <a:bodyPr wrap="square" rtlCol="0">
            <a:spAutoFit/>
          </a:bodyPr>
          <a:lstStyle/>
          <a:p>
            <a:pPr algn="ctr"/>
            <a:r>
              <a:rPr lang="en-US" sz="2400" dirty="0" err="1" smtClean="0"/>
              <a:t>myON</a:t>
            </a:r>
            <a:r>
              <a:rPr lang="en-US" sz="2400" dirty="0" smtClean="0"/>
              <a:t> reader allows families without Internet access to download up to 20 books using a free iTunes app, while at school or near a community hot spot and read them offline.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lo my name is.....jpg"/>
          <p:cNvPicPr>
            <a:picLocks noChangeAspect="1"/>
          </p:cNvPicPr>
          <p:nvPr/>
        </p:nvPicPr>
        <p:blipFill>
          <a:blip r:embed="rId2"/>
          <a:stretch>
            <a:fillRect/>
          </a:stretch>
        </p:blipFill>
        <p:spPr>
          <a:xfrm>
            <a:off x="609600" y="1219200"/>
            <a:ext cx="7620000" cy="5042648"/>
          </a:xfrm>
          <a:prstGeom prst="rect">
            <a:avLst/>
          </a:prstGeom>
          <a:ln>
            <a:noFill/>
          </a:ln>
          <a:effectLst>
            <a:softEdge rad="112500"/>
          </a:effectLst>
        </p:spPr>
      </p:pic>
      <p:sp>
        <p:nvSpPr>
          <p:cNvPr id="2" name="TextBox 1"/>
          <p:cNvSpPr txBox="1"/>
          <p:nvPr/>
        </p:nvSpPr>
        <p:spPr>
          <a:xfrm>
            <a:off x="533400" y="381000"/>
            <a:ext cx="7848600" cy="4093428"/>
          </a:xfrm>
          <a:prstGeom prst="rect">
            <a:avLst/>
          </a:prstGeom>
          <a:noFill/>
        </p:spPr>
        <p:txBody>
          <a:bodyPr wrap="square" rtlCol="0">
            <a:spAutoFit/>
          </a:bodyPr>
          <a:lstStyle/>
          <a:p>
            <a:pPr algn="ct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Allow me to introduce </a:t>
            </a:r>
          </a:p>
          <a:p>
            <a:pPr algn="ctr"/>
            <a:endPar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endPar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myself</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772400" cy="193899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ELA Big Shift #2- </a:t>
            </a: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Increased Reading of Informational Text</a:t>
            </a:r>
          </a:p>
        </p:txBody>
      </p:sp>
      <p:sp>
        <p:nvSpPr>
          <p:cNvPr id="4" name="Rectangle 3"/>
          <p:cNvSpPr/>
          <p:nvPr/>
        </p:nvSpPr>
        <p:spPr>
          <a:xfrm>
            <a:off x="914400" y="2667000"/>
            <a:ext cx="7467600" cy="2800767"/>
          </a:xfrm>
          <a:prstGeom prst="rect">
            <a:avLst/>
          </a:prstGeom>
        </p:spPr>
        <p:txBody>
          <a:bodyPr wrap="square">
            <a:spAutoFit/>
          </a:bodyPr>
          <a:lstStyle/>
          <a:p>
            <a:r>
              <a:rPr lang="en-US" sz="4400" dirty="0" smtClean="0"/>
              <a:t>Throughout the school day, students at K-5 read a balance of 50% literature and 50% informational texts</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7772400" cy="193899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ELA Big Shift #2- </a:t>
            </a: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Increased Reading of Informational Text</a:t>
            </a:r>
          </a:p>
        </p:txBody>
      </p:sp>
      <p:pic>
        <p:nvPicPr>
          <p:cNvPr id="41986" name="Picture 2" descr="{Freebie} Fall-Themed Book Bag Activity Sampler Pack">
            <a:hlinkClick r:id="rId2"/>
          </p:cNvPr>
          <p:cNvPicPr>
            <a:picLocks noChangeAspect="1" noChangeArrowheads="1"/>
          </p:cNvPicPr>
          <p:nvPr/>
        </p:nvPicPr>
        <p:blipFill>
          <a:blip r:embed="rId3"/>
          <a:srcRect/>
          <a:stretch>
            <a:fillRect/>
          </a:stretch>
        </p:blipFill>
        <p:spPr bwMode="auto">
          <a:xfrm>
            <a:off x="533400" y="2286000"/>
            <a:ext cx="5715000" cy="4408716"/>
          </a:xfrm>
          <a:prstGeom prst="rect">
            <a:avLst/>
          </a:prstGeom>
          <a:noFill/>
        </p:spPr>
      </p:pic>
      <p:sp>
        <p:nvSpPr>
          <p:cNvPr id="5" name="TextBox 4"/>
          <p:cNvSpPr txBox="1"/>
          <p:nvPr/>
        </p:nvSpPr>
        <p:spPr>
          <a:xfrm>
            <a:off x="6629400" y="3048000"/>
            <a:ext cx="1981200" cy="2800767"/>
          </a:xfrm>
          <a:prstGeom prst="rect">
            <a:avLst/>
          </a:prstGeom>
          <a:noFill/>
        </p:spPr>
        <p:txBody>
          <a:bodyPr wrap="square" rtlCol="0">
            <a:spAutoFit/>
          </a:bodyPr>
          <a:lstStyle/>
          <a:p>
            <a:pPr algn="ctr"/>
            <a:r>
              <a:rPr lang="en-US" sz="4400" dirty="0" smtClean="0">
                <a:latin typeface="Tw Cen MT" pitchFamily="34" charset="0"/>
              </a:rPr>
              <a:t>Take Home</a:t>
            </a:r>
          </a:p>
          <a:p>
            <a:pPr algn="ctr"/>
            <a:r>
              <a:rPr lang="en-US" sz="4400" dirty="0" smtClean="0">
                <a:latin typeface="Tw Cen MT" pitchFamily="34" charset="0"/>
              </a:rPr>
              <a:t>Literacy </a:t>
            </a:r>
          </a:p>
          <a:p>
            <a:pPr algn="ctr"/>
            <a:r>
              <a:rPr lang="en-US" sz="4400" dirty="0" smtClean="0">
                <a:latin typeface="Tw Cen MT" pitchFamily="34" charset="0"/>
              </a:rPr>
              <a:t>Bags</a:t>
            </a:r>
            <a:endParaRPr lang="en-US" sz="4400" dirty="0">
              <a:latin typeface="Tw Cen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772400"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ELA Big Shift # 3 </a:t>
            </a: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Disciplinary Literacy</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endParaRPr>
          </a:p>
        </p:txBody>
      </p:sp>
      <p:sp>
        <p:nvSpPr>
          <p:cNvPr id="2050" name="Rectangle 2"/>
          <p:cNvSpPr>
            <a:spLocks noChangeArrowheads="1"/>
          </p:cNvSpPr>
          <p:nvPr/>
        </p:nvSpPr>
        <p:spPr bwMode="auto">
          <a:xfrm>
            <a:off x="685800" y="2286000"/>
            <a:ext cx="7848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w Cen MT" pitchFamily="34" charset="0"/>
                <a:ea typeface="SimSun" pitchFamily="2" charset="-122"/>
                <a:cs typeface="Arial" pitchFamily="34" charset="0"/>
              </a:rPr>
              <a:t>Students read, write, and speak about discipline-related topics to build content knowledge.  In the early grades, students read informational texts that include </a:t>
            </a:r>
            <a:r>
              <a:rPr kumimoji="0" lang="en-US" altLang="zh-CN" sz="2400" b="0" i="0" u="none" strike="noStrike" cap="none" normalizeH="0" baseline="0" dirty="0" smtClean="0">
                <a:ln>
                  <a:noFill/>
                </a:ln>
                <a:solidFill>
                  <a:schemeClr val="tx1"/>
                </a:solidFill>
                <a:effectLst/>
                <a:latin typeface="Tw Cen MT" pitchFamily="34" charset="0"/>
                <a:ea typeface="SimSun" pitchFamily="2" charset="-122"/>
                <a:cs typeface="Arial" pitchFamily="34" charset="0"/>
                <a:hlinkClick r:id="rId2"/>
              </a:rPr>
              <a:t>historical</a:t>
            </a:r>
            <a:r>
              <a:rPr kumimoji="0" lang="en-US" altLang="zh-CN" sz="2400" b="0" i="0" u="none" strike="noStrike" cap="none" normalizeH="0" baseline="0" dirty="0" smtClean="0">
                <a:ln>
                  <a:noFill/>
                </a:ln>
                <a:solidFill>
                  <a:schemeClr val="tx1"/>
                </a:solidFill>
                <a:effectLst/>
                <a:latin typeface="Tw Cen MT" pitchFamily="34" charset="0"/>
                <a:ea typeface="SimSun" pitchFamily="2" charset="-122"/>
                <a:cs typeface="Arial" pitchFamily="34" charset="0"/>
              </a:rPr>
              <a:t>, scientific, and technical texts to prepare for the demands of reading discipline-specific texts in later grades.  At grades 6-12, students grapple with discipline-specific complex texts that deepen their understanding of a topic and develop an understanding of the norms and conventions of each discipline; they demonstrate mastery by applying that knowledge when writing or speaking.  </a:t>
            </a:r>
            <a:endParaRPr kumimoji="0" lang="en-US" altLang="zh-CN" sz="4800" b="0" i="0" u="none" strike="noStrike" cap="none" normalizeH="0" baseline="0" dirty="0" smtClean="0">
              <a:ln>
                <a:noFill/>
              </a:ln>
              <a:solidFill>
                <a:schemeClr val="tx1"/>
              </a:solidFill>
              <a:effectLst/>
              <a:latin typeface="Tw Cen MT"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772400"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ELA Big Shift #7- </a:t>
            </a: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Argumentative Writing</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endParaRPr>
          </a:p>
        </p:txBody>
      </p:sp>
      <p:sp>
        <p:nvSpPr>
          <p:cNvPr id="2049" name="Rectangle 1"/>
          <p:cNvSpPr>
            <a:spLocks noChangeArrowheads="1"/>
          </p:cNvSpPr>
          <p:nvPr/>
        </p:nvSpPr>
        <p:spPr bwMode="auto">
          <a:xfrm>
            <a:off x="228600" y="1981200"/>
            <a:ext cx="86106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w Cen MT" pitchFamily="34" charset="0"/>
                <a:ea typeface="Calibri" pitchFamily="34" charset="0"/>
                <a:cs typeface="Arial" pitchFamily="34" charset="0"/>
              </a:rPr>
              <a:t>Throughout the school day, all students write about topics or texts, some of which have differing viewpoints.  In grades K-5, 30% of student writing should be writing opinions.  In grades 6-8, 35% of student writing should be writing arguments in which they support claims with reasons and evidence.  In grades 9-12, 40% of student writing should be well-developed arguments.</a:t>
            </a:r>
            <a:endParaRPr kumimoji="0" lang="en-US" sz="6000" b="0" i="0" u="none" strike="noStrike" cap="none" normalizeH="0" baseline="0" dirty="0" smtClean="0">
              <a:ln>
                <a:noFill/>
              </a:ln>
              <a:solidFill>
                <a:schemeClr val="tx1"/>
              </a:solidFill>
              <a:effectLst/>
              <a:latin typeface="Tw Cen MT"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7162800" cy="830997"/>
          </a:xfrm>
          <a:prstGeom prst="rect">
            <a:avLst/>
          </a:prstGeom>
          <a:noFill/>
        </p:spPr>
        <p:txBody>
          <a:bodyPr wrap="square" rtlCol="0">
            <a:spAutoFit/>
          </a:bodyPr>
          <a:lstStyle/>
          <a:p>
            <a:pPr algn="r"/>
            <a:r>
              <a:rPr lang="en-US" sz="4800" dirty="0" smtClean="0">
                <a:latin typeface="Tw Cen MT Condensed Extra Bold" pitchFamily="34" charset="0"/>
              </a:rPr>
              <a:t>Friday Journals</a:t>
            </a:r>
            <a:endParaRPr lang="en-US" sz="4800" dirty="0">
              <a:latin typeface="Tw Cen MT Condensed Extra Bold" pitchFamily="34" charset="0"/>
            </a:endParaRPr>
          </a:p>
        </p:txBody>
      </p:sp>
      <p:pic>
        <p:nvPicPr>
          <p:cNvPr id="4" name="Picture 3" descr="life beyond the classroom.jpg">
            <a:hlinkClick r:id="rId2"/>
          </p:cNvPr>
          <p:cNvPicPr>
            <a:picLocks noChangeAspect="1"/>
          </p:cNvPicPr>
          <p:nvPr/>
        </p:nvPicPr>
        <p:blipFill>
          <a:blip r:embed="rId3"/>
          <a:stretch>
            <a:fillRect/>
          </a:stretch>
        </p:blipFill>
        <p:spPr>
          <a:xfrm>
            <a:off x="3733800" y="1066800"/>
            <a:ext cx="5105400" cy="3824122"/>
          </a:xfrm>
          <a:prstGeom prst="rect">
            <a:avLst/>
          </a:prstGeom>
        </p:spPr>
      </p:pic>
      <p:sp>
        <p:nvSpPr>
          <p:cNvPr id="6" name="TextBox 5"/>
          <p:cNvSpPr txBox="1"/>
          <p:nvPr/>
        </p:nvSpPr>
        <p:spPr>
          <a:xfrm>
            <a:off x="1371600" y="5257800"/>
            <a:ext cx="6934200" cy="1323439"/>
          </a:xfrm>
          <a:prstGeom prst="rect">
            <a:avLst/>
          </a:prstGeom>
          <a:noFill/>
        </p:spPr>
        <p:txBody>
          <a:bodyPr wrap="square" rtlCol="0">
            <a:spAutoFit/>
          </a:bodyPr>
          <a:lstStyle/>
          <a:p>
            <a:r>
              <a:rPr lang="en-US" sz="2000" b="1" u="sng" dirty="0" smtClean="0">
                <a:solidFill>
                  <a:srgbClr val="00B0F0"/>
                </a:solidFill>
              </a:rPr>
              <a:t>Grade Specific Standard: CCSS 2</a:t>
            </a:r>
            <a:r>
              <a:rPr lang="en-US" sz="2000" b="1" u="sng" baseline="30000" dirty="0" smtClean="0">
                <a:solidFill>
                  <a:srgbClr val="00B0F0"/>
                </a:solidFill>
              </a:rPr>
              <a:t>nd</a:t>
            </a:r>
            <a:r>
              <a:rPr lang="en-US" sz="2000" b="1" u="sng" dirty="0" smtClean="0">
                <a:solidFill>
                  <a:srgbClr val="00B0F0"/>
                </a:solidFill>
              </a:rPr>
              <a:t> Grade W.2.1-</a:t>
            </a:r>
          </a:p>
          <a:p>
            <a:r>
              <a:rPr lang="en-US" sz="2000" dirty="0" smtClean="0"/>
              <a:t>Write opinion pieces in which they introduce the topic or book they are writing about, state an opinion, supply reasons that support the opinion, use linking words to connect….. </a:t>
            </a:r>
            <a:endParaRPr lang="en-US" sz="2000" dirty="0"/>
          </a:p>
        </p:txBody>
      </p:sp>
      <p:sp>
        <p:nvSpPr>
          <p:cNvPr id="7" name="Rectangle 6"/>
          <p:cNvSpPr/>
          <p:nvPr/>
        </p:nvSpPr>
        <p:spPr>
          <a:xfrm>
            <a:off x="228600" y="1600200"/>
            <a:ext cx="3200400" cy="2985433"/>
          </a:xfrm>
          <a:prstGeom prst="rect">
            <a:avLst/>
          </a:prstGeom>
        </p:spPr>
        <p:txBody>
          <a:bodyPr wrap="square">
            <a:spAutoFit/>
          </a:bodyPr>
          <a:lstStyle/>
          <a:p>
            <a:pPr algn="ctr"/>
            <a:r>
              <a:rPr lang="en-US" sz="2000" b="1" u="sng" dirty="0" smtClean="0">
                <a:latin typeface="Tw Cen MT" pitchFamily="34" charset="0"/>
                <a:hlinkClick r:id="rId4"/>
              </a:rPr>
              <a:t>ANCHOR STANDARD</a:t>
            </a:r>
          </a:p>
          <a:p>
            <a:pPr algn="ctr"/>
            <a:r>
              <a:rPr lang="en-US" sz="2400" dirty="0" smtClean="0">
                <a:latin typeface="Tw Cen MT" pitchFamily="34" charset="0"/>
              </a:rPr>
              <a:t>Write arguments to support claims in an analysis of substantive topics or texts using valid reasoning and relevant and sufficient evidence</a:t>
            </a:r>
            <a:r>
              <a:rPr lang="en-US" sz="2400" dirty="0" smtClean="0"/>
              <a:t>.</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7162800" cy="830997"/>
          </a:xfrm>
          <a:prstGeom prst="rect">
            <a:avLst/>
          </a:prstGeom>
          <a:noFill/>
        </p:spPr>
        <p:txBody>
          <a:bodyPr wrap="square" rtlCol="0">
            <a:spAutoFit/>
          </a:bodyPr>
          <a:lstStyle/>
          <a:p>
            <a:r>
              <a:rPr lang="en-US" sz="4800" dirty="0" smtClean="0">
                <a:latin typeface="Tw Cen MT Condensed Extra Bold" pitchFamily="34" charset="0"/>
              </a:rPr>
              <a:t>Class Mascot Writing Project</a:t>
            </a:r>
            <a:endParaRPr lang="en-US" sz="4800" dirty="0">
              <a:latin typeface="Tw Cen MT Condensed Extra Bold" pitchFamily="34" charset="0"/>
            </a:endParaRPr>
          </a:p>
        </p:txBody>
      </p:sp>
      <p:sp>
        <p:nvSpPr>
          <p:cNvPr id="6" name="TextBox 5"/>
          <p:cNvSpPr txBox="1"/>
          <p:nvPr/>
        </p:nvSpPr>
        <p:spPr>
          <a:xfrm>
            <a:off x="1371600" y="5257800"/>
            <a:ext cx="6934200" cy="1323439"/>
          </a:xfrm>
          <a:prstGeom prst="rect">
            <a:avLst/>
          </a:prstGeom>
          <a:noFill/>
        </p:spPr>
        <p:txBody>
          <a:bodyPr wrap="square" rtlCol="0">
            <a:spAutoFit/>
          </a:bodyPr>
          <a:lstStyle/>
          <a:p>
            <a:r>
              <a:rPr lang="en-US" sz="2000" b="1" u="sng" dirty="0" smtClean="0">
                <a:solidFill>
                  <a:srgbClr val="00B0F0"/>
                </a:solidFill>
              </a:rPr>
              <a:t>Grade Specific Standard: </a:t>
            </a:r>
            <a:r>
              <a:rPr lang="en-US" sz="2000" dirty="0" smtClean="0">
                <a:solidFill>
                  <a:srgbClr val="00B0F0"/>
                </a:solidFill>
                <a:hlinkClick r:id="rId2"/>
              </a:rPr>
              <a:t>CCSS.ELA-Literacy.W.3.3b</a:t>
            </a:r>
            <a:r>
              <a:rPr lang="en-US" sz="2000" dirty="0" smtClean="0">
                <a:solidFill>
                  <a:srgbClr val="00B0F0"/>
                </a:solidFill>
              </a:rPr>
              <a:t> </a:t>
            </a:r>
          </a:p>
          <a:p>
            <a:r>
              <a:rPr lang="en-US" sz="2000" dirty="0" smtClean="0"/>
              <a:t>Use dialogue and descriptions of actions, thoughts, and feelings to develop experiences and events or show the response of characters to situations.</a:t>
            </a:r>
            <a:endParaRPr lang="en-US" sz="2000" dirty="0"/>
          </a:p>
        </p:txBody>
      </p:sp>
      <p:sp>
        <p:nvSpPr>
          <p:cNvPr id="7" name="Rectangle 6"/>
          <p:cNvSpPr/>
          <p:nvPr/>
        </p:nvSpPr>
        <p:spPr>
          <a:xfrm>
            <a:off x="5181600" y="1371600"/>
            <a:ext cx="3200400" cy="3631763"/>
          </a:xfrm>
          <a:prstGeom prst="rect">
            <a:avLst/>
          </a:prstGeom>
        </p:spPr>
        <p:txBody>
          <a:bodyPr wrap="square">
            <a:spAutoFit/>
          </a:bodyPr>
          <a:lstStyle/>
          <a:p>
            <a:pPr algn="ctr"/>
            <a:r>
              <a:rPr lang="en-US" sz="2000" b="1" u="sng" dirty="0" smtClean="0">
                <a:latin typeface="Tw Cen MT" pitchFamily="34" charset="0"/>
                <a:hlinkClick r:id="rId3"/>
              </a:rPr>
              <a:t>ANCHOR STANDARD</a:t>
            </a:r>
          </a:p>
          <a:p>
            <a:r>
              <a:rPr lang="en-US" dirty="0" smtClean="0">
                <a:hlinkClick r:id="rId4"/>
              </a:rPr>
              <a:t>CCSS.ELA-Literacy.CCRA.W.3</a:t>
            </a:r>
            <a:r>
              <a:rPr lang="en-US" dirty="0" smtClean="0"/>
              <a:t> </a:t>
            </a:r>
          </a:p>
          <a:p>
            <a:r>
              <a:rPr lang="en-US" sz="2400" dirty="0" smtClean="0"/>
              <a:t>Write narratives to develop real or imagined experiences or events using effective technique, well-chosen details and well-structured event sequences.</a:t>
            </a:r>
            <a:endParaRPr lang="en-US" sz="2400" dirty="0"/>
          </a:p>
        </p:txBody>
      </p:sp>
      <p:pic>
        <p:nvPicPr>
          <p:cNvPr id="45058" name="Picture 2" descr="A stuffed lion sits beside a notebook entitled Leo's Class Journal, Take Good Ca">
            <a:hlinkClick r:id="rId5"/>
          </p:cNvPr>
          <p:cNvPicPr>
            <a:picLocks noChangeAspect="1" noChangeArrowheads="1"/>
          </p:cNvPicPr>
          <p:nvPr/>
        </p:nvPicPr>
        <p:blipFill>
          <a:blip r:embed="rId6"/>
          <a:srcRect/>
          <a:stretch>
            <a:fillRect/>
          </a:stretch>
        </p:blipFill>
        <p:spPr bwMode="auto">
          <a:xfrm>
            <a:off x="533400" y="1371600"/>
            <a:ext cx="4531716" cy="3429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7162800" cy="830997"/>
          </a:xfrm>
          <a:prstGeom prst="rect">
            <a:avLst/>
          </a:prstGeom>
          <a:noFill/>
        </p:spPr>
        <p:txBody>
          <a:bodyPr wrap="square" rtlCol="0">
            <a:spAutoFit/>
          </a:bodyPr>
          <a:lstStyle/>
          <a:p>
            <a:pPr algn="ctr"/>
            <a:r>
              <a:rPr lang="en-US" sz="4800" dirty="0" smtClean="0">
                <a:latin typeface="Tw Cen MT Condensed Extra Bold" pitchFamily="34" charset="0"/>
              </a:rPr>
              <a:t>Are you into blogging?</a:t>
            </a:r>
            <a:endParaRPr lang="en-US" sz="4800" dirty="0">
              <a:latin typeface="Tw Cen MT Condensed Extra Bold" pitchFamily="34" charset="0"/>
            </a:endParaRPr>
          </a:p>
        </p:txBody>
      </p:sp>
      <p:sp>
        <p:nvSpPr>
          <p:cNvPr id="3" name="TextBox 2"/>
          <p:cNvSpPr txBox="1"/>
          <p:nvPr/>
        </p:nvSpPr>
        <p:spPr>
          <a:xfrm>
            <a:off x="4343400" y="4114800"/>
            <a:ext cx="4038600" cy="2031325"/>
          </a:xfrm>
          <a:prstGeom prst="rect">
            <a:avLst/>
          </a:prstGeom>
          <a:noFill/>
        </p:spPr>
        <p:txBody>
          <a:bodyPr wrap="square" rtlCol="0">
            <a:spAutoFit/>
          </a:bodyPr>
          <a:lstStyle/>
          <a:p>
            <a:r>
              <a:rPr lang="en-US" b="1" u="sng" dirty="0" smtClean="0">
                <a:solidFill>
                  <a:srgbClr val="00B0F0"/>
                </a:solidFill>
              </a:rPr>
              <a:t>Grade Specific Standard:</a:t>
            </a:r>
          </a:p>
          <a:p>
            <a:r>
              <a:rPr lang="en-US" dirty="0" smtClean="0"/>
              <a:t>CCSS-Writing: W.3.6 </a:t>
            </a:r>
          </a:p>
          <a:p>
            <a:r>
              <a:rPr lang="en-US" dirty="0" smtClean="0"/>
              <a:t>With guidance and support from adults, use technology to produce and publish writing (using keyboarding skills) as well as to interact and collaborate with others.</a:t>
            </a:r>
            <a:endParaRPr lang="en-US" dirty="0"/>
          </a:p>
        </p:txBody>
      </p:sp>
      <p:pic>
        <p:nvPicPr>
          <p:cNvPr id="4" name="Picture 3" descr="life beyond the classroom.jpg">
            <a:hlinkClick r:id="rId2"/>
          </p:cNvPr>
          <p:cNvPicPr>
            <a:picLocks noChangeAspect="1"/>
          </p:cNvPicPr>
          <p:nvPr/>
        </p:nvPicPr>
        <p:blipFill>
          <a:blip r:embed="rId3"/>
          <a:stretch>
            <a:fillRect/>
          </a:stretch>
        </p:blipFill>
        <p:spPr>
          <a:xfrm>
            <a:off x="304800" y="1143000"/>
            <a:ext cx="3733799" cy="5402092"/>
          </a:xfrm>
          <a:prstGeom prst="rect">
            <a:avLst/>
          </a:prstGeom>
        </p:spPr>
      </p:pic>
      <p:sp>
        <p:nvSpPr>
          <p:cNvPr id="6" name="Rectangle 5"/>
          <p:cNvSpPr/>
          <p:nvPr/>
        </p:nvSpPr>
        <p:spPr>
          <a:xfrm>
            <a:off x="4191000" y="1752600"/>
            <a:ext cx="4572000" cy="1661993"/>
          </a:xfrm>
          <a:prstGeom prst="rect">
            <a:avLst/>
          </a:prstGeom>
        </p:spPr>
        <p:txBody>
          <a:bodyPr>
            <a:spAutoFit/>
          </a:bodyPr>
          <a:lstStyle/>
          <a:p>
            <a:r>
              <a:rPr lang="en-US" sz="2400" b="1" dirty="0" smtClean="0">
                <a:hlinkClick r:id="rId4"/>
              </a:rPr>
              <a:t>Anchor Standard:</a:t>
            </a:r>
          </a:p>
          <a:p>
            <a:r>
              <a:rPr lang="en-US" sz="2400" b="1" dirty="0" smtClean="0">
                <a:hlinkClick r:id="rId4"/>
              </a:rPr>
              <a:t>CCSS.ELA-Literacy.CCRA.W.6</a:t>
            </a:r>
            <a:r>
              <a:rPr lang="en-US" dirty="0" smtClean="0"/>
              <a:t> </a:t>
            </a:r>
          </a:p>
          <a:p>
            <a:r>
              <a:rPr lang="en-US" dirty="0" smtClean="0"/>
              <a:t>Use technology, including the Internet, to produce and publish writing and to interact and collaborate with others.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772400" cy="193899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ELA Big Shift #8- </a:t>
            </a: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Short and Sustained Research Projects</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3009" name="Rectangle 1"/>
          <p:cNvSpPr>
            <a:spLocks noChangeArrowheads="1"/>
          </p:cNvSpPr>
          <p:nvPr/>
        </p:nvSpPr>
        <p:spPr bwMode="auto">
          <a:xfrm>
            <a:off x="381000" y="2743200"/>
            <a:ext cx="8077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w Cen MT" pitchFamily="34" charset="0"/>
                <a:ea typeface="Calibri" pitchFamily="34" charset="0"/>
                <a:cs typeface="Arial" pitchFamily="34" charset="0"/>
              </a:rPr>
              <a:t>Students conduct research, both short and long term, in which they synthesize information from many sources, construct knowledge, use technology when appropriate, and present findings in a variety of formats. </a:t>
            </a:r>
            <a:endParaRPr kumimoji="0" lang="en-US" sz="6600" b="0" i="0" u="none" strike="noStrike" cap="none" normalizeH="0" baseline="0" dirty="0" smtClean="0">
              <a:ln>
                <a:noFill/>
              </a:ln>
              <a:solidFill>
                <a:schemeClr val="tx1"/>
              </a:solidFill>
              <a:effectLst/>
              <a:latin typeface="Tw Cen MT"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7772400" cy="193899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w Cen MT" pitchFamily="34" charset="0"/>
              </a:rPr>
              <a:t>ELA Big Shift #8- </a:t>
            </a:r>
          </a:p>
          <a:p>
            <a:pPr algn="ctr"/>
            <a:r>
              <a:rPr lang="en-US"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Short and Sustained Research Projects</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3009" name="Rectangle 1"/>
          <p:cNvSpPr>
            <a:spLocks noChangeArrowheads="1"/>
          </p:cNvSpPr>
          <p:nvPr/>
        </p:nvSpPr>
        <p:spPr bwMode="auto">
          <a:xfrm>
            <a:off x="381000" y="2743200"/>
            <a:ext cx="807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dirty="0" smtClean="0">
                <a:latin typeface="Tw Cen MT" pitchFamily="34" charset="0"/>
                <a:cs typeface="Arial" pitchFamily="34" charset="0"/>
              </a:rPr>
              <a:t>Black History Month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w Cen MT" pitchFamily="34" charset="0"/>
                <a:cs typeface="Arial" pitchFamily="34" charset="0"/>
              </a:rPr>
              <a:t>Autobiography</a:t>
            </a:r>
            <a:r>
              <a:rPr kumimoji="0" lang="en-US" sz="3600" b="0" i="0" u="none" strike="noStrike" cap="none" normalizeH="0" dirty="0" smtClean="0">
                <a:ln>
                  <a:noFill/>
                </a:ln>
                <a:solidFill>
                  <a:schemeClr val="tx1"/>
                </a:solidFill>
                <a:effectLst/>
                <a:latin typeface="Tw Cen MT" pitchFamily="34" charset="0"/>
                <a:cs typeface="Arial" pitchFamily="34" charset="0"/>
              </a:rPr>
              <a:t> Project</a:t>
            </a:r>
          </a:p>
          <a:p>
            <a:pPr marL="0" marR="0" lvl="0" indent="0" algn="ctr" defTabSz="914400" rtl="0" eaLnBrk="1" fontAlgn="base" latinLnBrk="0" hangingPunct="1">
              <a:lnSpc>
                <a:spcPct val="100000"/>
              </a:lnSpc>
              <a:spcBef>
                <a:spcPct val="0"/>
              </a:spcBef>
              <a:spcAft>
                <a:spcPct val="0"/>
              </a:spcAft>
              <a:buClrTx/>
              <a:buSzTx/>
              <a:buFontTx/>
              <a:buNone/>
              <a:tabLst/>
            </a:pPr>
            <a:r>
              <a:rPr lang="en-US" sz="3600" baseline="0" dirty="0" smtClean="0">
                <a:latin typeface="Tw Cen MT" pitchFamily="34" charset="0"/>
                <a:cs typeface="Arial" pitchFamily="34" charset="0"/>
              </a:rPr>
              <a:t>1</a:t>
            </a:r>
            <a:r>
              <a:rPr lang="en-US" sz="3600" baseline="30000" dirty="0" smtClean="0">
                <a:latin typeface="Tw Cen MT" pitchFamily="34" charset="0"/>
                <a:cs typeface="Arial" pitchFamily="34" charset="0"/>
              </a:rPr>
              <a:t>st</a:t>
            </a:r>
            <a:r>
              <a:rPr lang="en-US" sz="3600" dirty="0" smtClean="0">
                <a:latin typeface="Tw Cen MT" pitchFamily="34" charset="0"/>
                <a:cs typeface="Arial" pitchFamily="34" charset="0"/>
              </a:rPr>
              <a:t> Grade</a:t>
            </a:r>
            <a:endParaRPr kumimoji="0" lang="en-US" sz="6600" b="0" i="0" u="none" strike="noStrike" cap="none" normalizeH="0" baseline="0" dirty="0" smtClean="0">
              <a:ln>
                <a:noFill/>
              </a:ln>
              <a:solidFill>
                <a:schemeClr val="tx1"/>
              </a:solidFill>
              <a:effectLst/>
              <a:latin typeface="Tw Cen MT"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mwork.jpg"/>
          <p:cNvPicPr>
            <a:picLocks noChangeAspect="1"/>
          </p:cNvPicPr>
          <p:nvPr/>
        </p:nvPicPr>
        <p:blipFill>
          <a:blip r:embed="rId2"/>
          <a:stretch>
            <a:fillRect/>
          </a:stretch>
        </p:blipFill>
        <p:spPr>
          <a:xfrm>
            <a:off x="0" y="8826"/>
            <a:ext cx="9144000" cy="6849174"/>
          </a:xfrm>
          <a:prstGeom prst="rect">
            <a:avLst/>
          </a:prstGeom>
        </p:spPr>
      </p:pic>
      <p:sp>
        <p:nvSpPr>
          <p:cNvPr id="2" name="TextBox 1"/>
          <p:cNvSpPr txBox="1"/>
          <p:nvPr/>
        </p:nvSpPr>
        <p:spPr>
          <a:xfrm>
            <a:off x="152400" y="228600"/>
            <a:ext cx="7772400" cy="2800767"/>
          </a:xfrm>
          <a:prstGeom prst="rect">
            <a:avLst/>
          </a:prstGeom>
          <a:noFill/>
        </p:spPr>
        <p:txBody>
          <a:bodyPr wrap="square" rtlCol="0">
            <a:spAutoFit/>
          </a:bodyPr>
          <a:lstStyle/>
          <a:p>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w Cen MT" pitchFamily="34" charset="0"/>
              </a:rPr>
              <a:t>Sharing Math Shifts through </a:t>
            </a:r>
          </a:p>
          <a:p>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w Cen MT" pitchFamily="34" charset="0"/>
              </a:rPr>
              <a:t>T.E.A.M. </a:t>
            </a:r>
          </a:p>
          <a:p>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w Cen MT" pitchFamily="34" charset="0"/>
              </a:rPr>
              <a:t>Activities</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Rectangle 3"/>
          <p:cNvSpPr/>
          <p:nvPr/>
        </p:nvSpPr>
        <p:spPr>
          <a:xfrm>
            <a:off x="3200400" y="4267200"/>
            <a:ext cx="5638800" cy="2308324"/>
          </a:xfrm>
          <a:prstGeom prst="rect">
            <a:avLst/>
          </a:prstGeom>
        </p:spPr>
        <p:txBody>
          <a:bodyPr wrap="square">
            <a:spAutoFit/>
          </a:bodyPr>
          <a:lstStyle/>
          <a:p>
            <a:pPr algn="r"/>
            <a:r>
              <a:rPr lang="en-US" sz="2400" dirty="0" smtClean="0">
                <a:solidFill>
                  <a:schemeClr val="bg1"/>
                </a:solidFill>
              </a:rPr>
              <a:t>More learning time in kindergarten should be devoted to number than any other topic.  In order to devote this time, some things that were in the Arkansas Mathematics Frameworks for Kindergarten are not found in the CCSSM.</a:t>
            </a:r>
            <a:endParaRPr lang="en-US" sz="2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ander of the space shuttle.jpg"/>
          <p:cNvPicPr>
            <a:picLocks noChangeAspect="1"/>
          </p:cNvPicPr>
          <p:nvPr/>
        </p:nvPicPr>
        <p:blipFill>
          <a:blip r:embed="rId2"/>
          <a:stretch>
            <a:fillRect/>
          </a:stretch>
        </p:blipFill>
        <p:spPr>
          <a:xfrm>
            <a:off x="4000500" y="0"/>
            <a:ext cx="5143500" cy="6858000"/>
          </a:xfrm>
          <a:prstGeom prst="rect">
            <a:avLst/>
          </a:prstGeom>
        </p:spPr>
      </p:pic>
      <p:pic>
        <p:nvPicPr>
          <p:cNvPr id="4" name="Picture 3" descr="space camp.jpg"/>
          <p:cNvPicPr>
            <a:picLocks noChangeAspect="1"/>
          </p:cNvPicPr>
          <p:nvPr/>
        </p:nvPicPr>
        <p:blipFill>
          <a:blip r:embed="rId3"/>
          <a:srcRect r="16981" b="26636"/>
          <a:stretch>
            <a:fillRect/>
          </a:stretch>
        </p:blipFill>
        <p:spPr>
          <a:xfrm>
            <a:off x="0" y="-1"/>
            <a:ext cx="4038600" cy="3763241"/>
          </a:xfrm>
          <a:prstGeom prst="rect">
            <a:avLst/>
          </a:prstGeom>
        </p:spPr>
      </p:pic>
      <p:pic>
        <p:nvPicPr>
          <p:cNvPr id="5" name="Picture 4" descr="moon walking.jpg"/>
          <p:cNvPicPr>
            <a:picLocks noChangeAspect="1"/>
          </p:cNvPicPr>
          <p:nvPr/>
        </p:nvPicPr>
        <p:blipFill>
          <a:blip r:embed="rId4"/>
          <a:stretch>
            <a:fillRect/>
          </a:stretch>
        </p:blipFill>
        <p:spPr>
          <a:xfrm>
            <a:off x="0" y="3657599"/>
            <a:ext cx="4038599" cy="32004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R0LYbBdmZdrkWu0_3nc52W4NaIxY4LqshKpgmfdOfQqC3ImYk5Bg"/>
          <p:cNvPicPr>
            <a:picLocks noChangeAspect="1" noChangeArrowheads="1"/>
          </p:cNvPicPr>
          <p:nvPr/>
        </p:nvPicPr>
        <p:blipFill>
          <a:blip r:embed="rId2"/>
          <a:srcRect/>
          <a:stretch>
            <a:fillRect/>
          </a:stretch>
        </p:blipFill>
        <p:spPr bwMode="auto">
          <a:xfrm>
            <a:off x="0" y="0"/>
            <a:ext cx="9155779" cy="6858000"/>
          </a:xfrm>
          <a:prstGeom prst="rect">
            <a:avLst/>
          </a:prstGeom>
          <a:noFill/>
        </p:spPr>
      </p:pic>
      <p:sp>
        <p:nvSpPr>
          <p:cNvPr id="5" name="TextBox 4"/>
          <p:cNvSpPr txBox="1"/>
          <p:nvPr/>
        </p:nvSpPr>
        <p:spPr>
          <a:xfrm>
            <a:off x="6934200" y="2209800"/>
            <a:ext cx="2514600" cy="3785652"/>
          </a:xfrm>
          <a:prstGeom prst="rect">
            <a:avLst/>
          </a:prstGeom>
          <a:noFill/>
        </p:spPr>
        <p:txBody>
          <a:bodyPr wrap="square" rtlCol="0">
            <a:spAutoFit/>
          </a:bodyPr>
          <a:lstStyle/>
          <a:p>
            <a:pPr algn="ctr"/>
            <a:endParaRPr lang="en-US" sz="4800" dirty="0" smtClean="0">
              <a:solidFill>
                <a:schemeClr val="bg1"/>
              </a:solidFill>
              <a:latin typeface="Tw Cen MT Condensed Extra Bold" pitchFamily="34" charset="0"/>
            </a:endParaRPr>
          </a:p>
          <a:p>
            <a:pPr algn="ctr"/>
            <a:r>
              <a:rPr lang="en-US" sz="4800" dirty="0" smtClean="0">
                <a:solidFill>
                  <a:schemeClr val="bg1"/>
                </a:solidFill>
                <a:latin typeface="Tw Cen MT Condensed Extra Bold" pitchFamily="34" charset="0"/>
              </a:rPr>
              <a:t>Time</a:t>
            </a:r>
          </a:p>
          <a:p>
            <a:pPr algn="ctr"/>
            <a:r>
              <a:rPr lang="en-US" sz="4800" dirty="0" smtClean="0">
                <a:solidFill>
                  <a:schemeClr val="bg1"/>
                </a:solidFill>
                <a:latin typeface="Tw Cen MT Condensed Extra Bold" pitchFamily="34" charset="0"/>
              </a:rPr>
              <a:t>to </a:t>
            </a:r>
          </a:p>
          <a:p>
            <a:pPr algn="ctr"/>
            <a:r>
              <a:rPr lang="en-US" sz="4800" dirty="0" smtClean="0">
                <a:solidFill>
                  <a:schemeClr val="bg1"/>
                </a:solidFill>
                <a:latin typeface="Tw Cen MT Condensed Extra Bold" pitchFamily="34" charset="0"/>
              </a:rPr>
              <a:t>Talk</a:t>
            </a:r>
          </a:p>
          <a:p>
            <a:pPr algn="ctr"/>
            <a:endParaRPr lang="en-US" sz="4800" dirty="0" smtClean="0">
              <a:solidFill>
                <a:srgbClr val="FFFF00"/>
              </a:solidFill>
              <a:latin typeface="Tw Cen MT Condensed Extra Bold" pitchFamily="34" charset="0"/>
            </a:endParaRPr>
          </a:p>
        </p:txBody>
      </p:sp>
      <p:sp>
        <p:nvSpPr>
          <p:cNvPr id="7" name="TextBox 6"/>
          <p:cNvSpPr txBox="1"/>
          <p:nvPr/>
        </p:nvSpPr>
        <p:spPr>
          <a:xfrm>
            <a:off x="1066800" y="533400"/>
            <a:ext cx="1905000" cy="954107"/>
          </a:xfrm>
          <a:prstGeom prst="rect">
            <a:avLst/>
          </a:prstGeom>
          <a:noFill/>
        </p:spPr>
        <p:txBody>
          <a:bodyPr wrap="square" rtlCol="0">
            <a:spAutoFit/>
          </a:bodyPr>
          <a:lstStyle/>
          <a:p>
            <a:r>
              <a:rPr lang="en-US" sz="2800" dirty="0" smtClean="0">
                <a:solidFill>
                  <a:schemeClr val="bg1"/>
                </a:solidFill>
                <a:latin typeface="Aharoni" pitchFamily="2" charset="-79"/>
                <a:cs typeface="Aharoni" pitchFamily="2" charset="-79"/>
              </a:rPr>
              <a:t>Team Talks</a:t>
            </a:r>
            <a:endParaRPr lang="en-US" sz="2800" dirty="0">
              <a:solidFill>
                <a:schemeClr val="bg1"/>
              </a:solidFill>
              <a:latin typeface="Aharoni" pitchFamily="2" charset="-79"/>
              <a:cs typeface="Aharoni" pitchFamily="2" charset="-79"/>
            </a:endParaRPr>
          </a:p>
        </p:txBody>
      </p:sp>
      <p:sp>
        <p:nvSpPr>
          <p:cNvPr id="8" name="TextBox 7"/>
          <p:cNvSpPr txBox="1"/>
          <p:nvPr/>
        </p:nvSpPr>
        <p:spPr>
          <a:xfrm>
            <a:off x="3962400" y="1066800"/>
            <a:ext cx="1905000" cy="523220"/>
          </a:xfrm>
          <a:prstGeom prst="rect">
            <a:avLst/>
          </a:prstGeom>
          <a:noFill/>
        </p:spPr>
        <p:txBody>
          <a:bodyPr wrap="square" rtlCol="0">
            <a:spAutoFit/>
          </a:bodyPr>
          <a:lstStyle/>
          <a:p>
            <a:r>
              <a:rPr lang="en-US" sz="2800" dirty="0" smtClean="0">
                <a:solidFill>
                  <a:schemeClr val="bg1"/>
                </a:solidFill>
                <a:latin typeface="Aharoni" pitchFamily="2" charset="-79"/>
                <a:cs typeface="Aharoni" pitchFamily="2" charset="-79"/>
              </a:rPr>
              <a:t>Q &amp; A</a:t>
            </a:r>
            <a:endParaRPr lang="en-US" sz="2800" dirty="0">
              <a:solidFill>
                <a:schemeClr val="bg1"/>
              </a:solidFill>
              <a:latin typeface="Aharoni" pitchFamily="2" charset="-79"/>
              <a:cs typeface="Aharoni" pitchFamily="2" charset="-79"/>
            </a:endParaRPr>
          </a:p>
        </p:txBody>
      </p:sp>
      <p:sp>
        <p:nvSpPr>
          <p:cNvPr id="9" name="TextBox 8"/>
          <p:cNvSpPr txBox="1"/>
          <p:nvPr/>
        </p:nvSpPr>
        <p:spPr>
          <a:xfrm>
            <a:off x="7086600" y="457200"/>
            <a:ext cx="1905000" cy="954107"/>
          </a:xfrm>
          <a:prstGeom prst="rect">
            <a:avLst/>
          </a:prstGeom>
          <a:noFill/>
        </p:spPr>
        <p:txBody>
          <a:bodyPr wrap="square" rtlCol="0">
            <a:spAutoFit/>
          </a:bodyPr>
          <a:lstStyle/>
          <a:p>
            <a:r>
              <a:rPr lang="en-US" sz="2800" dirty="0" smtClean="0">
                <a:solidFill>
                  <a:schemeClr val="bg1"/>
                </a:solidFill>
                <a:latin typeface="Aharoni" pitchFamily="2" charset="-79"/>
                <a:cs typeface="Aharoni" pitchFamily="2" charset="-79"/>
              </a:rPr>
              <a:t>Call to Action</a:t>
            </a:r>
            <a:endParaRPr lang="en-US" sz="2800" dirty="0">
              <a:solidFill>
                <a:schemeClr val="bg1"/>
              </a:solidFill>
              <a:latin typeface="Aharoni" pitchFamily="2" charset="-79"/>
              <a:cs typeface="Aharoni" pitchFamily="2" charset="-79"/>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3"/>
            <a:ext cx="7772400" cy="914400"/>
          </a:xfrm>
        </p:spPr>
        <p:txBody>
          <a:bodyPr/>
          <a:lstStyle/>
          <a:p>
            <a:r>
              <a:rPr lang="en-US" dirty="0" smtClean="0"/>
              <a:t>Let’s Stay Connected!</a:t>
            </a:r>
            <a:endParaRPr lang="en-US" dirty="0"/>
          </a:p>
        </p:txBody>
      </p:sp>
      <p:sp>
        <p:nvSpPr>
          <p:cNvPr id="3" name="Content Placeholder 2"/>
          <p:cNvSpPr>
            <a:spLocks noGrp="1"/>
          </p:cNvSpPr>
          <p:nvPr>
            <p:ph idx="4294967295"/>
          </p:nvPr>
        </p:nvSpPr>
        <p:spPr>
          <a:xfrm>
            <a:off x="304800" y="1371600"/>
            <a:ext cx="8382000" cy="5257800"/>
          </a:xfrm>
        </p:spPr>
        <p:txBody>
          <a:bodyPr>
            <a:normAutofit/>
          </a:bodyPr>
          <a:lstStyle/>
          <a:p>
            <a:pPr lvl="1">
              <a:buFont typeface="Wingdings" pitchFamily="2" charset="2"/>
              <a:buChar char="ü"/>
            </a:pPr>
            <a:r>
              <a:rPr lang="en-US" dirty="0" smtClean="0"/>
              <a:t>Email Ali at </a:t>
            </a:r>
            <a:r>
              <a:rPr lang="en-US" dirty="0" smtClean="0">
                <a:hlinkClick r:id="rId2"/>
              </a:rPr>
              <a:t>aweimer13@gmail.com</a:t>
            </a:r>
            <a:endParaRPr lang="en-US" dirty="0" smtClean="0"/>
          </a:p>
          <a:p>
            <a:pPr lvl="1">
              <a:buFont typeface="Wingdings" pitchFamily="2" charset="2"/>
              <a:buChar char="ü"/>
            </a:pPr>
            <a:r>
              <a:rPr lang="en-US" dirty="0" smtClean="0"/>
              <a:t>Follow Ali on </a:t>
            </a:r>
            <a:r>
              <a:rPr lang="en-US" dirty="0" err="1" smtClean="0"/>
              <a:t>Facebook</a:t>
            </a:r>
            <a:r>
              <a:rPr lang="en-US" dirty="0" smtClean="0"/>
              <a:t>:</a:t>
            </a:r>
          </a:p>
          <a:p>
            <a:pPr lvl="1">
              <a:buFont typeface="Wingdings" pitchFamily="2" charset="2"/>
              <a:buChar char="ü"/>
            </a:pPr>
            <a:r>
              <a:rPr lang="en-US" sz="2000" dirty="0" smtClean="0">
                <a:hlinkClick r:id="rId3"/>
              </a:rPr>
              <a:t>https://www.facebook.com/2013ArkansasTeacherOfTheYear</a:t>
            </a:r>
            <a:endParaRPr lang="en-US" dirty="0" smtClean="0"/>
          </a:p>
          <a:p>
            <a:pPr lvl="1">
              <a:buFont typeface="Wingdings" pitchFamily="2" charset="2"/>
              <a:buChar char="ü"/>
            </a:pPr>
            <a:r>
              <a:rPr lang="en-US" dirty="0" smtClean="0"/>
              <a:t>Follow me on </a:t>
            </a:r>
            <a:r>
              <a:rPr lang="en-US" dirty="0" err="1" smtClean="0"/>
              <a:t>Pinterest</a:t>
            </a:r>
            <a:r>
              <a:rPr lang="en-US" dirty="0" smtClean="0"/>
              <a:t>: Ali Weimer</a:t>
            </a:r>
          </a:p>
          <a:p>
            <a:pPr lvl="1">
              <a:buFont typeface="Wingdings" pitchFamily="2" charset="2"/>
              <a:buChar char="ü"/>
            </a:pPr>
            <a:r>
              <a:rPr lang="en-US" dirty="0" smtClean="0"/>
              <a:t>Parental Involvement Wiki</a:t>
            </a:r>
          </a:p>
          <a:p>
            <a:pPr lvl="1">
              <a:buNone/>
            </a:pPr>
            <a:r>
              <a:rPr lang="en-US" dirty="0" smtClean="0"/>
              <a:t>	</a:t>
            </a:r>
            <a:r>
              <a:rPr lang="en-US" dirty="0" smtClean="0">
                <a:hlinkClick r:id="rId4"/>
              </a:rPr>
              <a:t> http://atoy.pbworks.com</a:t>
            </a:r>
            <a:endParaRPr lang="en-US" dirty="0" smtClean="0"/>
          </a:p>
          <a:p>
            <a:pPr lvl="1">
              <a:buNone/>
            </a:pPr>
            <a:endParaRPr lang="en-US" dirty="0" smtClean="0"/>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219200"/>
          </a:xfrm>
        </p:spPr>
        <p:txBody>
          <a:bodyPr>
            <a:noAutofit/>
          </a:bodyPr>
          <a:lstStyle/>
          <a:p>
            <a:pPr algn="ctr"/>
            <a:endParaRPr lang="en-US" sz="4400" dirty="0">
              <a:latin typeface="Copperplate Gothic Bold" pitchFamily="34" charset="0"/>
            </a:endParaRPr>
          </a:p>
        </p:txBody>
      </p:sp>
      <p:pic>
        <p:nvPicPr>
          <p:cNvPr id="10" name="Picture 9" descr="mars surface.jpg"/>
          <p:cNvPicPr>
            <a:picLocks noChangeAspect="1"/>
          </p:cNvPicPr>
          <p:nvPr/>
        </p:nvPicPr>
        <p:blipFill>
          <a:blip r:embed="rId2"/>
          <a:stretch>
            <a:fillRect/>
          </a:stretch>
        </p:blipFill>
        <p:spPr>
          <a:xfrm>
            <a:off x="0" y="0"/>
            <a:ext cx="9144000" cy="6884479"/>
          </a:xfrm>
          <a:prstGeom prst="rect">
            <a:avLst/>
          </a:prstGeom>
        </p:spPr>
      </p:pic>
      <p:sp>
        <p:nvSpPr>
          <p:cNvPr id="11" name="TextBox 10"/>
          <p:cNvSpPr txBox="1"/>
          <p:nvPr/>
        </p:nvSpPr>
        <p:spPr>
          <a:xfrm>
            <a:off x="228600" y="381000"/>
            <a:ext cx="8382000" cy="923330"/>
          </a:xfrm>
          <a:prstGeom prst="rect">
            <a:avLst/>
          </a:prstGeom>
          <a:noFill/>
        </p:spPr>
        <p:txBody>
          <a:bodyPr wrap="square" rtlCol="0">
            <a:spAutoFit/>
          </a:bodyPr>
          <a:lstStyle/>
          <a:p>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OUR MISSION OBJECTIVE:</a:t>
            </a:r>
          </a:p>
        </p:txBody>
      </p:sp>
      <p:sp>
        <p:nvSpPr>
          <p:cNvPr id="13" name="TextBox 12"/>
          <p:cNvSpPr txBox="1"/>
          <p:nvPr/>
        </p:nvSpPr>
        <p:spPr>
          <a:xfrm>
            <a:off x="1676400" y="1524000"/>
            <a:ext cx="7315200" cy="4832092"/>
          </a:xfrm>
          <a:prstGeom prst="rect">
            <a:avLst/>
          </a:prstGeom>
          <a:noFill/>
        </p:spPr>
        <p:txBody>
          <a:bodyPr wrap="square" rtlCol="0">
            <a:spAutoFit/>
          </a:bodyPr>
          <a:lstStyle/>
          <a:p>
            <a:endPar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a:p>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To go where no man has gone-</a:t>
            </a:r>
          </a:p>
          <a:p>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into the uncharted territory of authentic parental involvement.</a:t>
            </a:r>
          </a:p>
          <a:p>
            <a:endPar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a:p>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To colonize this unpopulated area for the betterment of all little Martians.  </a:t>
            </a:r>
          </a:p>
          <a:p>
            <a:endPar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a:p>
            <a:r>
              <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rPr>
              <a:t> </a:t>
            </a:r>
          </a:p>
          <a:p>
            <a:endParaRPr lang="en-US"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urier New" pitchFamily="49" charset="0"/>
              <a:cs typeface="Courier New" pitchFamily="49" charset="0"/>
            </a:endParaRPr>
          </a:p>
        </p:txBody>
      </p:sp>
      <p:sp>
        <p:nvSpPr>
          <p:cNvPr id="6" name="TextBox 5"/>
          <p:cNvSpPr txBox="1"/>
          <p:nvPr/>
        </p:nvSpPr>
        <p:spPr>
          <a:xfrm>
            <a:off x="304800" y="5791200"/>
            <a:ext cx="8458200" cy="400110"/>
          </a:xfrm>
          <a:prstGeom prst="rect">
            <a:avLst/>
          </a:prstGeom>
          <a:noFill/>
        </p:spPr>
        <p:txBody>
          <a:bodyPr wrap="square" rtlCol="0">
            <a:spAutoFit/>
          </a:bodyPr>
          <a:lstStyle/>
          <a:p>
            <a:pPr algn="ctr"/>
            <a:endParaRPr lang="en-US" sz="2000" b="1" dirty="0">
              <a:solidFill>
                <a:schemeClr val="bg1"/>
              </a:solidFill>
              <a:latin typeface="Courier New" pitchFamily="49" charset="0"/>
              <a:cs typeface="Courier New"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8610600" cy="646331"/>
          </a:xfrm>
          <a:prstGeom prst="rect">
            <a:avLst/>
          </a:prstGeom>
          <a:noFill/>
        </p:spPr>
        <p:txBody>
          <a:bodyPr wrap="square" rtlCol="0">
            <a:spAutoFit/>
          </a:bodyPr>
          <a:lstStyle/>
          <a:p>
            <a:pPr algn="ct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Eptstein’s</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Six Types of Parental Involvement</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381000" y="990600"/>
            <a:ext cx="7467600" cy="526297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marL="342900" indent="-342900">
              <a:buAutoNum type="arabicPeriod"/>
            </a:pPr>
            <a:r>
              <a:rPr lang="en-US" sz="4800" b="1" spc="150" dirty="0" smtClean="0">
                <a:ln w="11430"/>
                <a:solidFill>
                  <a:srgbClr val="F8F8F8"/>
                </a:solidFill>
                <a:effectLst>
                  <a:outerShdw blurRad="25400" algn="tl" rotWithShape="0">
                    <a:srgbClr val="000000">
                      <a:alpha val="43000"/>
                    </a:srgbClr>
                  </a:outerShdw>
                </a:effectLst>
              </a:rPr>
              <a:t>Parenting</a:t>
            </a:r>
          </a:p>
          <a:p>
            <a:pPr marL="342900" indent="-342900">
              <a:buAutoNum type="arabicPeriod"/>
            </a:pPr>
            <a:r>
              <a:rPr lang="en-US" sz="4800" b="1" spc="150" dirty="0" smtClean="0">
                <a:ln w="11430"/>
                <a:solidFill>
                  <a:srgbClr val="F8F8F8"/>
                </a:solidFill>
                <a:effectLst>
                  <a:outerShdw blurRad="25400" algn="tl" rotWithShape="0">
                    <a:srgbClr val="000000">
                      <a:alpha val="43000"/>
                    </a:srgbClr>
                  </a:outerShdw>
                </a:effectLst>
              </a:rPr>
              <a:t>Communicating</a:t>
            </a:r>
          </a:p>
          <a:p>
            <a:pPr marL="342900" indent="-342900">
              <a:buAutoNum type="arabicPeriod"/>
            </a:pPr>
            <a:r>
              <a:rPr lang="en-US" sz="4800" b="1" spc="150" dirty="0" smtClean="0">
                <a:ln w="11430"/>
                <a:solidFill>
                  <a:srgbClr val="F8F8F8"/>
                </a:solidFill>
                <a:effectLst>
                  <a:outerShdw blurRad="25400" algn="tl" rotWithShape="0">
                    <a:srgbClr val="000000">
                      <a:alpha val="43000"/>
                    </a:srgbClr>
                  </a:outerShdw>
                </a:effectLst>
              </a:rPr>
              <a:t>Volunteering</a:t>
            </a:r>
          </a:p>
          <a:p>
            <a:pPr marL="342900" indent="-342900">
              <a:buAutoNum type="arabicPeriod"/>
            </a:pPr>
            <a:r>
              <a:rPr lang="en-US" sz="4800" b="1" spc="150" dirty="0" smtClean="0">
                <a:ln w="11430"/>
                <a:solidFill>
                  <a:srgbClr val="F8F8F8"/>
                </a:solidFill>
                <a:effectLst>
                  <a:outerShdw blurRad="25400" algn="tl" rotWithShape="0">
                    <a:srgbClr val="000000">
                      <a:alpha val="43000"/>
                    </a:srgbClr>
                  </a:outerShdw>
                </a:effectLst>
              </a:rPr>
              <a:t>Learning at Home</a:t>
            </a:r>
          </a:p>
          <a:p>
            <a:pPr marL="342900" indent="-342900">
              <a:buAutoNum type="arabicPeriod"/>
            </a:pPr>
            <a:r>
              <a:rPr lang="en-US" sz="4800" b="1" spc="150" dirty="0" smtClean="0">
                <a:ln w="11430"/>
                <a:solidFill>
                  <a:srgbClr val="F8F8F8"/>
                </a:solidFill>
                <a:effectLst>
                  <a:outerShdw blurRad="25400" algn="tl" rotWithShape="0">
                    <a:srgbClr val="000000">
                      <a:alpha val="43000"/>
                    </a:srgbClr>
                  </a:outerShdw>
                </a:effectLst>
              </a:rPr>
              <a:t>Decision Making</a:t>
            </a:r>
          </a:p>
          <a:p>
            <a:pPr marL="342900" indent="-342900">
              <a:buAutoNum type="arabicPeriod"/>
            </a:pPr>
            <a:r>
              <a:rPr lang="en-US" sz="4800" b="1" spc="150" dirty="0" smtClean="0">
                <a:ln w="11430"/>
                <a:solidFill>
                  <a:srgbClr val="F8F8F8"/>
                </a:solidFill>
                <a:effectLst>
                  <a:outerShdw blurRad="25400" algn="tl" rotWithShape="0">
                    <a:srgbClr val="000000">
                      <a:alpha val="43000"/>
                    </a:srgbClr>
                  </a:outerShdw>
                </a:effectLst>
              </a:rPr>
              <a:t>Collaborating with Community</a:t>
            </a:r>
            <a:endParaRPr lang="en-US" sz="4800" b="1"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81000"/>
            <a:ext cx="8382000" cy="923330"/>
          </a:xfrm>
          <a:prstGeom prst="rect">
            <a:avLst/>
          </a:prstGeom>
          <a:noFill/>
        </p:spPr>
        <p:txBody>
          <a:bodyPr wrap="square" rtlCol="0">
            <a:spAutoFit/>
          </a:bodyPr>
          <a:lstStyle/>
          <a:p>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Communicating</a:t>
            </a:r>
          </a:p>
        </p:txBody>
      </p:sp>
      <p:sp>
        <p:nvSpPr>
          <p:cNvPr id="6" name="TextBox 5"/>
          <p:cNvSpPr txBox="1"/>
          <p:nvPr/>
        </p:nvSpPr>
        <p:spPr>
          <a:xfrm>
            <a:off x="304800" y="1219200"/>
            <a:ext cx="8077200" cy="7478970"/>
          </a:xfrm>
          <a:prstGeom prst="rect">
            <a:avLst/>
          </a:prstGeom>
          <a:noFill/>
        </p:spPr>
        <p:txBody>
          <a:bodyPr wrap="square" rtlCol="0">
            <a:spAutoFit/>
          </a:bodyPr>
          <a:lstStyle/>
          <a:p>
            <a:pPr algn="ctr"/>
            <a:r>
              <a:rPr lang="en-US" sz="3200" dirty="0" smtClean="0">
                <a:hlinkClick r:id="rId2"/>
              </a:rPr>
              <a:t>http://www.cgcs.org/domain/36</a:t>
            </a:r>
            <a:endParaRPr lang="en-US" sz="3200" dirty="0" smtClean="0">
              <a:hlinkClick r:id="rId3"/>
            </a:endParaRPr>
          </a:p>
          <a:p>
            <a:pPr algn="ctr"/>
            <a:endParaRPr lang="en-US" sz="3200" dirty="0" smtClean="0">
              <a:hlinkClick r:id="rId3"/>
            </a:endParaRPr>
          </a:p>
          <a:p>
            <a:pPr algn="ctr"/>
            <a:r>
              <a:rPr lang="en-US" sz="3200" dirty="0" smtClean="0">
                <a:hlinkClick r:id="rId3"/>
              </a:rPr>
              <a:t>http://www.pta.org/files/PTA%20Arkansas%20Assessment%20Guide.pdf</a:t>
            </a:r>
            <a:endParaRPr lang="en-US" sz="3200" dirty="0" smtClean="0"/>
          </a:p>
          <a:p>
            <a:pPr algn="ctr"/>
            <a:endParaRPr lang="en-US" sz="3200" dirty="0" smtClean="0">
              <a:hlinkClick r:id="rId4"/>
            </a:endParaRPr>
          </a:p>
          <a:p>
            <a:pPr algn="ctr"/>
            <a:r>
              <a:rPr lang="en-US" sz="3200" dirty="0" smtClean="0">
                <a:hlinkClick r:id="rId4"/>
              </a:rPr>
              <a:t>http://pta.org/parents/content.cfm?ItemNumber=2910</a:t>
            </a:r>
            <a:endParaRPr lang="en-US" sz="3200" dirty="0" smtClean="0"/>
          </a:p>
          <a:p>
            <a:pPr algn="ctr"/>
            <a:endParaRPr lang="en-US" sz="3200" dirty="0" smtClean="0">
              <a:hlinkClick r:id="rId5"/>
            </a:endParaRPr>
          </a:p>
          <a:p>
            <a:pPr algn="ctr"/>
            <a:r>
              <a:rPr lang="en-US" sz="3200" dirty="0" smtClean="0">
                <a:hlinkClick r:id="rId5"/>
              </a:rPr>
              <a:t>http://www.parenttoolkit.com/index.cfm?objectid=313B2E50-2088-11E3-8EC10050569A5318</a:t>
            </a:r>
            <a:endParaRPr lang="en-US" sz="3200" dirty="0" smtClean="0"/>
          </a:p>
          <a:p>
            <a:pPr algn="ctr"/>
            <a:endParaRPr lang="en-US" sz="3200" dirty="0" smtClean="0"/>
          </a:p>
          <a:p>
            <a:pPr algn="ctr"/>
            <a:endParaRPr lang="en-US" sz="3200" dirty="0" smtClean="0"/>
          </a:p>
          <a:p>
            <a:pPr algn="ctr"/>
            <a:endParaRPr lang="en-US" sz="3200" dirty="0" smtClean="0"/>
          </a:p>
          <a:p>
            <a:pPr algn="ctr"/>
            <a:endParaRPr lang="en-US" sz="3200" dirty="0" smtClean="0"/>
          </a:p>
          <a:p>
            <a:pPr algn="ctr"/>
            <a:endParaRPr lang="en-US" sz="3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 ideas for parents.png">
            <a:hlinkClick r:id="rId2"/>
          </p:cNvPr>
          <p:cNvPicPr>
            <a:picLocks noChangeAspect="1"/>
          </p:cNvPicPr>
          <p:nvPr/>
        </p:nvPicPr>
        <p:blipFill>
          <a:blip r:embed="rId3"/>
          <a:stretch>
            <a:fillRect/>
          </a:stretch>
        </p:blipFill>
        <p:spPr>
          <a:xfrm>
            <a:off x="152400" y="0"/>
            <a:ext cx="4572000" cy="6858000"/>
          </a:xfrm>
          <a:prstGeom prst="rect">
            <a:avLst/>
          </a:prstGeom>
        </p:spPr>
      </p:pic>
      <p:pic>
        <p:nvPicPr>
          <p:cNvPr id="20481" name="Picture 1"/>
          <p:cNvPicPr>
            <a:picLocks noChangeAspect="1" noChangeArrowheads="1"/>
          </p:cNvPicPr>
          <p:nvPr/>
        </p:nvPicPr>
        <p:blipFill>
          <a:blip r:embed="rId4"/>
          <a:srcRect/>
          <a:stretch>
            <a:fillRect/>
          </a:stretch>
        </p:blipFill>
        <p:spPr bwMode="auto">
          <a:xfrm>
            <a:off x="4724400" y="228600"/>
            <a:ext cx="4104796" cy="61722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219200"/>
          </a:xfrm>
        </p:spPr>
        <p:txBody>
          <a:bodyPr>
            <a:noAutofit/>
          </a:bodyPr>
          <a:lstStyle/>
          <a:p>
            <a:pPr algn="ctr"/>
            <a:endParaRPr lang="en-US" sz="4400" dirty="0">
              <a:latin typeface="Copperplate Gothic Bold" pitchFamily="34" charset="0"/>
            </a:endParaRPr>
          </a:p>
        </p:txBody>
      </p:sp>
      <p:sp>
        <p:nvSpPr>
          <p:cNvPr id="8" name="TextBox 7"/>
          <p:cNvSpPr txBox="1"/>
          <p:nvPr/>
        </p:nvSpPr>
        <p:spPr>
          <a:xfrm>
            <a:off x="457200" y="2667000"/>
            <a:ext cx="8229600" cy="3662541"/>
          </a:xfrm>
          <a:prstGeom prst="rect">
            <a:avLst/>
          </a:prstGeom>
          <a:noFill/>
        </p:spPr>
        <p:txBody>
          <a:bodyPr wrap="square" rtlCol="0">
            <a:spAutoFit/>
          </a:bodyPr>
          <a:lstStyle/>
          <a:p>
            <a:pPr algn="ctr"/>
            <a:r>
              <a:rPr lang="en-US" sz="4400" b="1" dirty="0" smtClean="0">
                <a:solidFill>
                  <a:schemeClr val="bg1"/>
                </a:solidFill>
              </a:rPr>
              <a:t>Building </a:t>
            </a:r>
          </a:p>
          <a:p>
            <a:pPr algn="ctr"/>
            <a:r>
              <a:rPr lang="en-US" sz="4400" b="1" dirty="0" smtClean="0">
                <a:solidFill>
                  <a:schemeClr val="bg1"/>
                </a:solidFill>
              </a:rPr>
              <a:t>Bridges </a:t>
            </a:r>
          </a:p>
          <a:p>
            <a:pPr algn="ctr"/>
            <a:r>
              <a:rPr lang="en-US" sz="2800" b="1" dirty="0" smtClean="0">
                <a:solidFill>
                  <a:schemeClr val="bg1"/>
                </a:solidFill>
              </a:rPr>
              <a:t>Between</a:t>
            </a:r>
          </a:p>
          <a:p>
            <a:pPr algn="ctr"/>
            <a:r>
              <a:rPr lang="en-US" sz="4400" b="1" dirty="0" smtClean="0">
                <a:solidFill>
                  <a:schemeClr val="bg1"/>
                </a:solidFill>
              </a:rPr>
              <a:t> </a:t>
            </a:r>
            <a:r>
              <a:rPr lang="en-US" sz="4000" b="1" dirty="0" smtClean="0">
                <a:solidFill>
                  <a:schemeClr val="bg1"/>
                </a:solidFill>
              </a:rPr>
              <a:t>School &amp; Home </a:t>
            </a:r>
            <a:endParaRPr lang="en-US" sz="4400" b="1" dirty="0" smtClean="0">
              <a:solidFill>
                <a:schemeClr val="bg1"/>
              </a:solidFill>
            </a:endParaRPr>
          </a:p>
          <a:p>
            <a:pPr algn="ctr"/>
            <a:r>
              <a:rPr lang="en-US" sz="3200" b="1" dirty="0" smtClean="0">
                <a:solidFill>
                  <a:schemeClr val="bg1"/>
                </a:solidFill>
              </a:rPr>
              <a:t>with </a:t>
            </a:r>
          </a:p>
          <a:p>
            <a:pPr algn="ctr"/>
            <a:r>
              <a:rPr lang="en-US" sz="4000" b="1" dirty="0" smtClean="0">
                <a:solidFill>
                  <a:schemeClr val="bg1"/>
                </a:solidFill>
              </a:rPr>
              <a:t>Tubs, Bags, &amp; More!</a:t>
            </a:r>
            <a:endParaRPr lang="en-US" sz="4000" b="1" dirty="0">
              <a:solidFill>
                <a:schemeClr val="bg1"/>
              </a:solidFill>
            </a:endParaRPr>
          </a:p>
        </p:txBody>
      </p:sp>
      <p:pic>
        <p:nvPicPr>
          <p:cNvPr id="5" name="Picture 4" descr="without walls.jpg"/>
          <p:cNvPicPr>
            <a:picLocks noChangeAspect="1"/>
          </p:cNvPicPr>
          <p:nvPr/>
        </p:nvPicPr>
        <p:blipFill>
          <a:blip r:embed="rId3"/>
          <a:stretch>
            <a:fillRect/>
          </a:stretch>
        </p:blipFill>
        <p:spPr>
          <a:xfrm>
            <a:off x="0" y="0"/>
            <a:ext cx="9218047" cy="6858000"/>
          </a:xfrm>
          <a:prstGeom prst="rect">
            <a:avLst/>
          </a:prstGeom>
        </p:spPr>
      </p:pic>
      <p:sp>
        <p:nvSpPr>
          <p:cNvPr id="9" name="TextBox 8"/>
          <p:cNvSpPr txBox="1"/>
          <p:nvPr/>
        </p:nvSpPr>
        <p:spPr>
          <a:xfrm>
            <a:off x="381000" y="381000"/>
            <a:ext cx="3962400" cy="3416320"/>
          </a:xfrm>
          <a:prstGeom prst="rect">
            <a:avLst/>
          </a:prstGeom>
          <a:noFill/>
        </p:spPr>
        <p:txBody>
          <a:bodyPr wrap="square" rtlCol="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Making your classroom without walls!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81000"/>
            <a:ext cx="8382000" cy="923330"/>
          </a:xfrm>
          <a:prstGeom prst="rect">
            <a:avLst/>
          </a:prstGeom>
          <a:noFill/>
        </p:spPr>
        <p:txBody>
          <a:bodyPr wrap="square" rtlCol="0">
            <a:spAutoFit/>
          </a:bodyPr>
          <a:lstStyle/>
          <a:p>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Staying Connecting</a:t>
            </a:r>
          </a:p>
        </p:txBody>
      </p:sp>
      <p:pic>
        <p:nvPicPr>
          <p:cNvPr id="4" name="Picture 3" descr="facebook.jpg">
            <a:hlinkClick r:id="rId2"/>
          </p:cNvPr>
          <p:cNvPicPr>
            <a:picLocks noChangeAspect="1"/>
          </p:cNvPicPr>
          <p:nvPr/>
        </p:nvPicPr>
        <p:blipFill>
          <a:blip r:embed="rId3"/>
          <a:stretch>
            <a:fillRect/>
          </a:stretch>
        </p:blipFill>
        <p:spPr>
          <a:xfrm>
            <a:off x="381000" y="2667000"/>
            <a:ext cx="2438400" cy="2057400"/>
          </a:xfrm>
          <a:prstGeom prst="rect">
            <a:avLst/>
          </a:prstGeom>
          <a:solidFill>
            <a:schemeClr val="accent1">
              <a:alpha val="0"/>
            </a:schemeClr>
          </a:solidFill>
        </p:spPr>
      </p:pic>
      <p:pic>
        <p:nvPicPr>
          <p:cNvPr id="45058" name="Picture 2" descr="https://encrypted-tbn2.gstatic.com/images?q=tbn:ANd9GcTVukBFQgY8gI3_d4QRJMg2vDQZNHv_6fbpHe4VnYjyiZRPNnYsrw">
            <a:hlinkClick r:id="rId4"/>
          </p:cNvPr>
          <p:cNvPicPr>
            <a:picLocks noChangeAspect="1" noChangeArrowheads="1"/>
          </p:cNvPicPr>
          <p:nvPr/>
        </p:nvPicPr>
        <p:blipFill>
          <a:blip r:embed="rId5"/>
          <a:srcRect/>
          <a:stretch>
            <a:fillRect/>
          </a:stretch>
        </p:blipFill>
        <p:spPr bwMode="auto">
          <a:xfrm>
            <a:off x="6477000" y="2667000"/>
            <a:ext cx="2143125" cy="2133601"/>
          </a:xfrm>
          <a:prstGeom prst="rect">
            <a:avLst/>
          </a:prstGeom>
          <a:noFill/>
        </p:spPr>
      </p:pic>
      <p:pic>
        <p:nvPicPr>
          <p:cNvPr id="7" name="Picture 6" descr="twitter.jpg"/>
          <p:cNvPicPr>
            <a:picLocks noChangeAspect="1"/>
          </p:cNvPicPr>
          <p:nvPr/>
        </p:nvPicPr>
        <p:blipFill>
          <a:blip r:embed="rId6"/>
          <a:stretch>
            <a:fillRect/>
          </a:stretch>
        </p:blipFill>
        <p:spPr>
          <a:xfrm>
            <a:off x="3581400" y="2667000"/>
            <a:ext cx="2052637" cy="2080251"/>
          </a:xfrm>
          <a:prstGeom prst="rect">
            <a:avLst/>
          </a:prstGeom>
        </p:spPr>
      </p:pic>
      <p:sp>
        <p:nvSpPr>
          <p:cNvPr id="8" name="TextBox 7"/>
          <p:cNvSpPr txBox="1"/>
          <p:nvPr/>
        </p:nvSpPr>
        <p:spPr>
          <a:xfrm>
            <a:off x="762000" y="1447800"/>
            <a:ext cx="7467600" cy="1077218"/>
          </a:xfrm>
          <a:prstGeom prst="rect">
            <a:avLst/>
          </a:prstGeom>
          <a:noFill/>
        </p:spPr>
        <p:txBody>
          <a:bodyPr wrap="square" rtlCol="0">
            <a:spAutoFit/>
          </a:bodyPr>
          <a:lstStyle/>
          <a:p>
            <a:pPr algn="ctr"/>
            <a:r>
              <a:rPr lang="en-US" sz="3200" dirty="0" smtClean="0"/>
              <a:t>Have you thought about communicating through these platforms?</a:t>
            </a:r>
            <a:endParaRPr lang="en-US" sz="3200" dirty="0"/>
          </a:p>
        </p:txBody>
      </p:sp>
      <p:sp>
        <p:nvSpPr>
          <p:cNvPr id="9" name="TextBox 8"/>
          <p:cNvSpPr txBox="1"/>
          <p:nvPr/>
        </p:nvSpPr>
        <p:spPr>
          <a:xfrm>
            <a:off x="685800" y="5181600"/>
            <a:ext cx="7086600" cy="1323439"/>
          </a:xfrm>
          <a:prstGeom prst="rect">
            <a:avLst/>
          </a:prstGeom>
          <a:noFill/>
        </p:spPr>
        <p:txBody>
          <a:bodyPr wrap="square" rtlCol="0">
            <a:spAutoFit/>
          </a:bodyPr>
          <a:lstStyle/>
          <a:p>
            <a:r>
              <a:rPr lang="en-US" sz="4000" dirty="0" smtClean="0"/>
              <a:t>What are the Pros &amp; Cons?</a:t>
            </a:r>
          </a:p>
          <a:p>
            <a:r>
              <a:rPr lang="en-US" sz="4000" dirty="0" smtClean="0"/>
              <a:t>What are the DOs and </a:t>
            </a:r>
            <a:r>
              <a:rPr lang="en-US" sz="4000" u="sng" dirty="0" smtClean="0"/>
              <a:t>DON’Ts</a:t>
            </a:r>
            <a:r>
              <a:rPr lang="en-US" sz="4000" dirty="0" smtClean="0"/>
              <a:t>?</a:t>
            </a:r>
            <a:endParaRPr lang="en-US" sz="40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3792</TotalTime>
  <Words>951</Words>
  <Application>Microsoft Macintosh PowerPoint</Application>
  <PresentationFormat>On-screen Show (4:3)</PresentationFormat>
  <Paragraphs>135</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Stay Connected!</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Do’s and Don’ts of Teaching</dc:title>
  <dc:creator>AWeimer</dc:creator>
  <cp:lastModifiedBy>Mary Elizabeth Spence</cp:lastModifiedBy>
  <cp:revision>181</cp:revision>
  <dcterms:created xsi:type="dcterms:W3CDTF">2013-10-16T16:28:40Z</dcterms:created>
  <dcterms:modified xsi:type="dcterms:W3CDTF">2014-01-17T22:08:48Z</dcterms:modified>
</cp:coreProperties>
</file>