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6" r:id="rId2"/>
    <p:sldId id="262" r:id="rId3"/>
    <p:sldId id="257" r:id="rId4"/>
    <p:sldId id="266" r:id="rId5"/>
    <p:sldId id="263" r:id="rId6"/>
    <p:sldId id="264" r:id="rId7"/>
    <p:sldId id="267" r:id="rId8"/>
    <p:sldId id="259" r:id="rId9"/>
    <p:sldId id="268" r:id="rId10"/>
    <p:sldId id="269" r:id="rId11"/>
    <p:sldId id="272" r:id="rId12"/>
    <p:sldId id="271" r:id="rId13"/>
    <p:sldId id="270" r:id="rId14"/>
    <p:sldId id="265" r:id="rId15"/>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8" autoAdjust="0"/>
    <p:restoredTop sz="94660"/>
  </p:normalViewPr>
  <p:slideViewPr>
    <p:cSldViewPr snapToGrid="0">
      <p:cViewPr varScale="1">
        <p:scale>
          <a:sx n="94" d="100"/>
          <a:sy n="94" d="100"/>
        </p:scale>
        <p:origin x="224" y="24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496D1D39-F173-4C0B-9070-23B12DDA45F9}" type="datetimeFigureOut">
              <a:rPr lang="en-US" smtClean="0"/>
              <a:t>3/6/18</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9FCF1C44-A607-4E09-8566-D2EDDDCE7592}" type="slidenum">
              <a:rPr lang="en-US" smtClean="0"/>
              <a:t>‹#›</a:t>
            </a:fld>
            <a:endParaRPr lang="en-US"/>
          </a:p>
        </p:txBody>
      </p:sp>
    </p:spTree>
    <p:extLst>
      <p:ext uri="{BB962C8B-B14F-4D97-AF65-F5344CB8AC3E}">
        <p14:creationId xmlns:p14="http://schemas.microsoft.com/office/powerpoint/2010/main" val="24564188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4A42F195-D17B-7B42-A0F8-332226F4D362}" type="datetimeFigureOut">
              <a:rPr lang="en-US" smtClean="0"/>
              <a:t>3/6/18</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3A535CA4-6070-3146-BD38-95EE848F4413}" type="slidenum">
              <a:rPr lang="en-US" smtClean="0"/>
              <a:t>‹#›</a:t>
            </a:fld>
            <a:endParaRPr lang="en-US"/>
          </a:p>
        </p:txBody>
      </p:sp>
    </p:spTree>
    <p:extLst>
      <p:ext uri="{BB962C8B-B14F-4D97-AF65-F5344CB8AC3E}">
        <p14:creationId xmlns:p14="http://schemas.microsoft.com/office/powerpoint/2010/main" val="1863515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3/6/18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3/6/18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3/6/18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3/6/18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3/6/18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3/6/18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3/6/18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3/6/18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image" Target="../media/image3.png"/><Relationship Id="rId21" Type="http://schemas.openxmlformats.org/officeDocument/2006/relationships/image" Target="../media/image4.png"/><Relationship Id="rId22" Type="http://schemas.openxmlformats.org/officeDocument/2006/relationships/image" Target="../media/image5.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3/6/18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t>The Prediction of National Physical Therapy Examination First Time Pass Rates Using Reading Comprehension and Critical Thinking Skills Tests</a:t>
            </a:r>
          </a:p>
        </p:txBody>
      </p:sp>
      <p:sp>
        <p:nvSpPr>
          <p:cNvPr id="3" name="Subtitle 2"/>
          <p:cNvSpPr>
            <a:spLocks noGrp="1"/>
          </p:cNvSpPr>
          <p:nvPr>
            <p:ph type="subTitle" idx="1"/>
          </p:nvPr>
        </p:nvSpPr>
        <p:spPr/>
        <p:txBody>
          <a:bodyPr/>
          <a:lstStyle/>
          <a:p>
            <a:r>
              <a:rPr lang="en-US" dirty="0"/>
              <a:t>Latoya green</a:t>
            </a:r>
          </a:p>
        </p:txBody>
      </p:sp>
    </p:spTree>
    <p:extLst>
      <p:ext uri="{BB962C8B-B14F-4D97-AF65-F5344CB8AC3E}">
        <p14:creationId xmlns:p14="http://schemas.microsoft.com/office/powerpoint/2010/main" val="4202444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DC43DA-58AC-436B-9986-16FDB4ED06CC}"/>
              </a:ext>
            </a:extLst>
          </p:cNvPr>
          <p:cNvSpPr>
            <a:spLocks noGrp="1"/>
          </p:cNvSpPr>
          <p:nvPr>
            <p:ph type="title"/>
          </p:nvPr>
        </p:nvSpPr>
        <p:spPr/>
        <p:txBody>
          <a:bodyPr/>
          <a:lstStyle/>
          <a:p>
            <a:r>
              <a:rPr lang="en-US" dirty="0"/>
              <a:t>Results </a:t>
            </a:r>
          </a:p>
        </p:txBody>
      </p:sp>
      <p:sp>
        <p:nvSpPr>
          <p:cNvPr id="3" name="Content Placeholder 2">
            <a:extLst>
              <a:ext uri="{FF2B5EF4-FFF2-40B4-BE49-F238E27FC236}">
                <a16:creationId xmlns:a16="http://schemas.microsoft.com/office/drawing/2014/main" xmlns="" id="{3D942939-B52A-4D94-972D-2351699071AF}"/>
              </a:ext>
            </a:extLst>
          </p:cNvPr>
          <p:cNvSpPr>
            <a:spLocks noGrp="1"/>
          </p:cNvSpPr>
          <p:nvPr>
            <p:ph idx="1"/>
          </p:nvPr>
        </p:nvSpPr>
        <p:spPr/>
        <p:txBody>
          <a:bodyPr/>
          <a:lstStyle/>
          <a:p>
            <a:pPr>
              <a:spcBef>
                <a:spcPts val="0"/>
              </a:spcBef>
              <a:spcAft>
                <a:spcPts val="600"/>
              </a:spcAft>
            </a:pPr>
            <a:r>
              <a:rPr lang="en-US" dirty="0"/>
              <a:t>For the DPT class of 2017, cumulative GPA was the only predictor variable that was significant (p = .019) with the NPTE. Cumulative GPA was also more highly correlated with the NPTE (r = .579) than the other two predictor variables. The combination of HSRT, NDRT and GPA variables could not predict first time attempt success on the NPTE any better than GPA alone.</a:t>
            </a:r>
          </a:p>
          <a:p>
            <a:endParaRPr lang="en-US" dirty="0"/>
          </a:p>
        </p:txBody>
      </p:sp>
    </p:spTree>
    <p:extLst>
      <p:ext uri="{BB962C8B-B14F-4D97-AF65-F5344CB8AC3E}">
        <p14:creationId xmlns:p14="http://schemas.microsoft.com/office/powerpoint/2010/main" val="3021031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DC43DA-58AC-436B-9986-16FDB4ED06CC}"/>
              </a:ext>
            </a:extLst>
          </p:cNvPr>
          <p:cNvSpPr>
            <a:spLocks noGrp="1"/>
          </p:cNvSpPr>
          <p:nvPr>
            <p:ph type="title"/>
          </p:nvPr>
        </p:nvSpPr>
        <p:spPr/>
        <p:txBody>
          <a:bodyPr/>
          <a:lstStyle/>
          <a:p>
            <a:r>
              <a:rPr lang="en-US" dirty="0"/>
              <a:t>Results </a:t>
            </a:r>
          </a:p>
        </p:txBody>
      </p:sp>
      <p:sp>
        <p:nvSpPr>
          <p:cNvPr id="3" name="Content Placeholder 2">
            <a:extLst>
              <a:ext uri="{FF2B5EF4-FFF2-40B4-BE49-F238E27FC236}">
                <a16:creationId xmlns:a16="http://schemas.microsoft.com/office/drawing/2014/main" xmlns="" id="{3D942939-B52A-4D94-972D-2351699071AF}"/>
              </a:ext>
            </a:extLst>
          </p:cNvPr>
          <p:cNvSpPr>
            <a:spLocks noGrp="1"/>
          </p:cNvSpPr>
          <p:nvPr>
            <p:ph idx="1"/>
          </p:nvPr>
        </p:nvSpPr>
        <p:spPr/>
        <p:txBody>
          <a:bodyPr/>
          <a:lstStyle/>
          <a:p>
            <a:r>
              <a:rPr lang="en-US" dirty="0" smtClean="0"/>
              <a:t>For </a:t>
            </a:r>
            <a:r>
              <a:rPr lang="en-US" dirty="0"/>
              <a:t>the PTA class of 2017, cumulative GPA (p = .001) was significant with the NPTE. Cumulative GPA (r = .612) showed a stronger relationship with the NPTE than the HSRT (r = .408) and NDRT (r = .252).  Thirty-eight percent of the variance in the NPTE could be accounted for by the combined predictor variables. Cumulative GPA was the strongest predictor.</a:t>
            </a:r>
          </a:p>
          <a:p>
            <a:endParaRPr lang="en-US" dirty="0"/>
          </a:p>
        </p:txBody>
      </p:sp>
    </p:spTree>
    <p:extLst>
      <p:ext uri="{BB962C8B-B14F-4D97-AF65-F5344CB8AC3E}">
        <p14:creationId xmlns:p14="http://schemas.microsoft.com/office/powerpoint/2010/main" val="1201567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DC43DA-58AC-436B-9986-16FDB4ED06CC}"/>
              </a:ext>
            </a:extLst>
          </p:cNvPr>
          <p:cNvSpPr>
            <a:spLocks noGrp="1"/>
          </p:cNvSpPr>
          <p:nvPr>
            <p:ph type="title"/>
          </p:nvPr>
        </p:nvSpPr>
        <p:spPr/>
        <p:txBody>
          <a:bodyPr/>
          <a:lstStyle/>
          <a:p>
            <a:r>
              <a:rPr lang="en-US" dirty="0"/>
              <a:t>Results </a:t>
            </a:r>
          </a:p>
        </p:txBody>
      </p:sp>
      <p:pic>
        <p:nvPicPr>
          <p:cNvPr id="4" name="Content Placeholder 3">
            <a:extLst>
              <a:ext uri="{FF2B5EF4-FFF2-40B4-BE49-F238E27FC236}">
                <a16:creationId xmlns:a16="http://schemas.microsoft.com/office/drawing/2014/main" xmlns="" id="{9E5ECF1E-F99A-48AA-886B-DF1AABDEFC70}"/>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35483" y="1331119"/>
            <a:ext cx="5242608" cy="4195762"/>
          </a:xfrm>
          <a:prstGeom prst="rect">
            <a:avLst/>
          </a:prstGeom>
          <a:noFill/>
          <a:ln>
            <a:noFill/>
          </a:ln>
        </p:spPr>
      </p:pic>
      <p:sp>
        <p:nvSpPr>
          <p:cNvPr id="5" name="Rectangle 4">
            <a:extLst>
              <a:ext uri="{FF2B5EF4-FFF2-40B4-BE49-F238E27FC236}">
                <a16:creationId xmlns:a16="http://schemas.microsoft.com/office/drawing/2014/main" xmlns="" id="{E70C7752-171D-4881-A710-7066D4BA0F7E}"/>
              </a:ext>
            </a:extLst>
          </p:cNvPr>
          <p:cNvSpPr/>
          <p:nvPr/>
        </p:nvSpPr>
        <p:spPr>
          <a:xfrm>
            <a:off x="2676644" y="5969778"/>
            <a:ext cx="5960286" cy="369332"/>
          </a:xfrm>
          <a:prstGeom prst="rect">
            <a:avLst/>
          </a:prstGeom>
        </p:spPr>
        <p:txBody>
          <a:bodyPr wrap="none">
            <a:spAutoFit/>
          </a:bodyPr>
          <a:lstStyle/>
          <a:p>
            <a:pPr algn="ctr"/>
            <a:r>
              <a:rPr lang="en-US" dirty="0">
                <a:ln>
                  <a:solidFill>
                    <a:schemeClr val="tx1"/>
                  </a:solidFill>
                </a:ln>
              </a:rPr>
              <a:t>Figure 1. GPA and NPTE relationship for PTA students</a:t>
            </a:r>
          </a:p>
        </p:txBody>
      </p:sp>
    </p:spTree>
    <p:extLst>
      <p:ext uri="{BB962C8B-B14F-4D97-AF65-F5344CB8AC3E}">
        <p14:creationId xmlns:p14="http://schemas.microsoft.com/office/powerpoint/2010/main" val="3082528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BF4CBD-919A-49F8-8B86-6C134062F492}"/>
              </a:ext>
            </a:extLst>
          </p:cNvPr>
          <p:cNvSpPr>
            <a:spLocks noGrp="1"/>
          </p:cNvSpPr>
          <p:nvPr>
            <p:ph type="title"/>
          </p:nvPr>
        </p:nvSpPr>
        <p:spPr/>
        <p:txBody>
          <a:bodyPr/>
          <a:lstStyle/>
          <a:p>
            <a:r>
              <a:rPr lang="en-US" dirty="0"/>
              <a:t>Summary and Conclusion</a:t>
            </a:r>
          </a:p>
        </p:txBody>
      </p:sp>
      <p:sp>
        <p:nvSpPr>
          <p:cNvPr id="3" name="Content Placeholder 2">
            <a:extLst>
              <a:ext uri="{FF2B5EF4-FFF2-40B4-BE49-F238E27FC236}">
                <a16:creationId xmlns:a16="http://schemas.microsoft.com/office/drawing/2014/main" xmlns="" id="{C3ADB22C-0E9E-4EA2-BB62-320AF4BA9AA8}"/>
              </a:ext>
            </a:extLst>
          </p:cNvPr>
          <p:cNvSpPr>
            <a:spLocks noGrp="1"/>
          </p:cNvSpPr>
          <p:nvPr>
            <p:ph idx="1"/>
          </p:nvPr>
        </p:nvSpPr>
        <p:spPr/>
        <p:txBody>
          <a:bodyPr/>
          <a:lstStyle/>
          <a:p>
            <a:r>
              <a:rPr lang="en-US" dirty="0"/>
              <a:t>The DPT class of 2017 had a 100% first time pass rate on the NPTE; however, the results of this study did not identify any model/combination of variables that could predict NPTE scores any better than GPA. In contrast, the NDRT, HSRT, and GPA could moderately well predict first time pass rates on the NPTE for the PTA class of 2017. In conclusion, students who perform well, in terms of academic performance, in either the DPT or PTA curricula have a higher likelihood of passing the NPTE on the first attempt.  Additionally, the NDRT and the HSRT may be useful predictor variables for PTA students challenging the NPTE. </a:t>
            </a:r>
          </a:p>
          <a:p>
            <a:endParaRPr lang="en-US" dirty="0"/>
          </a:p>
        </p:txBody>
      </p:sp>
    </p:spTree>
    <p:extLst>
      <p:ext uri="{BB962C8B-B14F-4D97-AF65-F5344CB8AC3E}">
        <p14:creationId xmlns:p14="http://schemas.microsoft.com/office/powerpoint/2010/main" val="3918364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Anticipated Benefits</a:t>
            </a:r>
          </a:p>
        </p:txBody>
      </p:sp>
      <p:sp>
        <p:nvSpPr>
          <p:cNvPr id="3" name="Content Placeholder 2"/>
          <p:cNvSpPr>
            <a:spLocks noGrp="1"/>
          </p:cNvSpPr>
          <p:nvPr>
            <p:ph idx="1"/>
          </p:nvPr>
        </p:nvSpPr>
        <p:spPr/>
        <p:txBody>
          <a:bodyPr/>
          <a:lstStyle/>
          <a:p>
            <a:r>
              <a:rPr lang="en-US" dirty="0"/>
              <a:t>If a correlation exists between the NDRT, HSRT, and the NPTE, then early intervention can be provided for at risk students.  </a:t>
            </a:r>
          </a:p>
          <a:p>
            <a:r>
              <a:rPr lang="en-US" dirty="0"/>
              <a:t>The subjects could gain insight to their reading level and critical thinking ability; hence, gaining insight will allow subjects to seek guidance to improve their reading and critical thinking skills. Society could benefit from this research if the NDRT and HSRT can predict first time pass rates on board exams; implementing these tests prior to a student’s matriculation through either the PT or PTA program could lead to early intervention and an increased likelihood of first time pass rates.</a:t>
            </a:r>
          </a:p>
        </p:txBody>
      </p:sp>
    </p:spTree>
    <p:extLst>
      <p:ext uri="{BB962C8B-B14F-4D97-AF65-F5344CB8AC3E}">
        <p14:creationId xmlns:p14="http://schemas.microsoft.com/office/powerpoint/2010/main" val="3664151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Relevance to Higher Education</a:t>
            </a:r>
          </a:p>
        </p:txBody>
      </p:sp>
      <p:sp>
        <p:nvSpPr>
          <p:cNvPr id="3" name="Content Placeholder 2"/>
          <p:cNvSpPr>
            <a:spLocks noGrp="1"/>
          </p:cNvSpPr>
          <p:nvPr>
            <p:ph idx="1"/>
          </p:nvPr>
        </p:nvSpPr>
        <p:spPr/>
        <p:txBody>
          <a:bodyPr/>
          <a:lstStyle/>
          <a:p>
            <a:r>
              <a:rPr lang="en-US" dirty="0"/>
              <a:t>Increasing mean average enrollment rates in physical therapy (PT) and physical therapist assistant (PTA) </a:t>
            </a:r>
            <a:r>
              <a:rPr lang="en-US" dirty="0" smtClean="0"/>
              <a:t>programs.</a:t>
            </a:r>
            <a:endParaRPr lang="en-US" dirty="0"/>
          </a:p>
          <a:p>
            <a:r>
              <a:rPr lang="en-US" dirty="0"/>
              <a:t>Increasing demand to predict first time pass rates on the National Physical Therapy Examination (NPTE</a:t>
            </a:r>
            <a:r>
              <a:rPr lang="en-US" dirty="0" smtClean="0"/>
              <a:t>).</a:t>
            </a:r>
            <a:endParaRPr lang="en-US" dirty="0"/>
          </a:p>
          <a:p>
            <a:r>
              <a:rPr lang="en-US" dirty="0"/>
              <a:t>Need more research on the combined use of reading comprehension and critical thinking skills for assessing physical therapy and physical therapist assistant students.</a:t>
            </a:r>
          </a:p>
          <a:p>
            <a:endParaRPr lang="en-US" dirty="0"/>
          </a:p>
        </p:txBody>
      </p:sp>
    </p:spTree>
    <p:extLst>
      <p:ext uri="{BB962C8B-B14F-4D97-AF65-F5344CB8AC3E}">
        <p14:creationId xmlns:p14="http://schemas.microsoft.com/office/powerpoint/2010/main" val="794118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Study</a:t>
            </a:r>
          </a:p>
        </p:txBody>
      </p:sp>
      <p:sp>
        <p:nvSpPr>
          <p:cNvPr id="3" name="Content Placeholder 2"/>
          <p:cNvSpPr>
            <a:spLocks noGrp="1"/>
          </p:cNvSpPr>
          <p:nvPr>
            <p:ph idx="1"/>
          </p:nvPr>
        </p:nvSpPr>
        <p:spPr/>
        <p:txBody>
          <a:bodyPr/>
          <a:lstStyle/>
          <a:p>
            <a:r>
              <a:rPr lang="en-US" dirty="0"/>
              <a:t>Will the Nelson Denny Reading Test (NDRT) and Health Sciences Reasoning Test (HSRT) predict first time pass rates on the NPTE in physical therapy and physical therapist assistant programs at Arkansas State University?</a:t>
            </a:r>
          </a:p>
        </p:txBody>
      </p:sp>
    </p:spTree>
    <p:extLst>
      <p:ext uri="{BB962C8B-B14F-4D97-AF65-F5344CB8AC3E}">
        <p14:creationId xmlns:p14="http://schemas.microsoft.com/office/powerpoint/2010/main" val="4213587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Nelson Denny Reading Test (NDRT)</a:t>
            </a:r>
          </a:p>
        </p:txBody>
      </p:sp>
      <p:sp>
        <p:nvSpPr>
          <p:cNvPr id="3" name="Content Placeholder 2"/>
          <p:cNvSpPr>
            <a:spLocks noGrp="1"/>
          </p:cNvSpPr>
          <p:nvPr>
            <p:ph idx="1"/>
          </p:nvPr>
        </p:nvSpPr>
        <p:spPr/>
        <p:txBody>
          <a:bodyPr/>
          <a:lstStyle/>
          <a:p>
            <a:r>
              <a:rPr lang="en-US" dirty="0"/>
              <a:t>a standardized reading test that measures the reading ability of high school and college </a:t>
            </a:r>
            <a:r>
              <a:rPr lang="en-US" dirty="0" smtClean="0"/>
              <a:t>students. </a:t>
            </a:r>
            <a:endParaRPr lang="en-US" dirty="0"/>
          </a:p>
          <a:p>
            <a:r>
              <a:rPr lang="en-US" dirty="0"/>
              <a:t>consists of vocabulary and comprehension </a:t>
            </a:r>
            <a:r>
              <a:rPr lang="en-US" dirty="0" smtClean="0"/>
              <a:t>sections.</a:t>
            </a:r>
            <a:endParaRPr lang="en-US" dirty="0"/>
          </a:p>
          <a:p>
            <a:r>
              <a:rPr lang="en-US" dirty="0"/>
              <a:t>vocabulary portion has 80 multiple choice questions with five possible answer choices. </a:t>
            </a:r>
          </a:p>
        </p:txBody>
      </p:sp>
    </p:spTree>
    <p:extLst>
      <p:ext uri="{BB962C8B-B14F-4D97-AF65-F5344CB8AC3E}">
        <p14:creationId xmlns:p14="http://schemas.microsoft.com/office/powerpoint/2010/main" val="3430888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Nelson Denny Reading Test (NDRT)</a:t>
            </a:r>
          </a:p>
        </p:txBody>
      </p:sp>
      <p:sp>
        <p:nvSpPr>
          <p:cNvPr id="3" name="Content Placeholder 2"/>
          <p:cNvSpPr>
            <a:spLocks noGrp="1"/>
          </p:cNvSpPr>
          <p:nvPr>
            <p:ph idx="1"/>
          </p:nvPr>
        </p:nvSpPr>
        <p:spPr/>
        <p:txBody>
          <a:bodyPr/>
          <a:lstStyle/>
          <a:p>
            <a:r>
              <a:rPr lang="en-US" dirty="0"/>
              <a:t>Fifteen minutes are allowed for the completion of this portion of the exam. </a:t>
            </a:r>
          </a:p>
          <a:p>
            <a:r>
              <a:rPr lang="en-US" dirty="0"/>
              <a:t>The comprehension portion consists of five to eight passages from which students must answer three multiple choice questions based on content of those passages. </a:t>
            </a:r>
          </a:p>
          <a:p>
            <a:r>
              <a:rPr lang="en-US" dirty="0"/>
              <a:t>Students are given 20 minutes to complete this portion of the exam.</a:t>
            </a:r>
          </a:p>
        </p:txBody>
      </p:sp>
    </p:spTree>
    <p:extLst>
      <p:ext uri="{BB962C8B-B14F-4D97-AF65-F5344CB8AC3E}">
        <p14:creationId xmlns:p14="http://schemas.microsoft.com/office/powerpoint/2010/main" val="2062511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Sciences Reasoning Test (HSRT)</a:t>
            </a:r>
          </a:p>
        </p:txBody>
      </p:sp>
      <p:sp>
        <p:nvSpPr>
          <p:cNvPr id="3" name="Content Placeholder 2"/>
          <p:cNvSpPr>
            <a:spLocks noGrp="1"/>
          </p:cNvSpPr>
          <p:nvPr>
            <p:ph idx="1"/>
          </p:nvPr>
        </p:nvSpPr>
        <p:spPr/>
        <p:txBody>
          <a:bodyPr/>
          <a:lstStyle/>
          <a:p>
            <a:r>
              <a:rPr lang="en-US" dirty="0"/>
              <a:t>a critical thinking test written specifically for health care. </a:t>
            </a:r>
          </a:p>
          <a:p>
            <a:r>
              <a:rPr lang="en-US" dirty="0"/>
              <a:t>Questions are set within a health care context. </a:t>
            </a:r>
          </a:p>
          <a:p>
            <a:r>
              <a:rPr lang="en-US" dirty="0"/>
              <a:t>The test is a multiple-choice test that is administered with 45 to 50 minutes. </a:t>
            </a:r>
          </a:p>
          <a:p>
            <a:r>
              <a:rPr lang="en-US" dirty="0"/>
              <a:t>The test contains five subscale critical thinking areas: analysis and interpretation, inference, evaluation and explanation, deductive reasoning, and inductive reasoning.</a:t>
            </a:r>
          </a:p>
        </p:txBody>
      </p:sp>
    </p:spTree>
    <p:extLst>
      <p:ext uri="{BB962C8B-B14F-4D97-AF65-F5344CB8AC3E}">
        <p14:creationId xmlns:p14="http://schemas.microsoft.com/office/powerpoint/2010/main" val="715377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a:t>
            </a:r>
          </a:p>
        </p:txBody>
      </p:sp>
      <p:sp>
        <p:nvSpPr>
          <p:cNvPr id="3" name="Content Placeholder 2"/>
          <p:cNvSpPr>
            <a:spLocks noGrp="1"/>
          </p:cNvSpPr>
          <p:nvPr>
            <p:ph idx="1"/>
          </p:nvPr>
        </p:nvSpPr>
        <p:spPr/>
        <p:txBody>
          <a:bodyPr>
            <a:normAutofit/>
          </a:bodyPr>
          <a:lstStyle/>
          <a:p>
            <a:r>
              <a:rPr lang="en-US" dirty="0" smtClean="0"/>
              <a:t>Physical Therapy students</a:t>
            </a:r>
            <a:endParaRPr lang="en-US" dirty="0"/>
          </a:p>
        </p:txBody>
      </p:sp>
    </p:spTree>
    <p:extLst>
      <p:ext uri="{BB962C8B-B14F-4D97-AF65-F5344CB8AC3E}">
        <p14:creationId xmlns:p14="http://schemas.microsoft.com/office/powerpoint/2010/main" val="640707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a:t>
            </a:r>
          </a:p>
        </p:txBody>
      </p:sp>
      <p:sp>
        <p:nvSpPr>
          <p:cNvPr id="3" name="Content Placeholder 2"/>
          <p:cNvSpPr>
            <a:spLocks noGrp="1"/>
          </p:cNvSpPr>
          <p:nvPr>
            <p:ph idx="1"/>
          </p:nvPr>
        </p:nvSpPr>
        <p:spPr/>
        <p:txBody>
          <a:bodyPr>
            <a:normAutofit/>
          </a:bodyPr>
          <a:lstStyle/>
          <a:p>
            <a:r>
              <a:rPr lang="en-US" dirty="0" smtClean="0"/>
              <a:t>Physical Therapy Assistant students</a:t>
            </a:r>
            <a:endParaRPr lang="en-US" dirty="0"/>
          </a:p>
        </p:txBody>
      </p:sp>
    </p:spTree>
    <p:extLst>
      <p:ext uri="{BB962C8B-B14F-4D97-AF65-F5344CB8AC3E}">
        <p14:creationId xmlns:p14="http://schemas.microsoft.com/office/powerpoint/2010/main" val="2475757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E2D4BF-83D5-4769-B477-ED4AB755A7BA}"/>
              </a:ext>
            </a:extLst>
          </p:cNvPr>
          <p:cNvSpPr>
            <a:spLocks noGrp="1"/>
          </p:cNvSpPr>
          <p:nvPr>
            <p:ph type="title"/>
          </p:nvPr>
        </p:nvSpPr>
        <p:spPr/>
        <p:txBody>
          <a:bodyPr/>
          <a:lstStyle/>
          <a:p>
            <a:r>
              <a:rPr lang="en-US" dirty="0"/>
              <a:t>Methodology </a:t>
            </a:r>
          </a:p>
        </p:txBody>
      </p:sp>
      <p:sp>
        <p:nvSpPr>
          <p:cNvPr id="3" name="Content Placeholder 2">
            <a:extLst>
              <a:ext uri="{FF2B5EF4-FFF2-40B4-BE49-F238E27FC236}">
                <a16:creationId xmlns:a16="http://schemas.microsoft.com/office/drawing/2014/main" xmlns="" id="{45234079-E38A-4B83-8313-AC4EC0BE6CEE}"/>
              </a:ext>
            </a:extLst>
          </p:cNvPr>
          <p:cNvSpPr>
            <a:spLocks noGrp="1"/>
          </p:cNvSpPr>
          <p:nvPr>
            <p:ph idx="1"/>
          </p:nvPr>
        </p:nvSpPr>
        <p:spPr/>
        <p:txBody>
          <a:bodyPr/>
          <a:lstStyle/>
          <a:p>
            <a:r>
              <a:rPr lang="en-US" dirty="0"/>
              <a:t>The study will conclude after each physical therapy and physical therapist assistant student has completed his/her respective board exam. The anticipated conclusion date for this study is February 2021.</a:t>
            </a:r>
          </a:p>
          <a:p>
            <a:endParaRPr lang="en-US" dirty="0"/>
          </a:p>
        </p:txBody>
      </p:sp>
    </p:spTree>
    <p:extLst>
      <p:ext uri="{BB962C8B-B14F-4D97-AF65-F5344CB8AC3E}">
        <p14:creationId xmlns:p14="http://schemas.microsoft.com/office/powerpoint/2010/main" val="19875798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442</TotalTime>
  <Words>739</Words>
  <Application>Microsoft Macintosh PowerPoint</Application>
  <PresentationFormat>Widescreen</PresentationFormat>
  <Paragraphs>38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Century Gothic</vt:lpstr>
      <vt:lpstr>Wingdings 3</vt:lpstr>
      <vt:lpstr>Arial</vt:lpstr>
      <vt:lpstr>Ion</vt:lpstr>
      <vt:lpstr>The Prediction of National Physical Therapy Examination First Time Pass Rates Using Reading Comprehension and Critical Thinking Skills Tests</vt:lpstr>
      <vt:lpstr>Relevance to Higher Education</vt:lpstr>
      <vt:lpstr>Purpose of Study</vt:lpstr>
      <vt:lpstr>Nelson Denny Reading Test (NDRT)</vt:lpstr>
      <vt:lpstr>Nelson Denny Reading Test (NDRT)</vt:lpstr>
      <vt:lpstr>Health Sciences Reasoning Test (HSRT)</vt:lpstr>
      <vt:lpstr>Methodology</vt:lpstr>
      <vt:lpstr>Methodology</vt:lpstr>
      <vt:lpstr>Methodology </vt:lpstr>
      <vt:lpstr>Results </vt:lpstr>
      <vt:lpstr>Results </vt:lpstr>
      <vt:lpstr>Results </vt:lpstr>
      <vt:lpstr>Summary and Conclusion</vt:lpstr>
      <vt:lpstr>Anticipated Benefits</vt:lpstr>
    </vt:vector>
  </TitlesOfParts>
  <Company/>
  <LinksUpToDate>false</LinksUpToDate>
  <SharedDoc>false</SharedDoc>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Prediction of National Physical Therapy Examination First Time Pass Rates Using Reading Comprehension and Critical Thinking Skills Tests</dc:title>
  <dc:creator>Latoya Green</dc:creator>
  <cp:lastModifiedBy>Microsoft Office User</cp:lastModifiedBy>
  <cp:revision>14</cp:revision>
  <cp:lastPrinted>2017-03-07T23:32:44Z</cp:lastPrinted>
  <dcterms:created xsi:type="dcterms:W3CDTF">2017-03-07T17:07:34Z</dcterms:created>
  <dcterms:modified xsi:type="dcterms:W3CDTF">2018-03-06T18:41:00Z</dcterms:modified>
</cp:coreProperties>
</file>