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8" r:id="rId4"/>
    <p:sldId id="257" r:id="rId5"/>
    <p:sldId id="261" r:id="rId6"/>
    <p:sldId id="267" r:id="rId7"/>
    <p:sldId id="260" r:id="rId8"/>
    <p:sldId id="264" r:id="rId9"/>
    <p:sldId id="259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206F40-95DD-444B-BCE5-CD5A7E83347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866049-7CB7-40FE-AA48-819BB15027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20" y="1629718"/>
            <a:ext cx="6400813" cy="341071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1273" y="649415"/>
            <a:ext cx="11694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spcBef>
                <a:spcPts val="0"/>
              </a:spcBef>
              <a:spcAft>
                <a:spcPts val="0"/>
              </a:spcAft>
            </a:pPr>
            <a:r>
              <a:rPr lang="en-US" sz="2700" b="1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Competencies to Careers through Mock Intervie</a:t>
            </a:r>
            <a:r>
              <a:rPr lang="en-US" sz="27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sz="2700" b="1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Training (MIT) </a:t>
            </a:r>
            <a:endParaRPr lang="en-US" sz="27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6214" y="55515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Ms. Tiffany D. Johnson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Director, Career Services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Arkansas State University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41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MIT will enhance </a:t>
            </a:r>
            <a:r>
              <a:rPr lang="en-US" sz="2800" dirty="0"/>
              <a:t>students’ communication skills while interacting with employers at networking events, career fairs and </a:t>
            </a:r>
            <a:r>
              <a:rPr lang="en-US" sz="2800" dirty="0" smtClean="0"/>
              <a:t>interviews.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MIT will </a:t>
            </a:r>
            <a:r>
              <a:rPr lang="en-US" sz="2800" dirty="0"/>
              <a:t>lead to higher placement rates within internships and full-time opportunities. </a:t>
            </a:r>
            <a:endParaRPr lang="en-US" sz="2800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Benefits </a:t>
            </a:r>
            <a:endParaRPr lang="en-US" dirty="0"/>
          </a:p>
        </p:txBody>
      </p:sp>
      <p:pic>
        <p:nvPicPr>
          <p:cNvPr id="5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935" y="1683582"/>
            <a:ext cx="10972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2019-2020 Implementations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MIT Rubric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Resume Rubric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smtClean="0"/>
              <a:t>FAQ’s </a:t>
            </a:r>
            <a:endParaRPr lang="en-US" sz="2800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 </a:t>
            </a:r>
            <a:r>
              <a:rPr lang="en-US" sz="2800" dirty="0"/>
              <a:t>Candid Career Videos </a:t>
            </a:r>
          </a:p>
          <a:p>
            <a:pPr marL="393192" lvl="1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Phase </a:t>
            </a:r>
            <a:endParaRPr lang="en-US" dirty="0"/>
          </a:p>
        </p:txBody>
      </p:sp>
      <p:pic>
        <p:nvPicPr>
          <p:cNvPr id="5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5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professional communication skills of students who participate in </a:t>
            </a:r>
            <a:r>
              <a:rPr lang="en-US" b="1" dirty="0" smtClean="0"/>
              <a:t>Mock Interview Training (MIT). </a:t>
            </a:r>
          </a:p>
          <a:p>
            <a:pPr marL="109728" indent="0">
              <a:buNone/>
            </a:pPr>
            <a:endParaRPr lang="en-US" b="1" dirty="0" smtClean="0"/>
          </a:p>
          <a:p>
            <a:pPr lvl="2"/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STUDY</a:t>
            </a:r>
            <a:endParaRPr lang="en-US" dirty="0"/>
          </a:p>
        </p:txBody>
      </p:sp>
      <p:pic>
        <p:nvPicPr>
          <p:cNvPr id="4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0936" lvl="2" indent="0">
              <a:buNone/>
            </a:pPr>
            <a:r>
              <a:rPr lang="en-US" sz="2700" dirty="0" smtClean="0"/>
              <a:t>Mock </a:t>
            </a:r>
            <a:r>
              <a:rPr lang="en-US" sz="2700" dirty="0"/>
              <a:t>interviews are designed to enhance communication skills and prepare students for internship and full-time career interviews.</a:t>
            </a:r>
          </a:p>
          <a:p>
            <a:pPr lvl="2"/>
            <a:endParaRPr lang="en-US" sz="2700" dirty="0" smtClean="0"/>
          </a:p>
          <a:p>
            <a:pPr lvl="1"/>
            <a:r>
              <a:rPr lang="en-US" sz="2700" b="1" dirty="0" smtClean="0"/>
              <a:t>Benefits:</a:t>
            </a:r>
          </a:p>
          <a:p>
            <a:pPr lvl="2"/>
            <a:r>
              <a:rPr lang="en-US" sz="2700" b="1" dirty="0" smtClean="0"/>
              <a:t>Reduce </a:t>
            </a:r>
            <a:r>
              <a:rPr lang="en-US" sz="2700" b="1" dirty="0"/>
              <a:t>interview stress and anxiety</a:t>
            </a:r>
          </a:p>
          <a:p>
            <a:pPr lvl="2"/>
            <a:r>
              <a:rPr lang="en-US" sz="2700" b="1" dirty="0"/>
              <a:t>Increase </a:t>
            </a:r>
            <a:r>
              <a:rPr lang="en-US" sz="2700" b="1" dirty="0" smtClean="0"/>
              <a:t>confidence</a:t>
            </a:r>
            <a:endParaRPr lang="en-US" sz="2700" b="1" dirty="0"/>
          </a:p>
          <a:p>
            <a:pPr lvl="2"/>
            <a:r>
              <a:rPr lang="en-US" sz="2700" b="1" dirty="0"/>
              <a:t>R</a:t>
            </a:r>
            <a:r>
              <a:rPr lang="en-US" sz="2700" b="1" dirty="0" smtClean="0"/>
              <a:t>eceive </a:t>
            </a:r>
            <a:r>
              <a:rPr lang="en-US" sz="2700" b="1" dirty="0"/>
              <a:t>constructive feedback</a:t>
            </a:r>
          </a:p>
          <a:p>
            <a:pPr lvl="2"/>
            <a:r>
              <a:rPr lang="en-US" sz="2700" b="1" dirty="0"/>
              <a:t>Practice Behavioral Based </a:t>
            </a:r>
            <a:r>
              <a:rPr lang="en-US" sz="2700" b="1" dirty="0" smtClean="0"/>
              <a:t>Interview </a:t>
            </a:r>
            <a:r>
              <a:rPr lang="en-US" sz="2700" b="1" dirty="0"/>
              <a:t>questions</a:t>
            </a:r>
          </a:p>
          <a:p>
            <a:pPr lvl="2"/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Mock Interview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0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2" y="1825625"/>
            <a:ext cx="12010768" cy="4351338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Arkansas State University (A-State), </a:t>
            </a:r>
            <a:r>
              <a:rPr lang="en-US" b="1" dirty="0"/>
              <a:t>Learning Objectives </a:t>
            </a:r>
            <a:r>
              <a:rPr lang="en-US" b="1" dirty="0" smtClean="0"/>
              <a:t>II</a:t>
            </a:r>
            <a:endParaRPr lang="en-US" dirty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will communicate effectively in social, academic, and professional contexts using a variety of means, including written, oral, numeric/quantitative, graphic, and/or visual modes as appropriate to topic, audience, and discipline.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effectLst/>
              </a:rPr>
              <a:t>National Association of Colleges and Employers (</a:t>
            </a:r>
            <a:r>
              <a:rPr lang="en-US" b="1" dirty="0" smtClean="0"/>
              <a:t>NACE), Career Readiness Competencies</a:t>
            </a:r>
          </a:p>
          <a:p>
            <a:pPr lvl="1"/>
            <a:r>
              <a:rPr lang="en-US" b="1" dirty="0" smtClean="0">
                <a:effectLst/>
              </a:rPr>
              <a:t>Oral/Written Communications:</a:t>
            </a:r>
            <a:r>
              <a:rPr lang="en-US" dirty="0" smtClean="0">
                <a:effectLst/>
              </a:rPr>
              <a:t> Articulate thoughts and ideas clearly and effectively in written and oral forms to persons inside and outside of the organization. The individual has public speaking skills; is able to express ideas to others; and can write/edit memos, letters, and complex technical reports clearly and effectively.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5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0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Phase I: </a:t>
            </a:r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 smtClean="0"/>
              <a:t>viewed </a:t>
            </a:r>
            <a:r>
              <a:rPr lang="en-US" dirty="0"/>
              <a:t>a 30 minute informational video which teaches interviewing </a:t>
            </a:r>
            <a:r>
              <a:rPr lang="en-US" dirty="0" smtClean="0"/>
              <a:t>tips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b="1" dirty="0" smtClean="0"/>
              <a:t>Phase II: </a:t>
            </a:r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 smtClean="0"/>
              <a:t>participated </a:t>
            </a:r>
            <a:r>
              <a:rPr lang="en-US" dirty="0"/>
              <a:t>in a simulated interview by a Career Services professional.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b="1" dirty="0" smtClean="0"/>
              <a:t>Scoring Rubric Competencies</a:t>
            </a:r>
            <a:r>
              <a:rPr lang="en-US" dirty="0" smtClean="0"/>
              <a:t>: </a:t>
            </a:r>
            <a:r>
              <a:rPr lang="en-US" dirty="0"/>
              <a:t>F</a:t>
            </a:r>
            <a:r>
              <a:rPr lang="en-US" dirty="0" smtClean="0"/>
              <a:t>irst </a:t>
            </a:r>
            <a:r>
              <a:rPr lang="en-US" dirty="0"/>
              <a:t>impressions, appearance proper dress, interview skills/techniques, personal attributes, general attitude, self-promoting, </a:t>
            </a:r>
            <a:r>
              <a:rPr lang="en-US" dirty="0" smtClean="0"/>
              <a:t>and responses.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</a:t>
            </a:r>
            <a:endParaRPr lang="en-US" dirty="0"/>
          </a:p>
        </p:txBody>
      </p:sp>
      <p:pic>
        <p:nvPicPr>
          <p:cNvPr id="4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7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/>
              <a:t>Likert scale of 1-5, 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600" dirty="0" smtClean="0"/>
              <a:t>1 = lowest, 5=highest </a:t>
            </a:r>
          </a:p>
          <a:p>
            <a:pPr marL="630936" lvl="3" indent="0">
              <a:spcBef>
                <a:spcPts val="400"/>
              </a:spcBef>
              <a:buSzPct val="68000"/>
              <a:buNone/>
            </a:pPr>
            <a:endParaRPr lang="en-US" sz="2600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/>
              <a:t>Sample Size = </a:t>
            </a:r>
            <a:r>
              <a:rPr lang="en-US" sz="2800" dirty="0" smtClean="0"/>
              <a:t>248 students 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n-US" sz="2800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/>
              <a:t>Scores lower than a 4.40 = </a:t>
            </a:r>
            <a:r>
              <a:rPr lang="en-US" sz="2800" b="1" dirty="0">
                <a:solidFill>
                  <a:srgbClr val="FF0000"/>
                </a:solidFill>
              </a:rPr>
              <a:t>need improvement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pic>
        <p:nvPicPr>
          <p:cNvPr id="4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1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0703"/>
            <a:ext cx="10972800" cy="4525963"/>
          </a:xfrm>
        </p:spPr>
        <p:txBody>
          <a:bodyPr>
            <a:normAutofit/>
          </a:bodyPr>
          <a:lstStyle/>
          <a:p>
            <a:pPr marL="347472" lvl="2" indent="0">
              <a:spcBef>
                <a:spcPts val="400"/>
              </a:spcBef>
              <a:buSzPct val="68000"/>
              <a:buNone/>
            </a:pPr>
            <a:r>
              <a:rPr lang="en-US" sz="2500" dirty="0" smtClean="0"/>
              <a:t> 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n-US" sz="2700" dirty="0"/>
          </a:p>
          <a:p>
            <a:r>
              <a:rPr lang="en-US" dirty="0"/>
              <a:t>According to 2016-2017 findings, </a:t>
            </a:r>
            <a:r>
              <a:rPr lang="en-US" b="1" dirty="0">
                <a:solidFill>
                  <a:srgbClr val="FF0000"/>
                </a:solidFill>
              </a:rPr>
              <a:t>interview skills/techniques and self-promoting were the lowest of the competencies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622113"/>
              </p:ext>
            </p:extLst>
          </p:nvPr>
        </p:nvGraphicFramePr>
        <p:xfrm>
          <a:off x="264862" y="4497860"/>
          <a:ext cx="11662276" cy="1078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4616"/>
                <a:gridCol w="1993506"/>
                <a:gridCol w="2139695"/>
                <a:gridCol w="1368874"/>
                <a:gridCol w="1554936"/>
                <a:gridCol w="1794156"/>
                <a:gridCol w="1076493"/>
              </a:tblGrid>
              <a:tr h="557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First Impressions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Appearance Proper Dress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Interview Skills/Techniques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Personal Attributes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General Attitude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Self-Promoting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Responses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</a:tr>
              <a:tr h="5213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4.34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4.38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</a:tr>
            </a:tbl>
          </a:graphicData>
        </a:graphic>
      </p:graphicFrame>
      <p:pic>
        <p:nvPicPr>
          <p:cNvPr id="5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3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2800" b="1" dirty="0"/>
              <a:t>C</a:t>
            </a:r>
            <a:r>
              <a:rPr lang="en-US" sz="2800" b="1" dirty="0" smtClean="0"/>
              <a:t>ompetencies: </a:t>
            </a:r>
            <a:endParaRPr lang="en-US" sz="2800" dirty="0"/>
          </a:p>
          <a:p>
            <a:pPr lvl="0"/>
            <a:r>
              <a:rPr lang="en-US" sz="2800" dirty="0"/>
              <a:t>First impressions</a:t>
            </a:r>
          </a:p>
          <a:p>
            <a:pPr lvl="0"/>
            <a:r>
              <a:rPr lang="en-US" sz="2800" dirty="0"/>
              <a:t>Resume</a:t>
            </a:r>
          </a:p>
          <a:p>
            <a:pPr lvl="0"/>
            <a:r>
              <a:rPr lang="en-US" sz="2800" dirty="0"/>
              <a:t>Professional attire</a:t>
            </a:r>
          </a:p>
          <a:p>
            <a:pPr lvl="0"/>
            <a:r>
              <a:rPr lang="en-US" sz="2800" dirty="0"/>
              <a:t>Personality</a:t>
            </a:r>
          </a:p>
          <a:p>
            <a:pPr lvl="0"/>
            <a:r>
              <a:rPr lang="en-US" sz="2800" dirty="0"/>
              <a:t>Interview skills/techniques</a:t>
            </a:r>
          </a:p>
          <a:p>
            <a:r>
              <a:rPr lang="en-US" sz="2800" dirty="0"/>
              <a:t>Content of answers, and closing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2017-2018 </a:t>
            </a:r>
            <a:endParaRPr lang="en-US" dirty="0"/>
          </a:p>
        </p:txBody>
      </p:sp>
      <p:pic>
        <p:nvPicPr>
          <p:cNvPr id="5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9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228" y="1235306"/>
            <a:ext cx="11483544" cy="49742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Initial </a:t>
            </a:r>
            <a:r>
              <a:rPr lang="en-US" sz="2000" b="1" dirty="0"/>
              <a:t>Outreach:</a:t>
            </a:r>
            <a:endParaRPr lang="en-US" sz="2000" dirty="0"/>
          </a:p>
          <a:p>
            <a:pPr lvl="0"/>
            <a:r>
              <a:rPr lang="en-US" sz="2000" dirty="0"/>
              <a:t>Students are notified by faculty and career services to sign up for mock interview training.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Preliminary Orientation:</a:t>
            </a:r>
            <a:endParaRPr lang="en-US" sz="2000" dirty="0"/>
          </a:p>
          <a:p>
            <a:pPr lvl="0"/>
            <a:r>
              <a:rPr lang="en-US" sz="2000" dirty="0"/>
              <a:t> After students sign up, they will receive an email with frequently asked interview questions, a mock interview rubric and a link to a four-minute, mini instructional C</a:t>
            </a:r>
            <a:r>
              <a:rPr lang="en-US" sz="2000" dirty="0" smtClean="0"/>
              <a:t>andidate Career Video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Mock Interview Training:</a:t>
            </a:r>
            <a:endParaRPr lang="en-US" sz="2000" dirty="0"/>
          </a:p>
          <a:p>
            <a:pPr lvl="0"/>
            <a:r>
              <a:rPr lang="en-US" sz="2000" b="1" dirty="0"/>
              <a:t>Phase I: </a:t>
            </a:r>
            <a:r>
              <a:rPr lang="en-US" sz="2000" dirty="0"/>
              <a:t>The day of the interview students watch a 30-minute video, </a:t>
            </a:r>
            <a:r>
              <a:rPr lang="en-US" sz="2000" b="1" i="1" dirty="0"/>
              <a:t>What Now. </a:t>
            </a:r>
            <a:r>
              <a:rPr lang="en-US" sz="2000" dirty="0"/>
              <a:t>This informational video displays the art of interviews and provide tips to excel.</a:t>
            </a:r>
          </a:p>
          <a:p>
            <a:pPr lvl="0"/>
            <a:r>
              <a:rPr lang="en-US" sz="2000" b="1" dirty="0"/>
              <a:t>Phase II: </a:t>
            </a:r>
            <a:r>
              <a:rPr lang="en-US" sz="2000" dirty="0"/>
              <a:t>The students engage in a 30-minute simulated interview with a career services professional. Students are scored with the 2017-2018 newly designed rubric.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pic>
        <p:nvPicPr>
          <p:cNvPr id="4" name="Picture 2" descr="Image result for mock inter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800" y="5718219"/>
            <a:ext cx="1305180" cy="98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60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</TotalTime>
  <Words>369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PURPOSE OF STUDY</vt:lpstr>
      <vt:lpstr> Mock Interview </vt:lpstr>
      <vt:lpstr>BACKGROUND </vt:lpstr>
      <vt:lpstr>2016-2017</vt:lpstr>
      <vt:lpstr>RESULTS </vt:lpstr>
      <vt:lpstr>PROBLEM</vt:lpstr>
      <vt:lpstr>2017-2018 </vt:lpstr>
      <vt:lpstr>Methodology </vt:lpstr>
      <vt:lpstr>Anticipated Benefits </vt:lpstr>
      <vt:lpstr>Next Phase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Johnson</dc:creator>
  <cp:lastModifiedBy>Tiffany Johnson</cp:lastModifiedBy>
  <cp:revision>25</cp:revision>
  <dcterms:created xsi:type="dcterms:W3CDTF">2019-03-08T19:43:02Z</dcterms:created>
  <dcterms:modified xsi:type="dcterms:W3CDTF">2019-03-11T16:50:05Z</dcterms:modified>
</cp:coreProperties>
</file>