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"/>
  </p:notesMasterIdLst>
  <p:sldIdLst>
    <p:sldId id="257" r:id="rId2"/>
    <p:sldId id="260" r:id="rId3"/>
    <p:sldId id="259" r:id="rId4"/>
    <p:sldId id="261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18" d="100"/>
          <a:sy n="118" d="100"/>
        </p:scale>
        <p:origin x="-4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1544A-3455-46D7-B916-9F0C780DBD77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2D472-C1A6-471D-9BCC-6A4B420694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01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2D472-C1A6-471D-9BCC-6A4B420694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93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248400"/>
            <a:ext cx="7543800" cy="533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Strategic Planning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981200"/>
            <a:ext cx="7848600" cy="4191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>
                <a:latin typeface="+mj-lt"/>
              </a:rPr>
              <a:t>Summary of Events</a:t>
            </a:r>
          </a:p>
          <a:p>
            <a:pPr marL="457200" indent="-457200"/>
            <a:r>
              <a:rPr lang="en-US" sz="2600" b="1" dirty="0">
                <a:latin typeface="Arial" pitchFamily="34" charset="0"/>
                <a:cs typeface="Arial" pitchFamily="34" charset="0"/>
              </a:rPr>
              <a:t>Open Space Technology (OST) Retreat– Oct. 2010</a:t>
            </a:r>
          </a:p>
          <a:p>
            <a:pPr marL="457200" indent="-457200"/>
            <a:r>
              <a:rPr lang="en-US" sz="2600" b="1" dirty="0">
                <a:latin typeface="Arial" pitchFamily="34" charset="0"/>
                <a:cs typeface="Arial" pitchFamily="34" charset="0"/>
              </a:rPr>
              <a:t>Review of Inputs from OST by Strategic Planning Operations Committee – Oct.-Dec. 2010</a:t>
            </a:r>
          </a:p>
          <a:p>
            <a:pPr marL="457200" indent="-457200"/>
            <a:r>
              <a:rPr lang="en-US" sz="2600" b="1" dirty="0">
                <a:latin typeface="Arial" pitchFamily="34" charset="0"/>
                <a:cs typeface="Arial" pitchFamily="34" charset="0"/>
              </a:rPr>
              <a:t>Draft of Institutional Priorities &amp; Goals Released for Campus Review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in Spring 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2011</a:t>
            </a:r>
          </a:p>
          <a:p>
            <a:pPr marL="457200" indent="-457200"/>
            <a:r>
              <a:rPr lang="en-US" sz="2600" b="1" dirty="0">
                <a:latin typeface="Arial" pitchFamily="34" charset="0"/>
                <a:cs typeface="Arial" pitchFamily="34" charset="0"/>
              </a:rPr>
              <a:t>Institutional Priorities &amp; Goals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Approved 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by Executive Council</a:t>
            </a:r>
          </a:p>
          <a:p>
            <a:pPr marL="457200" indent="-457200"/>
            <a:r>
              <a:rPr lang="en-US" sz="2600" b="1" dirty="0">
                <a:latin typeface="Arial" pitchFamily="34" charset="0"/>
                <a:cs typeface="Arial" pitchFamily="34" charset="0"/>
              </a:rPr>
              <a:t>Campus Units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Preparing 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Actions Steps in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Support 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Priorities 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&amp;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Goals by October 15, 2011 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8915400" cy="144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9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8"/>
          <p:cNvSpPr/>
          <p:nvPr/>
        </p:nvSpPr>
        <p:spPr>
          <a:xfrm>
            <a:off x="4444143" y="3987149"/>
            <a:ext cx="484632" cy="51057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C:\Users\Lynita\AppData\Local\Microsoft\Windows\Temporary Internet Files\Content.IE5\KBF5PP81\MC90043959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359" y="1143000"/>
            <a:ext cx="3886200" cy="296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Down Arrow 32"/>
          <p:cNvSpPr/>
          <p:nvPr/>
        </p:nvSpPr>
        <p:spPr>
          <a:xfrm>
            <a:off x="7051457" y="4360268"/>
            <a:ext cx="242316" cy="560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801402" y="5053965"/>
            <a:ext cx="242316" cy="560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8276513" y="4773930"/>
            <a:ext cx="242316" cy="560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848600" y="4139565"/>
            <a:ext cx="106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Priority</a:t>
            </a:r>
            <a:endParaRPr lang="en-US" b="1" dirty="0"/>
          </a:p>
        </p:txBody>
      </p:sp>
      <p:sp>
        <p:nvSpPr>
          <p:cNvPr id="30" name="Down Arrow 29"/>
          <p:cNvSpPr/>
          <p:nvPr/>
        </p:nvSpPr>
        <p:spPr>
          <a:xfrm>
            <a:off x="4444143" y="5203595"/>
            <a:ext cx="242316" cy="560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611846" y="4373755"/>
            <a:ext cx="242316" cy="560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3046871" y="4596765"/>
            <a:ext cx="242316" cy="560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774854" y="4876800"/>
            <a:ext cx="242316" cy="560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72014" y="-29472"/>
            <a:ext cx="26288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+mj-lt"/>
                <a:cs typeface="Arial" pitchFamily="34" charset="0"/>
              </a:rPr>
              <a:t>120+ Contributions</a:t>
            </a:r>
            <a:endParaRPr lang="en-US" sz="3200" b="1" dirty="0">
              <a:latin typeface="+mj-lt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62612" y="4242435"/>
            <a:ext cx="106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Priority</a:t>
            </a:r>
            <a:endParaRPr lang="en-US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2634629" y="3903068"/>
            <a:ext cx="106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Priority</a:t>
            </a:r>
            <a:endParaRPr lang="en-US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4031901" y="4569230"/>
            <a:ext cx="106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Priority</a:t>
            </a:r>
            <a:endParaRPr lang="en-US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199604" y="3758913"/>
            <a:ext cx="1066800" cy="8813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Priority</a:t>
            </a:r>
            <a:endParaRPr lang="en-US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6639215" y="3673389"/>
            <a:ext cx="106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Priority</a:t>
            </a:r>
            <a:endParaRPr lang="en-US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5389160" y="4419600"/>
            <a:ext cx="106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Priority</a:t>
            </a:r>
            <a:endParaRPr lang="en-US" b="1" dirty="0"/>
          </a:p>
        </p:txBody>
      </p:sp>
      <p:sp>
        <p:nvSpPr>
          <p:cNvPr id="10" name="Flowchart: Connector 9"/>
          <p:cNvSpPr/>
          <p:nvPr/>
        </p:nvSpPr>
        <p:spPr>
          <a:xfrm>
            <a:off x="1362612" y="5454032"/>
            <a:ext cx="1066800" cy="56264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6" name="Flowchart: Connector 35"/>
          <p:cNvSpPr/>
          <p:nvPr/>
        </p:nvSpPr>
        <p:spPr>
          <a:xfrm>
            <a:off x="2643734" y="5163629"/>
            <a:ext cx="1066800" cy="604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7" name="Flowchart: Connector 36"/>
          <p:cNvSpPr/>
          <p:nvPr/>
        </p:nvSpPr>
        <p:spPr>
          <a:xfrm>
            <a:off x="7864271" y="5339063"/>
            <a:ext cx="1066800" cy="604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8" name="Flowchart: Connector 37"/>
          <p:cNvSpPr/>
          <p:nvPr/>
        </p:nvSpPr>
        <p:spPr>
          <a:xfrm>
            <a:off x="4031901" y="5778737"/>
            <a:ext cx="1066800" cy="604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9" name="Flowchart: Connector 38"/>
          <p:cNvSpPr/>
          <p:nvPr/>
        </p:nvSpPr>
        <p:spPr>
          <a:xfrm>
            <a:off x="205673" y="4967374"/>
            <a:ext cx="1066800" cy="65173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40" name="Flowchart: Connector 39"/>
          <p:cNvSpPr/>
          <p:nvPr/>
        </p:nvSpPr>
        <p:spPr>
          <a:xfrm>
            <a:off x="5399275" y="5636440"/>
            <a:ext cx="1066800" cy="604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41" name="Flowchart: Connector 40"/>
          <p:cNvSpPr/>
          <p:nvPr/>
        </p:nvSpPr>
        <p:spPr>
          <a:xfrm>
            <a:off x="6673384" y="4920338"/>
            <a:ext cx="1066800" cy="6048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39073" y="6172200"/>
            <a:ext cx="2004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Process</a:t>
            </a:r>
            <a:endParaRPr lang="en-US" sz="3200" dirty="0">
              <a:latin typeface="+mj-lt"/>
            </a:endParaRPr>
          </a:p>
        </p:txBody>
      </p:sp>
      <p:sp>
        <p:nvSpPr>
          <p:cNvPr id="45" name="Curved Right Arrow 44"/>
          <p:cNvSpPr/>
          <p:nvPr/>
        </p:nvSpPr>
        <p:spPr>
          <a:xfrm>
            <a:off x="2967886" y="304800"/>
            <a:ext cx="731520" cy="1216152"/>
          </a:xfrm>
          <a:prstGeom prst="curvedRightArrow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Curved Left Arrow 45"/>
          <p:cNvSpPr/>
          <p:nvPr/>
        </p:nvSpPr>
        <p:spPr>
          <a:xfrm>
            <a:off x="5677958" y="304800"/>
            <a:ext cx="731520" cy="1216152"/>
          </a:xfrm>
          <a:prstGeom prst="curvedLeftArrow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36947" y="1143000"/>
            <a:ext cx="18960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Strategic Planning Operations Committee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7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31" grpId="0" animBg="1"/>
      <p:bldP spid="21" grpId="0" animBg="1"/>
      <p:bldP spid="30" grpId="0" animBg="1"/>
      <p:bldP spid="34" grpId="0" animBg="1"/>
      <p:bldP spid="29" grpId="0" animBg="1"/>
      <p:bldP spid="18" grpId="0" animBg="1"/>
      <p:bldP spid="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10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idx="4294967295"/>
          </p:nvPr>
        </p:nvSpPr>
        <p:spPr>
          <a:xfrm>
            <a:off x="304800" y="457200"/>
            <a:ext cx="8686800" cy="5562600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Adopt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Policies and Models that Continuously Promote, Grow and Reward All Modes of Effective Teaching and Learning Experiences </a:t>
            </a:r>
          </a:p>
          <a:p>
            <a:pPr lvl="0"/>
            <a:r>
              <a:rPr lang="en-US" sz="2200" b="1" dirty="0">
                <a:latin typeface="Arial" pitchFamily="34" charset="0"/>
                <a:cs typeface="Arial" pitchFamily="34" charset="0"/>
              </a:rPr>
              <a:t>Create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Learning Experiences Through Student Engagement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ervice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Our Region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and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Partnerships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Our Community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Refine ASU’s Mission and Identity as an Emerging Global Research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Institution</a:t>
            </a:r>
          </a:p>
          <a:p>
            <a:pPr lvl="0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Create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Service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Support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ulture That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 Focused On Student Learning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Retention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and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Academic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uccess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Increase Our Diversity and Expand Our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Globalization</a:t>
            </a:r>
          </a:p>
          <a:p>
            <a:pPr lvl="0"/>
            <a:r>
              <a:rPr lang="en-US" sz="2200" b="1" dirty="0">
                <a:latin typeface="Arial" pitchFamily="34" charset="0"/>
                <a:cs typeface="Arial" pitchFamily="34" charset="0"/>
              </a:rPr>
              <a:t>Create a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Collaborative Decision-Making Environment That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ased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on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Effective Shared Governance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Open Communication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and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Mutual Respect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All Members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Our Teaching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Learning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ommunity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Continually Improve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ur Institutional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fficacy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Alignment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Resources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Our Priorities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6172199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Seven Institutional Priorities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305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257800"/>
            <a:ext cx="6781800" cy="1447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Next Steps…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7848600" cy="54864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Each campus unit (colleges, departments, administrative units, etc.) will provide action steps for applicable priorities and associated goals</a:t>
            </a:r>
          </a:p>
          <a:p>
            <a:pPr>
              <a:spcBef>
                <a:spcPts val="1200"/>
              </a:spcBef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OST facilitators are invited to reunite groups to provide action steps </a:t>
            </a:r>
          </a:p>
          <a:p>
            <a:pPr>
              <a:spcBef>
                <a:spcPts val="1200"/>
              </a:spcBef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Institutional Priorities and Goals may be found under A-Z Index “Strategic Plan 2010” on ASU website</a:t>
            </a:r>
          </a:p>
          <a:p>
            <a:pPr>
              <a:spcBef>
                <a:spcPts val="1200"/>
              </a:spcBef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Instructions and spreadsheet for action steps will be posted to this website</a:t>
            </a:r>
          </a:p>
          <a:p>
            <a:pPr>
              <a:spcBef>
                <a:spcPts val="1200"/>
              </a:spcBef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Action Steps due October 15, 2011</a:t>
            </a:r>
          </a:p>
          <a:p>
            <a:pPr>
              <a:spcBef>
                <a:spcPts val="1200"/>
              </a:spcBef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19800"/>
            <a:ext cx="8153400" cy="68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Strategic Planning Operations Committee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458200" cy="6248400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Dr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. David Cox, Professor of Educational Leadership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Adrian Everett, President, Student Government Association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Dr. Len Frey, Deans Council representative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Dr. Beverly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Boals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Gilbert, President, Faculty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Association</a:t>
            </a: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Dr. Mike McDaniel, SGOC Chair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Mark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Hoeting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Chief Information Officer 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Kevin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Linker, President, Graduate Student Council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David McKinney, President, Staff Senate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Tom Moore, Executive Assistant to the Chancellor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Dr. John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Pratte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Chairs Council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Representative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Paul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Rowton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President, ASU Alumni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Association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Dr. Lynita Cooksey,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Associate Vice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Chancellor for Academic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Services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7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513</TotalTime>
  <Words>384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NewsPrint</vt:lpstr>
      <vt:lpstr>Strategic Planning</vt:lpstr>
      <vt:lpstr>PowerPoint Presentation</vt:lpstr>
      <vt:lpstr>PowerPoint Presentation</vt:lpstr>
      <vt:lpstr>Next Steps…</vt:lpstr>
      <vt:lpstr>Strategic Planning Operations Committee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Jeannie Cossey</dc:creator>
  <cp:lastModifiedBy>ccollins</cp:lastModifiedBy>
  <cp:revision>25</cp:revision>
  <dcterms:created xsi:type="dcterms:W3CDTF">2011-07-14T18:10:17Z</dcterms:created>
  <dcterms:modified xsi:type="dcterms:W3CDTF">2011-08-26T13:20:57Z</dcterms:modified>
</cp:coreProperties>
</file>