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6" r:id="rId9"/>
    <p:sldId id="267" r:id="rId10"/>
    <p:sldId id="263" r:id="rId11"/>
    <p:sldId id="264" r:id="rId12"/>
    <p:sldId id="265" r:id="rId13"/>
    <p:sldId id="269" r:id="rId14"/>
    <p:sldId id="268"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Caveat" panose="020B0604020202020204" charset="0"/>
      <p:regular r:id="rId27"/>
      <p:bold r:id="rId28"/>
    </p:embeddedFont>
    <p:embeddedFont>
      <p:font typeface="Georgia" panose="02040502050405020303" pitchFamily="18" charset="0"/>
      <p:regular r:id="rId29"/>
      <p:bold r:id="rId30"/>
      <p:italic r:id="rId31"/>
      <p:boldItalic r:id="rId32"/>
    </p:embeddedFont>
    <p:embeddedFont>
      <p:font typeface="Lato"/>
      <p:regular r:id="rId33"/>
      <p:bold r:id="rId34"/>
      <p:italic r:id="rId35"/>
      <p:boldItalic r:id="rId36"/>
    </p:embeddedFont>
    <p:embeddedFont>
      <p:font typeface="Merriweather"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54"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ade3cf3b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ade3cf3b9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922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4997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ae7d137898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ae7d137898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a368514d5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a368514d5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a368514d51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a368514d5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a368514d51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a368514d51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a368514d5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a368514d5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ae7d137898_0_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ae7d137898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31015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6745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2663400" y="4238700"/>
            <a:ext cx="3817200" cy="90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latin typeface="Georgia"/>
                <a:ea typeface="Georgia"/>
                <a:cs typeface="Georgia"/>
                <a:sym typeface="Georgia"/>
              </a:rPr>
              <a:t>CSG FYE CLASS</a:t>
            </a:r>
            <a:endParaRPr sz="2200" dirty="0">
              <a:latin typeface="Georgia"/>
              <a:ea typeface="Georgia"/>
              <a:cs typeface="Georgia"/>
              <a:sym typeface="Georgia"/>
            </a:endParaRPr>
          </a:p>
        </p:txBody>
      </p:sp>
      <p:sp>
        <p:nvSpPr>
          <p:cNvPr id="55" name="Google Shape;55;p13"/>
          <p:cNvSpPr txBox="1">
            <a:spLocks noGrp="1"/>
          </p:cNvSpPr>
          <p:nvPr>
            <p:ph type="ctrTitle"/>
          </p:nvPr>
        </p:nvSpPr>
        <p:spPr>
          <a:xfrm>
            <a:off x="311708" y="519150"/>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latin typeface="Georgia"/>
                <a:ea typeface="Georgia"/>
                <a:cs typeface="Georgia"/>
                <a:sym typeface="Georgia"/>
              </a:rPr>
              <a:t>Professor Interviews </a:t>
            </a:r>
            <a:endParaRPr>
              <a:latin typeface="Georgia"/>
              <a:ea typeface="Georgia"/>
              <a:cs typeface="Georgia"/>
              <a:sym typeface="Georgia"/>
            </a:endParaRPr>
          </a:p>
        </p:txBody>
      </p:sp>
      <p:sp>
        <p:nvSpPr>
          <p:cNvPr id="56" name="Google Shape;56;p13"/>
          <p:cNvSpPr txBox="1">
            <a:spLocks noGrp="1"/>
          </p:cNvSpPr>
          <p:nvPr>
            <p:ph type="subTitle" idx="1"/>
          </p:nvPr>
        </p:nvSpPr>
        <p:spPr>
          <a:xfrm>
            <a:off x="140675" y="257175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400" b="1">
                <a:solidFill>
                  <a:schemeClr val="dk1"/>
                </a:solidFill>
                <a:latin typeface="Georgia"/>
                <a:ea typeface="Georgia"/>
                <a:cs typeface="Georgia"/>
                <a:sym typeface="Georgia"/>
              </a:rPr>
              <a:t>Academic Expo Project </a:t>
            </a:r>
            <a:endParaRPr sz="2400" b="1">
              <a:solidFill>
                <a:schemeClr val="dk1"/>
              </a:solidFill>
              <a:latin typeface="Georgia"/>
              <a:ea typeface="Georgia"/>
              <a:cs typeface="Georgia"/>
              <a:sym typeface="Georgia"/>
            </a:endParaRPr>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A064884-AA4B-49C4-BCCF-D80512662ADE}"/>
              </a:ext>
            </a:extLst>
          </p:cNvPr>
          <p:cNvSpPr>
            <a:spLocks noGrp="1"/>
          </p:cNvSpPr>
          <p:nvPr>
            <p:ph type="body" idx="1"/>
          </p:nvPr>
        </p:nvSpPr>
        <p:spPr>
          <a:xfrm>
            <a:off x="311700" y="606375"/>
            <a:ext cx="8520600" cy="3416400"/>
          </a:xfrm>
        </p:spPr>
        <p:txBody>
          <a:bodyPr/>
          <a:lstStyle/>
          <a:p>
            <a:pPr marL="114300" indent="0">
              <a:buNone/>
            </a:pPr>
            <a:r>
              <a:rPr lang="en-US" dirty="0">
                <a:solidFill>
                  <a:schemeClr val="tx1"/>
                </a:solidFill>
                <a:sym typeface="Lato"/>
              </a:rPr>
              <a:t>For this project, I decided to interview Dr. Hogue. She was a great person to interview. She told us an interesting story about how she wanted to be a math major but then changed her mind to history. Dr. Hogue thought that History could be a chance to learn new things everyday and she used “finding x all day” as an example as to why math would not be her top pick. She thought that solving the same types of problems would be repetitive and it was not something she would want to keep doing.  Dr. Hogue attended Arkansas State for her undergraduates and University of Memphis for her graduates. This is also what I wanted to do so I asked some questions about it that I thought would be beneficial to me. </a:t>
            </a:r>
          </a:p>
          <a:p>
            <a:endParaRPr lang="en-US" dirty="0"/>
          </a:p>
        </p:txBody>
      </p:sp>
    </p:spTree>
    <p:extLst>
      <p:ext uri="{BB962C8B-B14F-4D97-AF65-F5344CB8AC3E}">
        <p14:creationId xmlns:p14="http://schemas.microsoft.com/office/powerpoint/2010/main" val="2062681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CA7A35A-5BE5-4C23-BCE6-E0011A81FF11}"/>
              </a:ext>
            </a:extLst>
          </p:cNvPr>
          <p:cNvSpPr>
            <a:spLocks noGrp="1"/>
          </p:cNvSpPr>
          <p:nvPr>
            <p:ph type="body" idx="1"/>
          </p:nvPr>
        </p:nvSpPr>
        <p:spPr>
          <a:xfrm>
            <a:off x="311700" y="542875"/>
            <a:ext cx="8520600" cy="3063925"/>
          </a:xfrm>
        </p:spPr>
        <p:txBody>
          <a:bodyPr/>
          <a:lstStyle/>
          <a:p>
            <a:pPr marL="0" lvl="0" indent="0">
              <a:buNone/>
            </a:pPr>
            <a:r>
              <a:rPr lang="en-US" dirty="0">
                <a:solidFill>
                  <a:schemeClr val="tx1"/>
                </a:solidFill>
              </a:rPr>
              <a:t>Dr. Hogue told us an interesting story about her sister. Her sister pushed her to take classes in the summer before the fall semester so she could learn the school a little better. Her sister also pushed her to take these classes early so she could get a head start. This was beneficial but also made it harder for her during college. </a:t>
            </a:r>
          </a:p>
          <a:p>
            <a:pPr marL="0" lvl="0" indent="0">
              <a:buNone/>
            </a:pPr>
            <a:endParaRPr lang="en-US" dirty="0">
              <a:solidFill>
                <a:schemeClr val="tx1"/>
              </a:solidFill>
            </a:endParaRPr>
          </a:p>
          <a:p>
            <a:pPr marL="0" lvl="0" indent="0">
              <a:buNone/>
            </a:pPr>
            <a:r>
              <a:rPr lang="en-US" dirty="0">
                <a:solidFill>
                  <a:schemeClr val="tx1"/>
                </a:solidFill>
              </a:rPr>
              <a:t>Dr. Hogue has been a History teacher for 37 years. She has enjoyed working in this field, and one of her favorite things about it is helping and working with students everyday. Although she did not enjoy teaching 7th graders in the afternoon. </a:t>
            </a:r>
          </a:p>
        </p:txBody>
      </p:sp>
    </p:spTree>
    <p:extLst>
      <p:ext uri="{BB962C8B-B14F-4D97-AF65-F5344CB8AC3E}">
        <p14:creationId xmlns:p14="http://schemas.microsoft.com/office/powerpoint/2010/main" val="1544040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B31C30-8F36-439E-88E8-6D614C18E171}"/>
              </a:ext>
            </a:extLst>
          </p:cNvPr>
          <p:cNvSpPr>
            <a:spLocks noGrp="1"/>
          </p:cNvSpPr>
          <p:nvPr>
            <p:ph type="body" idx="1"/>
          </p:nvPr>
        </p:nvSpPr>
        <p:spPr>
          <a:xfrm>
            <a:off x="311700" y="580975"/>
            <a:ext cx="8520600" cy="3356025"/>
          </a:xfrm>
        </p:spPr>
        <p:txBody>
          <a:bodyPr/>
          <a:lstStyle/>
          <a:p>
            <a:pPr marL="0" lvl="0" indent="0">
              <a:buNone/>
            </a:pPr>
            <a:r>
              <a:rPr lang="en-US" dirty="0">
                <a:solidFill>
                  <a:schemeClr val="tx1"/>
                </a:solidFill>
              </a:rPr>
              <a:t>Dr. Hogue taught history in high school before she came to the university. She got a temporary job at the University at first, the Nettleton School District only allowed her one year off and her temporary job at A-State was for 2 years. She resigned so she could teach at the University and she does not regret it. She did go back to high school to teach for a little while, then shortly after came back to the University as a History Instructor.  </a:t>
            </a:r>
          </a:p>
          <a:p>
            <a:pPr marL="0" lvl="0" indent="0">
              <a:buNone/>
            </a:pPr>
            <a:endParaRPr lang="en-US" dirty="0">
              <a:solidFill>
                <a:schemeClr val="tx1"/>
              </a:solidFill>
            </a:endParaRPr>
          </a:p>
          <a:p>
            <a:pPr marL="0" lvl="0" indent="0">
              <a:buNone/>
            </a:pPr>
            <a:r>
              <a:rPr lang="en-US" dirty="0">
                <a:solidFill>
                  <a:schemeClr val="tx1"/>
                </a:solidFill>
              </a:rPr>
              <a:t>When choosing her job occupation, she did not worry about her salary, she does not regret where she went to college, and if she could go back and change anything she would not. </a:t>
            </a:r>
          </a:p>
        </p:txBody>
      </p:sp>
    </p:spTree>
    <p:extLst>
      <p:ext uri="{BB962C8B-B14F-4D97-AF65-F5344CB8AC3E}">
        <p14:creationId xmlns:p14="http://schemas.microsoft.com/office/powerpoint/2010/main" val="3012614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08F21E-3368-4E95-AD71-1B85F4298B85}"/>
              </a:ext>
            </a:extLst>
          </p:cNvPr>
          <p:cNvSpPr>
            <a:spLocks noGrp="1"/>
          </p:cNvSpPr>
          <p:nvPr>
            <p:ph type="title"/>
          </p:nvPr>
        </p:nvSpPr>
        <p:spPr>
          <a:xfrm>
            <a:off x="311700" y="2150850"/>
            <a:ext cx="8520600" cy="841800"/>
          </a:xfrm>
        </p:spPr>
        <p:txBody>
          <a:bodyPr/>
          <a:lstStyle/>
          <a:p>
            <a:r>
              <a:rPr lang="en-US" dirty="0"/>
              <a:t>Ms. Natalie Gatlin</a:t>
            </a:r>
            <a:br>
              <a:rPr lang="en-US" dirty="0"/>
            </a:br>
            <a:r>
              <a:rPr lang="en-US" sz="2800" dirty="0"/>
              <a:t>Social Work </a:t>
            </a:r>
          </a:p>
        </p:txBody>
      </p:sp>
    </p:spTree>
    <p:extLst>
      <p:ext uri="{BB962C8B-B14F-4D97-AF65-F5344CB8AC3E}">
        <p14:creationId xmlns:p14="http://schemas.microsoft.com/office/powerpoint/2010/main" val="2855336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E61631-7AA0-4064-9A93-840A7963CAEF}"/>
              </a:ext>
            </a:extLst>
          </p:cNvPr>
          <p:cNvSpPr>
            <a:spLocks noGrp="1"/>
          </p:cNvSpPr>
          <p:nvPr>
            <p:ph type="body" idx="1"/>
          </p:nvPr>
        </p:nvSpPr>
        <p:spPr>
          <a:xfrm>
            <a:off x="311700" y="771475"/>
            <a:ext cx="8520600" cy="3416400"/>
          </a:xfrm>
        </p:spPr>
        <p:txBody>
          <a:bodyPr/>
          <a:lstStyle/>
          <a:p>
            <a:pPr lvl="0" indent="-323850">
              <a:buSzPts val="1500"/>
            </a:pPr>
            <a:r>
              <a:rPr lang="en-US" dirty="0">
                <a:solidFill>
                  <a:schemeClr val="tx1"/>
                </a:solidFill>
              </a:rPr>
              <a:t>Started out in a Psychology Major and Business Minor</a:t>
            </a:r>
          </a:p>
          <a:p>
            <a:pPr lvl="0" indent="-323850">
              <a:buSzPts val="1500"/>
            </a:pPr>
            <a:r>
              <a:rPr lang="en-US" dirty="0">
                <a:solidFill>
                  <a:schemeClr val="tx1"/>
                </a:solidFill>
              </a:rPr>
              <a:t>Changed her major when she was a Junior to Social Work</a:t>
            </a:r>
          </a:p>
          <a:p>
            <a:pPr lvl="0" indent="-323850">
              <a:buSzPts val="1500"/>
            </a:pPr>
            <a:r>
              <a:rPr lang="en-US" dirty="0">
                <a:solidFill>
                  <a:schemeClr val="tx1"/>
                </a:solidFill>
              </a:rPr>
              <a:t>She was out of school for sixteen years before coming to Arkansas State for college</a:t>
            </a:r>
          </a:p>
          <a:p>
            <a:pPr lvl="0" indent="-323850">
              <a:buSzPts val="1500"/>
            </a:pPr>
            <a:r>
              <a:rPr lang="en-US" dirty="0">
                <a:solidFill>
                  <a:schemeClr val="tx1"/>
                </a:solidFill>
              </a:rPr>
              <a:t>Specialized in child welfare and substance abuse disorder</a:t>
            </a:r>
          </a:p>
          <a:p>
            <a:pPr lvl="0" indent="-323850">
              <a:buSzPts val="1500"/>
            </a:pPr>
            <a:r>
              <a:rPr lang="en-US" dirty="0">
                <a:solidFill>
                  <a:schemeClr val="tx1"/>
                </a:solidFill>
              </a:rPr>
              <a:t>Long hours, secondary trauma are some negatives she has experienced in the job</a:t>
            </a:r>
          </a:p>
          <a:p>
            <a:pPr marL="114300" indent="0">
              <a:buNone/>
            </a:pPr>
            <a:endParaRPr lang="en-US" dirty="0"/>
          </a:p>
        </p:txBody>
      </p:sp>
    </p:spTree>
    <p:extLst>
      <p:ext uri="{BB962C8B-B14F-4D97-AF65-F5344CB8AC3E}">
        <p14:creationId xmlns:p14="http://schemas.microsoft.com/office/powerpoint/2010/main" val="637832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F50AB-4639-4CAB-AA75-8BFEFE66BD2C}"/>
              </a:ext>
            </a:extLst>
          </p:cNvPr>
          <p:cNvSpPr>
            <a:spLocks noGrp="1"/>
          </p:cNvSpPr>
          <p:nvPr>
            <p:ph type="title"/>
          </p:nvPr>
        </p:nvSpPr>
        <p:spPr/>
        <p:txBody>
          <a:bodyPr/>
          <a:lstStyle/>
          <a:p>
            <a:r>
              <a:rPr lang="en-US" dirty="0"/>
              <a:t>What I Learned</a:t>
            </a:r>
          </a:p>
        </p:txBody>
      </p:sp>
      <p:sp>
        <p:nvSpPr>
          <p:cNvPr id="3" name="Text Placeholder 2">
            <a:extLst>
              <a:ext uri="{FF2B5EF4-FFF2-40B4-BE49-F238E27FC236}">
                <a16:creationId xmlns:a16="http://schemas.microsoft.com/office/drawing/2014/main" id="{D999341A-4639-42AB-8322-8DE08AC925AF}"/>
              </a:ext>
            </a:extLst>
          </p:cNvPr>
          <p:cNvSpPr>
            <a:spLocks noGrp="1"/>
          </p:cNvSpPr>
          <p:nvPr>
            <p:ph type="body" idx="1"/>
          </p:nvPr>
        </p:nvSpPr>
        <p:spPr/>
        <p:txBody>
          <a:bodyPr/>
          <a:lstStyle/>
          <a:p>
            <a:pPr lvl="0" indent="-323850">
              <a:buSzPts val="1500"/>
            </a:pPr>
            <a:r>
              <a:rPr lang="en-US" dirty="0">
                <a:solidFill>
                  <a:schemeClr val="tx1"/>
                </a:solidFill>
              </a:rPr>
              <a:t>Things do not always go according to the plan, and that is okay </a:t>
            </a:r>
          </a:p>
          <a:p>
            <a:pPr lvl="0" indent="-323850">
              <a:buSzPts val="1500"/>
            </a:pPr>
            <a:r>
              <a:rPr lang="en-US" dirty="0">
                <a:solidFill>
                  <a:schemeClr val="tx1"/>
                </a:solidFill>
              </a:rPr>
              <a:t>Find a job that brings me joy, and it won’t feel like work</a:t>
            </a:r>
          </a:p>
          <a:p>
            <a:pPr lvl="0" indent="-323850">
              <a:buSzPts val="1500"/>
            </a:pPr>
            <a:r>
              <a:rPr lang="en-US" dirty="0">
                <a:solidFill>
                  <a:schemeClr val="tx1"/>
                </a:solidFill>
              </a:rPr>
              <a:t>Making connections is a vital part of college that makes life after easier when it comes to finding jobs. </a:t>
            </a:r>
          </a:p>
          <a:p>
            <a:pPr lvl="0" indent="-323850">
              <a:buSzPts val="1500"/>
            </a:pPr>
            <a:r>
              <a:rPr lang="en-US" dirty="0">
                <a:solidFill>
                  <a:schemeClr val="tx1"/>
                </a:solidFill>
              </a:rPr>
              <a:t>Be open to new things </a:t>
            </a:r>
          </a:p>
          <a:p>
            <a:pPr lvl="0" indent="-323850">
              <a:buSzPts val="1500"/>
            </a:pPr>
            <a:r>
              <a:rPr lang="en-US" dirty="0">
                <a:solidFill>
                  <a:schemeClr val="tx1"/>
                </a:solidFill>
              </a:rPr>
              <a:t>There can be very hard things in child welfare such as second hand trauma that needs to be taken into account</a:t>
            </a:r>
          </a:p>
          <a:p>
            <a:pPr lvl="0" indent="-323850">
              <a:buSzPts val="1500"/>
            </a:pPr>
            <a:r>
              <a:rPr lang="en-US" dirty="0">
                <a:solidFill>
                  <a:schemeClr val="tx1"/>
                </a:solidFill>
              </a:rPr>
              <a:t>You will not always go right to where you want to be, it is a journey that you have to take </a:t>
            </a:r>
          </a:p>
          <a:p>
            <a:endParaRPr lang="en-US" dirty="0"/>
          </a:p>
        </p:txBody>
      </p:sp>
    </p:spTree>
    <p:extLst>
      <p:ext uri="{BB962C8B-B14F-4D97-AF65-F5344CB8AC3E}">
        <p14:creationId xmlns:p14="http://schemas.microsoft.com/office/powerpoint/2010/main" val="2831371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388361-4985-41CB-804A-1E372D23AC85}"/>
              </a:ext>
            </a:extLst>
          </p:cNvPr>
          <p:cNvSpPr>
            <a:spLocks noGrp="1"/>
          </p:cNvSpPr>
          <p:nvPr>
            <p:ph type="body" idx="1"/>
          </p:nvPr>
        </p:nvSpPr>
        <p:spPr/>
        <p:txBody>
          <a:bodyPr/>
          <a:lstStyle/>
          <a:p>
            <a:pPr marL="114300" indent="0">
              <a:buNone/>
            </a:pPr>
            <a:r>
              <a:rPr lang="en-US" dirty="0">
                <a:solidFill>
                  <a:schemeClr val="tx1"/>
                </a:solidFill>
              </a:rPr>
              <a:t>For our project, we decided to interview Mrs. Natalie Gatlin. She told us a story about how she graduated high school in 1986 and didn’t go to college until 2002. She was originally a psychology and business accounting major, but overtime, she changed to social work her junior year. After graduating with her bachelors in 2005, she went back and earned her masters in 2012. Over her many years in college, she only attended Arkansas State despite having other opportunities to move away in order to further her education. </a:t>
            </a:r>
          </a:p>
          <a:p>
            <a:endParaRPr lang="en-US" dirty="0"/>
          </a:p>
        </p:txBody>
      </p:sp>
    </p:spTree>
    <p:extLst>
      <p:ext uri="{BB962C8B-B14F-4D97-AF65-F5344CB8AC3E}">
        <p14:creationId xmlns:p14="http://schemas.microsoft.com/office/powerpoint/2010/main" val="1422138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EF30-49D1-4AD1-A05B-4AFFF816693C}"/>
              </a:ext>
            </a:extLst>
          </p:cNvPr>
          <p:cNvSpPr>
            <a:spLocks noGrp="1"/>
          </p:cNvSpPr>
          <p:nvPr>
            <p:ph type="body" idx="1"/>
          </p:nvPr>
        </p:nvSpPr>
        <p:spPr>
          <a:xfrm>
            <a:off x="311700" y="174575"/>
            <a:ext cx="8520600" cy="3416400"/>
          </a:xfrm>
        </p:spPr>
        <p:txBody>
          <a:bodyPr/>
          <a:lstStyle/>
          <a:p>
            <a:pPr marL="0" lvl="0" indent="0">
              <a:buNone/>
            </a:pPr>
            <a:r>
              <a:rPr lang="en-US" dirty="0">
                <a:solidFill>
                  <a:schemeClr val="tx1"/>
                </a:solidFill>
              </a:rPr>
              <a:t>Mrs. Gatlin told us about her struggles going back to college after taking such a long break. Her main struggle was that, due to her father being in the military, she had to move schools 11 times before she graduated high school. Because of this, she never managed to maintain a strong English background in order to write the essays required for her college degree. Fortunately, ASU had the Writing Center where she ended up spending countless hours each semester. </a:t>
            </a:r>
          </a:p>
          <a:p>
            <a:pPr marL="0" lvl="0" indent="0">
              <a:spcBef>
                <a:spcPts val="1600"/>
              </a:spcBef>
              <a:buNone/>
            </a:pPr>
            <a:r>
              <a:rPr lang="en-US" dirty="0">
                <a:solidFill>
                  <a:schemeClr val="tx1"/>
                </a:solidFill>
              </a:rPr>
              <a:t>Mrs. Gatlin has enjoyed all of her years as a social worker but does say it has the downside of having to see so much trauma and go through second hand trauma. Despite this, her favorite thing to see is the reunification of family after children go through foster care or seeing someone with previous substance abuse end up successful in life. </a:t>
            </a:r>
          </a:p>
          <a:p>
            <a:pPr marL="0" lvl="0" indent="0">
              <a:spcBef>
                <a:spcPts val="1600"/>
              </a:spcBef>
              <a:spcAft>
                <a:spcPts val="1600"/>
              </a:spcAft>
              <a:buNone/>
            </a:pPr>
            <a:r>
              <a:rPr lang="en-US" dirty="0">
                <a:solidFill>
                  <a:schemeClr val="tx1"/>
                </a:solidFill>
              </a:rPr>
              <a:t>Although she did consider her children when accepting her job, salary has never been a concern, and she would not go back to change any of her past. </a:t>
            </a:r>
          </a:p>
          <a:p>
            <a:endParaRPr lang="en-US" dirty="0"/>
          </a:p>
        </p:txBody>
      </p:sp>
    </p:spTree>
    <p:extLst>
      <p:ext uri="{BB962C8B-B14F-4D97-AF65-F5344CB8AC3E}">
        <p14:creationId xmlns:p14="http://schemas.microsoft.com/office/powerpoint/2010/main" val="1595936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8F2843-3D15-4E91-A61E-8ABED7B5AC0E}"/>
              </a:ext>
            </a:extLst>
          </p:cNvPr>
          <p:cNvSpPr>
            <a:spLocks noGrp="1"/>
          </p:cNvSpPr>
          <p:nvPr>
            <p:ph type="title"/>
          </p:nvPr>
        </p:nvSpPr>
        <p:spPr/>
        <p:txBody>
          <a:bodyPr/>
          <a:lstStyle/>
          <a:p>
            <a:r>
              <a:rPr lang="en-US" dirty="0"/>
              <a:t>Dr. Della Winters</a:t>
            </a:r>
            <a:br>
              <a:rPr lang="en-US" dirty="0"/>
            </a:br>
            <a:r>
              <a:rPr lang="en-US" sz="2600" dirty="0"/>
              <a:t>Criminology</a:t>
            </a:r>
            <a:r>
              <a:rPr lang="en-US" dirty="0"/>
              <a:t> </a:t>
            </a:r>
          </a:p>
        </p:txBody>
      </p:sp>
    </p:spTree>
    <p:extLst>
      <p:ext uri="{BB962C8B-B14F-4D97-AF65-F5344CB8AC3E}">
        <p14:creationId xmlns:p14="http://schemas.microsoft.com/office/powerpoint/2010/main" val="3154762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DA57C4-1324-4EBB-9B56-87B63ABA7C39}"/>
              </a:ext>
            </a:extLst>
          </p:cNvPr>
          <p:cNvSpPr>
            <a:spLocks noGrp="1"/>
          </p:cNvSpPr>
          <p:nvPr>
            <p:ph type="title"/>
          </p:nvPr>
        </p:nvSpPr>
        <p:spPr/>
        <p:txBody>
          <a:bodyPr/>
          <a:lstStyle/>
          <a:p>
            <a:r>
              <a:rPr lang="en" dirty="0"/>
              <a:t> Background Information</a:t>
            </a:r>
            <a:endParaRPr lang="en-US" dirty="0"/>
          </a:p>
        </p:txBody>
      </p:sp>
      <p:sp>
        <p:nvSpPr>
          <p:cNvPr id="4" name="Text Placeholder 3">
            <a:extLst>
              <a:ext uri="{FF2B5EF4-FFF2-40B4-BE49-F238E27FC236}">
                <a16:creationId xmlns:a16="http://schemas.microsoft.com/office/drawing/2014/main" id="{DFB3C691-D85D-42A6-A659-925E148835A0}"/>
              </a:ext>
            </a:extLst>
          </p:cNvPr>
          <p:cNvSpPr>
            <a:spLocks noGrp="1"/>
          </p:cNvSpPr>
          <p:nvPr>
            <p:ph type="body" idx="1"/>
          </p:nvPr>
        </p:nvSpPr>
        <p:spPr/>
        <p:txBody>
          <a:bodyPr/>
          <a:lstStyle/>
          <a:p>
            <a:pPr lvl="0"/>
            <a:r>
              <a:rPr lang="en-US" dirty="0">
                <a:solidFill>
                  <a:schemeClr val="tx1"/>
                </a:solidFill>
              </a:rPr>
              <a:t>Originally from Ohio where she spent her time working in higher education and being a social worker for 5 years.</a:t>
            </a:r>
          </a:p>
          <a:p>
            <a:pPr lvl="0"/>
            <a:r>
              <a:rPr lang="en-US" dirty="0">
                <a:solidFill>
                  <a:schemeClr val="tx1"/>
                </a:solidFill>
              </a:rPr>
              <a:t>She later moved to Tennessee to get her </a:t>
            </a:r>
            <a:r>
              <a:rPr lang="en-US" dirty="0" err="1">
                <a:solidFill>
                  <a:schemeClr val="tx1"/>
                </a:solidFill>
              </a:rPr>
              <a:t>Phd</a:t>
            </a:r>
            <a:r>
              <a:rPr lang="en-US" dirty="0">
                <a:solidFill>
                  <a:schemeClr val="tx1"/>
                </a:solidFill>
              </a:rPr>
              <a:t>.</a:t>
            </a:r>
          </a:p>
          <a:p>
            <a:pPr lvl="0"/>
            <a:r>
              <a:rPr lang="en-US" dirty="0">
                <a:solidFill>
                  <a:schemeClr val="tx1"/>
                </a:solidFill>
              </a:rPr>
              <a:t>She finished her </a:t>
            </a:r>
            <a:r>
              <a:rPr lang="en-US" dirty="0" err="1">
                <a:solidFill>
                  <a:schemeClr val="tx1"/>
                </a:solidFill>
              </a:rPr>
              <a:t>Phd</a:t>
            </a:r>
            <a:r>
              <a:rPr lang="en-US" dirty="0">
                <a:solidFill>
                  <a:schemeClr val="tx1"/>
                </a:solidFill>
              </a:rPr>
              <a:t> in the spring, and gained her degree in sociology. </a:t>
            </a:r>
          </a:p>
          <a:p>
            <a:pPr lvl="0"/>
            <a:r>
              <a:rPr lang="en-US" dirty="0">
                <a:solidFill>
                  <a:schemeClr val="tx1"/>
                </a:solidFill>
              </a:rPr>
              <a:t>Her area of concentration is criminology.</a:t>
            </a:r>
          </a:p>
        </p:txBody>
      </p:sp>
    </p:spTree>
    <p:extLst>
      <p:ext uri="{BB962C8B-B14F-4D97-AF65-F5344CB8AC3E}">
        <p14:creationId xmlns:p14="http://schemas.microsoft.com/office/powerpoint/2010/main" val="1189406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mn-lt"/>
                <a:ea typeface="Georgia"/>
                <a:cs typeface="Georgia"/>
                <a:sym typeface="Georgia"/>
              </a:rPr>
              <a:t>Dr. Sarah Kendig</a:t>
            </a:r>
            <a:br>
              <a:rPr lang="en" dirty="0">
                <a:latin typeface="+mn-lt"/>
                <a:ea typeface="Georgia"/>
                <a:cs typeface="Georgia"/>
                <a:sym typeface="Georgia"/>
              </a:rPr>
            </a:br>
            <a:r>
              <a:rPr lang="en-US" sz="2600" dirty="0">
                <a:latin typeface="+mn-lt"/>
                <a:ea typeface="Georgia"/>
                <a:cs typeface="Georgia"/>
                <a:sym typeface="Georgia"/>
              </a:rPr>
              <a:t>Sociology</a:t>
            </a:r>
            <a:r>
              <a:rPr lang="en-US" dirty="0">
                <a:latin typeface="+mn-lt"/>
                <a:ea typeface="Georgia"/>
                <a:cs typeface="Georgia"/>
                <a:sym typeface="Georgia"/>
              </a:rPr>
              <a:t> </a:t>
            </a:r>
            <a:endParaRPr dirty="0">
              <a:latin typeface="+mn-lt"/>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4B56-84DD-4ACC-87B8-FB52BBC3FD74}"/>
              </a:ext>
            </a:extLst>
          </p:cNvPr>
          <p:cNvSpPr>
            <a:spLocks noGrp="1"/>
          </p:cNvSpPr>
          <p:nvPr>
            <p:ph type="title"/>
          </p:nvPr>
        </p:nvSpPr>
        <p:spPr/>
        <p:txBody>
          <a:bodyPr/>
          <a:lstStyle/>
          <a:p>
            <a:r>
              <a:rPr lang="en-US" dirty="0"/>
              <a:t>Interview Questions and Answers</a:t>
            </a:r>
          </a:p>
        </p:txBody>
      </p:sp>
      <p:sp>
        <p:nvSpPr>
          <p:cNvPr id="4" name="Text Placeholder 3">
            <a:extLst>
              <a:ext uri="{FF2B5EF4-FFF2-40B4-BE49-F238E27FC236}">
                <a16:creationId xmlns:a16="http://schemas.microsoft.com/office/drawing/2014/main" id="{2AFDC92F-DCC3-442D-B128-60459696FDB7}"/>
              </a:ext>
            </a:extLst>
          </p:cNvPr>
          <p:cNvSpPr>
            <a:spLocks noGrp="1"/>
          </p:cNvSpPr>
          <p:nvPr>
            <p:ph type="body" idx="1"/>
          </p:nvPr>
        </p:nvSpPr>
        <p:spPr/>
        <p:txBody>
          <a:bodyPr/>
          <a:lstStyle/>
          <a:p>
            <a:pPr marL="139700" indent="0">
              <a:buNone/>
            </a:pPr>
            <a:r>
              <a:rPr lang="en-US" sz="1500" dirty="0">
                <a:solidFill>
                  <a:schemeClr val="tx1"/>
                </a:solidFill>
              </a:rPr>
              <a:t>When interviewing Dr. Winters, I asked a few questions one </a:t>
            </a:r>
            <a:r>
              <a:rPr lang="en-US" sz="1500" dirty="0" err="1">
                <a:solidFill>
                  <a:schemeClr val="tx1"/>
                </a:solidFill>
              </a:rPr>
              <a:t>being,“Why</a:t>
            </a:r>
            <a:r>
              <a:rPr lang="en-US" sz="1500" dirty="0">
                <a:solidFill>
                  <a:schemeClr val="tx1"/>
                </a:solidFill>
              </a:rPr>
              <a:t> did you choose this field?” Her response was, “It’s related to the fact that I used to be a social worker, and I believe that social workers have a big influence on people’s lives. I knew that I wanted to be the person who was out getting information that can be used to change laws, and policies so that social workers aren’t being asked to uphold laws and policies that don’t help the people they want to help.”</a:t>
            </a:r>
          </a:p>
          <a:p>
            <a:endParaRPr lang="en-US" dirty="0"/>
          </a:p>
        </p:txBody>
      </p:sp>
      <p:sp>
        <p:nvSpPr>
          <p:cNvPr id="5" name="Text Placeholder 4">
            <a:extLst>
              <a:ext uri="{FF2B5EF4-FFF2-40B4-BE49-F238E27FC236}">
                <a16:creationId xmlns:a16="http://schemas.microsoft.com/office/drawing/2014/main" id="{133469FF-E9C2-4FF3-9589-36ACBF79AD1A}"/>
              </a:ext>
            </a:extLst>
          </p:cNvPr>
          <p:cNvSpPr>
            <a:spLocks noGrp="1"/>
          </p:cNvSpPr>
          <p:nvPr>
            <p:ph type="body" idx="2"/>
          </p:nvPr>
        </p:nvSpPr>
        <p:spPr/>
        <p:txBody>
          <a:bodyPr/>
          <a:lstStyle/>
          <a:p>
            <a:pPr marL="139700" indent="0">
              <a:buNone/>
            </a:pPr>
            <a:r>
              <a:rPr lang="en-US" sz="1500" dirty="0">
                <a:solidFill>
                  <a:schemeClr val="tx1"/>
                </a:solidFill>
                <a:latin typeface="Lato"/>
                <a:ea typeface="Lato"/>
                <a:cs typeface="Lato"/>
                <a:sym typeface="Lato"/>
              </a:rPr>
              <a:t>Another question that was asked was, “ If you could change to any other field what would it be?” Her response was,” The first one would be film studies because I think that I really like visual art, and I like photography and I think that they do so much work, reach so many people,  and they convey these really amazing messages. My more practical answer would be a middle school teacher.”</a:t>
            </a:r>
          </a:p>
          <a:p>
            <a:endParaRPr lang="en-US" dirty="0"/>
          </a:p>
        </p:txBody>
      </p:sp>
    </p:spTree>
    <p:extLst>
      <p:ext uri="{BB962C8B-B14F-4D97-AF65-F5344CB8AC3E}">
        <p14:creationId xmlns:p14="http://schemas.microsoft.com/office/powerpoint/2010/main" val="1537418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F67FD0-43AE-4043-9126-E80F02658667}"/>
              </a:ext>
            </a:extLst>
          </p:cNvPr>
          <p:cNvSpPr>
            <a:spLocks noGrp="1"/>
          </p:cNvSpPr>
          <p:nvPr>
            <p:ph type="body" idx="1"/>
          </p:nvPr>
        </p:nvSpPr>
        <p:spPr>
          <a:xfrm>
            <a:off x="4699002" y="241250"/>
            <a:ext cx="3999900" cy="3416400"/>
          </a:xfrm>
        </p:spPr>
        <p:txBody>
          <a:bodyPr/>
          <a:lstStyle/>
          <a:p>
            <a:pPr marL="139700" indent="0">
              <a:buNone/>
            </a:pPr>
            <a:r>
              <a:rPr lang="en-US" sz="1500" dirty="0">
                <a:solidFill>
                  <a:schemeClr val="tx1"/>
                </a:solidFill>
              </a:rPr>
              <a:t>As I wrapped up the interview, I asked two of my favorite final questions. The first one </a:t>
            </a:r>
            <a:r>
              <a:rPr lang="en-US" sz="1500" dirty="0" err="1">
                <a:solidFill>
                  <a:schemeClr val="tx1"/>
                </a:solidFill>
              </a:rPr>
              <a:t>was,“What</a:t>
            </a:r>
            <a:r>
              <a:rPr lang="en-US" sz="1500" dirty="0">
                <a:solidFill>
                  <a:schemeClr val="tx1"/>
                </a:solidFill>
              </a:rPr>
              <a:t> are some pros and cons of working in this </a:t>
            </a:r>
            <a:r>
              <a:rPr lang="en-US" sz="1500" dirty="0" err="1">
                <a:solidFill>
                  <a:schemeClr val="tx1"/>
                </a:solidFill>
              </a:rPr>
              <a:t>field?”Dr</a:t>
            </a:r>
            <a:r>
              <a:rPr lang="en-US" sz="1500" dirty="0">
                <a:solidFill>
                  <a:schemeClr val="tx1"/>
                </a:solidFill>
              </a:rPr>
              <a:t>. Winters stated that, “ One pro is that the criminal justice system does value expert opinion and research. A con would be, depending on what you study, it can be extremely emotionally difficult and taxing. I am studying with real people who are sitting in jail right now, like that’s their life right now.”</a:t>
            </a:r>
          </a:p>
          <a:p>
            <a:endParaRPr lang="en-US" dirty="0"/>
          </a:p>
        </p:txBody>
      </p:sp>
      <p:sp>
        <p:nvSpPr>
          <p:cNvPr id="4" name="Text Placeholder 3">
            <a:extLst>
              <a:ext uri="{FF2B5EF4-FFF2-40B4-BE49-F238E27FC236}">
                <a16:creationId xmlns:a16="http://schemas.microsoft.com/office/drawing/2014/main" id="{25757C20-0765-4FB1-A8CE-F020614DC685}"/>
              </a:ext>
            </a:extLst>
          </p:cNvPr>
          <p:cNvSpPr>
            <a:spLocks noGrp="1"/>
          </p:cNvSpPr>
          <p:nvPr>
            <p:ph type="body" idx="2"/>
          </p:nvPr>
        </p:nvSpPr>
        <p:spPr>
          <a:xfrm>
            <a:off x="0" y="241250"/>
            <a:ext cx="4381500" cy="3416400"/>
          </a:xfrm>
        </p:spPr>
        <p:txBody>
          <a:bodyPr/>
          <a:lstStyle/>
          <a:p>
            <a:pPr marL="139700" indent="0">
              <a:buNone/>
            </a:pPr>
            <a:r>
              <a:rPr lang="en-US" sz="1500" dirty="0">
                <a:solidFill>
                  <a:schemeClr val="tx1"/>
                </a:solidFill>
              </a:rPr>
              <a:t>The last and final question I asked her was, “What is any advice that you have for future criminology and sociology majors? ”She began by stating she had three pieces of advice and they were, “ Networking is key, meet with your professors and meet with people in the community. One of the best ways to set yourself up to get a job or find out what you actually want to do is to go out and get some experience. The other thing I would say is it’s a journey.. we are all on a journey. I think that having a curious mind, asking questions, and entertaining ideas that are different to you can be really helpful. The last piece of advice is to understand that we are all on a very long road together.”</a:t>
            </a:r>
          </a:p>
          <a:p>
            <a:endParaRPr lang="en-US" dirty="0"/>
          </a:p>
        </p:txBody>
      </p:sp>
    </p:spTree>
    <p:extLst>
      <p:ext uri="{BB962C8B-B14F-4D97-AF65-F5344CB8AC3E}">
        <p14:creationId xmlns:p14="http://schemas.microsoft.com/office/powerpoint/2010/main" val="6181636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5298DB-61BF-4E04-A6C2-7E718F8B06F8}"/>
              </a:ext>
            </a:extLst>
          </p:cNvPr>
          <p:cNvSpPr>
            <a:spLocks noGrp="1"/>
          </p:cNvSpPr>
          <p:nvPr>
            <p:ph type="title"/>
          </p:nvPr>
        </p:nvSpPr>
        <p:spPr/>
        <p:txBody>
          <a:bodyPr/>
          <a:lstStyle/>
          <a:p>
            <a:r>
              <a:rPr lang="en" dirty="0"/>
              <a:t>Sheriff Kevin Molder</a:t>
            </a:r>
            <a:br>
              <a:rPr lang="en" dirty="0"/>
            </a:br>
            <a:r>
              <a:rPr lang="en-US" sz="2600" dirty="0"/>
              <a:t>Criminology</a:t>
            </a:r>
            <a:r>
              <a:rPr lang="en-US" dirty="0"/>
              <a:t> </a:t>
            </a:r>
            <a:br>
              <a:rPr lang="en" dirty="0"/>
            </a:br>
            <a:r>
              <a:rPr lang="en" dirty="0"/>
              <a:t> </a:t>
            </a:r>
            <a:endParaRPr lang="en-US" dirty="0"/>
          </a:p>
        </p:txBody>
      </p:sp>
    </p:spTree>
    <p:extLst>
      <p:ext uri="{BB962C8B-B14F-4D97-AF65-F5344CB8AC3E}">
        <p14:creationId xmlns:p14="http://schemas.microsoft.com/office/powerpoint/2010/main" val="4100350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B0F0535-5131-4D56-B416-FDC9C4477CCF}"/>
              </a:ext>
            </a:extLst>
          </p:cNvPr>
          <p:cNvSpPr>
            <a:spLocks noGrp="1"/>
          </p:cNvSpPr>
          <p:nvPr>
            <p:ph type="body" idx="1"/>
          </p:nvPr>
        </p:nvSpPr>
        <p:spPr/>
        <p:txBody>
          <a:bodyPr/>
          <a:lstStyle/>
          <a:p>
            <a:pPr lvl="0">
              <a:buChar char="-"/>
            </a:pPr>
            <a:r>
              <a:rPr lang="en-US" dirty="0">
                <a:solidFill>
                  <a:schemeClr val="tx1"/>
                </a:solidFill>
              </a:rPr>
              <a:t>Ever since he was 9 years old he wanted to be in the criminal justice field</a:t>
            </a:r>
          </a:p>
          <a:p>
            <a:pPr lvl="0">
              <a:buChar char="-"/>
            </a:pPr>
            <a:r>
              <a:rPr lang="en-US" dirty="0">
                <a:solidFill>
                  <a:schemeClr val="tx1"/>
                </a:solidFill>
              </a:rPr>
              <a:t>Started out as a jailer at the Craighead County Jail</a:t>
            </a:r>
          </a:p>
          <a:p>
            <a:pPr lvl="0">
              <a:buChar char="-"/>
            </a:pPr>
            <a:r>
              <a:rPr lang="en-US" dirty="0">
                <a:solidFill>
                  <a:schemeClr val="tx1"/>
                </a:solidFill>
              </a:rPr>
              <a:t>Got his degree in criminology while working as a jailer</a:t>
            </a:r>
          </a:p>
          <a:p>
            <a:pPr lvl="1">
              <a:spcBef>
                <a:spcPts val="0"/>
              </a:spcBef>
              <a:buChar char="-"/>
            </a:pPr>
            <a:r>
              <a:rPr lang="en-US" dirty="0">
                <a:solidFill>
                  <a:schemeClr val="tx1"/>
                </a:solidFill>
              </a:rPr>
              <a:t>His work as a jailer as well as the knowledge he acquired while getting his degree further pushed him into going in the field</a:t>
            </a:r>
          </a:p>
          <a:p>
            <a:endParaRPr lang="en-US" dirty="0"/>
          </a:p>
        </p:txBody>
      </p:sp>
    </p:spTree>
    <p:extLst>
      <p:ext uri="{BB962C8B-B14F-4D97-AF65-F5344CB8AC3E}">
        <p14:creationId xmlns:p14="http://schemas.microsoft.com/office/powerpoint/2010/main" val="2838384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B61203-E1B2-4A9E-834B-E8FB7D2312A5}"/>
              </a:ext>
            </a:extLst>
          </p:cNvPr>
          <p:cNvSpPr>
            <a:spLocks noGrp="1"/>
          </p:cNvSpPr>
          <p:nvPr>
            <p:ph type="body" idx="1"/>
          </p:nvPr>
        </p:nvSpPr>
        <p:spPr>
          <a:xfrm>
            <a:off x="311700" y="631775"/>
            <a:ext cx="8520600" cy="3416400"/>
          </a:xfrm>
        </p:spPr>
        <p:txBody>
          <a:bodyPr/>
          <a:lstStyle/>
          <a:p>
            <a:pPr lvl="0">
              <a:buChar char="-"/>
            </a:pPr>
            <a:r>
              <a:rPr lang="en-US" dirty="0">
                <a:solidFill>
                  <a:schemeClr val="tx1"/>
                </a:solidFill>
              </a:rPr>
              <a:t>His tasks from day-to-day are always changing</a:t>
            </a:r>
          </a:p>
          <a:p>
            <a:pPr lvl="1">
              <a:spcBef>
                <a:spcPts val="0"/>
              </a:spcBef>
              <a:buChar char="-"/>
            </a:pPr>
            <a:r>
              <a:rPr lang="en-US" dirty="0">
                <a:solidFill>
                  <a:schemeClr val="tx1"/>
                </a:solidFill>
              </a:rPr>
              <a:t>Mostly deals with making sure the department is continuing in a direction that he sees fit</a:t>
            </a:r>
          </a:p>
          <a:p>
            <a:pPr lvl="1">
              <a:spcBef>
                <a:spcPts val="0"/>
              </a:spcBef>
              <a:buChar char="-"/>
            </a:pPr>
            <a:r>
              <a:rPr lang="en-US" dirty="0">
                <a:solidFill>
                  <a:schemeClr val="tx1"/>
                </a:solidFill>
              </a:rPr>
              <a:t>Problem solving is a major component of his job</a:t>
            </a:r>
          </a:p>
          <a:p>
            <a:pPr lvl="0">
              <a:buChar char="-"/>
            </a:pPr>
            <a:r>
              <a:rPr lang="en-US" dirty="0">
                <a:solidFill>
                  <a:schemeClr val="tx1"/>
                </a:solidFill>
              </a:rPr>
              <a:t>Keeping a positive outlook on society</a:t>
            </a:r>
          </a:p>
          <a:p>
            <a:pPr lvl="1">
              <a:spcBef>
                <a:spcPts val="0"/>
              </a:spcBef>
              <a:buChar char="-"/>
            </a:pPr>
            <a:r>
              <a:rPr lang="en-US" dirty="0">
                <a:solidFill>
                  <a:schemeClr val="tx1"/>
                </a:solidFill>
              </a:rPr>
              <a:t>Sees the worst of people everyday but doesn’t let that change his view of society</a:t>
            </a:r>
          </a:p>
          <a:p>
            <a:pPr lvl="0">
              <a:buChar char="-"/>
            </a:pPr>
            <a:r>
              <a:rPr lang="en-US" dirty="0">
                <a:solidFill>
                  <a:schemeClr val="tx1"/>
                </a:solidFill>
              </a:rPr>
              <a:t>Time-Consuming</a:t>
            </a:r>
          </a:p>
          <a:p>
            <a:pPr lvl="1">
              <a:spcBef>
                <a:spcPts val="0"/>
              </a:spcBef>
              <a:buChar char="-"/>
            </a:pPr>
            <a:r>
              <a:rPr lang="en-US" dirty="0">
                <a:solidFill>
                  <a:schemeClr val="tx1"/>
                </a:solidFill>
              </a:rPr>
              <a:t>When he is off of work, his phone is always on and he always answers it</a:t>
            </a:r>
          </a:p>
          <a:p>
            <a:pPr lvl="1">
              <a:spcBef>
                <a:spcPts val="0"/>
              </a:spcBef>
              <a:buChar char="-"/>
            </a:pPr>
            <a:r>
              <a:rPr lang="en-US" dirty="0">
                <a:solidFill>
                  <a:schemeClr val="tx1"/>
                </a:solidFill>
              </a:rPr>
              <a:t>Treasure the time you do get with your family and friends</a:t>
            </a:r>
          </a:p>
          <a:p>
            <a:pPr lvl="0">
              <a:buChar char="-"/>
            </a:pPr>
            <a:r>
              <a:rPr lang="en-US" dirty="0">
                <a:solidFill>
                  <a:schemeClr val="tx1"/>
                </a:solidFill>
              </a:rPr>
              <a:t>Can be tough mentally</a:t>
            </a:r>
          </a:p>
          <a:p>
            <a:pPr lvl="1">
              <a:spcBef>
                <a:spcPts val="0"/>
              </a:spcBef>
              <a:buChar char="-"/>
            </a:pPr>
            <a:r>
              <a:rPr lang="en-US" dirty="0">
                <a:solidFill>
                  <a:schemeClr val="tx1"/>
                </a:solidFill>
              </a:rPr>
              <a:t>Try to destress when you go home</a:t>
            </a:r>
          </a:p>
          <a:p>
            <a:pPr lvl="0">
              <a:buChar char="-"/>
            </a:pPr>
            <a:r>
              <a:rPr lang="en-US" dirty="0">
                <a:solidFill>
                  <a:schemeClr val="tx1"/>
                </a:solidFill>
              </a:rPr>
              <a:t>Most useful skills for the job - Communication and </a:t>
            </a:r>
            <a:r>
              <a:rPr lang="en-US" dirty="0" err="1">
                <a:solidFill>
                  <a:schemeClr val="tx1"/>
                </a:solidFill>
              </a:rPr>
              <a:t>descalation</a:t>
            </a:r>
            <a:r>
              <a:rPr lang="en-US" dirty="0">
                <a:solidFill>
                  <a:schemeClr val="tx1"/>
                </a:solidFill>
              </a:rPr>
              <a:t> </a:t>
            </a:r>
          </a:p>
          <a:p>
            <a:pPr lvl="0">
              <a:buChar char="-"/>
            </a:pPr>
            <a:endParaRPr lang="en-US" dirty="0"/>
          </a:p>
        </p:txBody>
      </p:sp>
    </p:spTree>
    <p:extLst>
      <p:ext uri="{BB962C8B-B14F-4D97-AF65-F5344CB8AC3E}">
        <p14:creationId xmlns:p14="http://schemas.microsoft.com/office/powerpoint/2010/main" val="400601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B3A7"/>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1246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1">
                <a:latin typeface="Georgia"/>
                <a:ea typeface="Georgia"/>
                <a:cs typeface="Georgia"/>
                <a:sym typeface="Georgia"/>
              </a:rPr>
              <a:t>How has the job compared to what you expected from it?</a:t>
            </a:r>
            <a:endParaRPr/>
          </a:p>
        </p:txBody>
      </p:sp>
      <p:sp>
        <p:nvSpPr>
          <p:cNvPr id="69" name="Google Shape;69;p15"/>
          <p:cNvSpPr txBox="1">
            <a:spLocks noGrp="1"/>
          </p:cNvSpPr>
          <p:nvPr>
            <p:ph type="body" idx="1"/>
          </p:nvPr>
        </p:nvSpPr>
        <p:spPr>
          <a:xfrm>
            <a:off x="311700" y="1045775"/>
            <a:ext cx="4167600" cy="3829200"/>
          </a:xfrm>
          <a:prstGeom prst="rect">
            <a:avLst/>
          </a:prstGeom>
          <a:ln w="19050" cap="flat" cmpd="sng">
            <a:solidFill>
              <a:srgbClr val="F4CCCC"/>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b="1">
                <a:solidFill>
                  <a:schemeClr val="dk1"/>
                </a:solidFill>
                <a:latin typeface="Merriweather"/>
                <a:ea typeface="Merriweather"/>
                <a:cs typeface="Merriweather"/>
                <a:sym typeface="Merriweather"/>
              </a:rPr>
              <a:t>In an academic position, you’re meant to split your time “on the clock” evenly: </a:t>
            </a:r>
            <a:endParaRPr b="1">
              <a:solidFill>
                <a:schemeClr val="dk1"/>
              </a:solidFill>
              <a:latin typeface="Merriweather"/>
              <a:ea typeface="Merriweather"/>
              <a:cs typeface="Merriweather"/>
              <a:sym typeface="Merriweather"/>
            </a:endParaRPr>
          </a:p>
          <a:p>
            <a:pPr marL="457200" lvl="0" indent="-317500" algn="l" rtl="0">
              <a:spcBef>
                <a:spcPts val="1000"/>
              </a:spcBef>
              <a:spcAft>
                <a:spcPts val="0"/>
              </a:spcAft>
              <a:buClr>
                <a:schemeClr val="dk1"/>
              </a:buClr>
              <a:buSzPts val="1400"/>
              <a:buFont typeface="Merriweather"/>
              <a:buChar char="●"/>
            </a:pPr>
            <a:r>
              <a:rPr lang="en" sz="2200">
                <a:solidFill>
                  <a:schemeClr val="dk1"/>
                </a:solidFill>
                <a:latin typeface="Merriweather"/>
                <a:ea typeface="Merriweather"/>
                <a:cs typeface="Merriweather"/>
                <a:sym typeface="Merriweather"/>
              </a:rPr>
              <a:t>30% </a:t>
            </a:r>
            <a:r>
              <a:rPr lang="en" sz="1500">
                <a:solidFill>
                  <a:schemeClr val="dk1"/>
                </a:solidFill>
                <a:latin typeface="Merriweather"/>
                <a:ea typeface="Merriweather"/>
                <a:cs typeface="Merriweather"/>
                <a:sym typeface="Merriweather"/>
              </a:rPr>
              <a:t>teaching</a:t>
            </a:r>
            <a:endParaRPr b="1">
              <a:solidFill>
                <a:schemeClr val="dk1"/>
              </a:solidFill>
              <a:latin typeface="Merriweather"/>
              <a:ea typeface="Merriweather"/>
              <a:cs typeface="Merriweather"/>
              <a:sym typeface="Merriweather"/>
            </a:endParaRPr>
          </a:p>
          <a:p>
            <a:pPr marL="457200" lvl="0" indent="-317500" algn="l" rtl="0">
              <a:spcBef>
                <a:spcPts val="1000"/>
              </a:spcBef>
              <a:spcAft>
                <a:spcPts val="0"/>
              </a:spcAft>
              <a:buClr>
                <a:schemeClr val="dk1"/>
              </a:buClr>
              <a:buSzPts val="1400"/>
              <a:buFont typeface="Merriweather"/>
              <a:buChar char="●"/>
            </a:pPr>
            <a:r>
              <a:rPr lang="en" sz="2200">
                <a:solidFill>
                  <a:schemeClr val="dk1"/>
                </a:solidFill>
                <a:latin typeface="Merriweather"/>
                <a:ea typeface="Merriweather"/>
                <a:cs typeface="Merriweather"/>
                <a:sym typeface="Merriweather"/>
              </a:rPr>
              <a:t>30%</a:t>
            </a:r>
            <a:r>
              <a:rPr lang="en">
                <a:solidFill>
                  <a:schemeClr val="dk1"/>
                </a:solidFill>
                <a:latin typeface="Merriweather"/>
                <a:ea typeface="Merriweather"/>
                <a:cs typeface="Merriweather"/>
                <a:sym typeface="Merriweather"/>
              </a:rPr>
              <a:t> </a:t>
            </a:r>
            <a:r>
              <a:rPr lang="en" sz="1500">
                <a:solidFill>
                  <a:schemeClr val="dk1"/>
                </a:solidFill>
                <a:latin typeface="Merriweather"/>
                <a:ea typeface="Merriweather"/>
                <a:cs typeface="Merriweather"/>
                <a:sym typeface="Merriweather"/>
              </a:rPr>
              <a:t>service to the college/ department</a:t>
            </a:r>
            <a:endParaRPr sz="1500">
              <a:solidFill>
                <a:schemeClr val="dk1"/>
              </a:solidFill>
              <a:latin typeface="Merriweather"/>
              <a:ea typeface="Merriweather"/>
              <a:cs typeface="Merriweather"/>
              <a:sym typeface="Merriweather"/>
            </a:endParaRPr>
          </a:p>
          <a:p>
            <a:pPr marL="914400" lvl="1" indent="-317500" algn="l" rtl="0">
              <a:spcBef>
                <a:spcPts val="0"/>
              </a:spcBef>
              <a:spcAft>
                <a:spcPts val="0"/>
              </a:spcAft>
              <a:buClr>
                <a:schemeClr val="dk1"/>
              </a:buClr>
              <a:buSzPts val="1400"/>
              <a:buFont typeface="Merriweather"/>
              <a:buChar char="○"/>
            </a:pPr>
            <a:r>
              <a:rPr lang="en" sz="1400">
                <a:solidFill>
                  <a:schemeClr val="dk1"/>
                </a:solidFill>
                <a:latin typeface="Merriweather"/>
                <a:ea typeface="Merriweather"/>
                <a:cs typeface="Merriweather"/>
                <a:sym typeface="Merriweather"/>
              </a:rPr>
              <a:t>Time spent on committees and performing duties</a:t>
            </a:r>
            <a:endParaRPr sz="1400">
              <a:solidFill>
                <a:schemeClr val="dk1"/>
              </a:solidFill>
              <a:latin typeface="Merriweather"/>
              <a:ea typeface="Merriweather"/>
              <a:cs typeface="Merriweather"/>
              <a:sym typeface="Merriweather"/>
            </a:endParaRPr>
          </a:p>
          <a:p>
            <a:pPr marL="457200" lvl="0" indent="-317500" algn="l" rtl="0">
              <a:spcBef>
                <a:spcPts val="1000"/>
              </a:spcBef>
              <a:spcAft>
                <a:spcPts val="0"/>
              </a:spcAft>
              <a:buClr>
                <a:schemeClr val="dk1"/>
              </a:buClr>
              <a:buSzPts val="1400"/>
              <a:buFont typeface="Merriweather"/>
              <a:buChar char="●"/>
            </a:pPr>
            <a:r>
              <a:rPr lang="en" sz="2200">
                <a:solidFill>
                  <a:schemeClr val="dk1"/>
                </a:solidFill>
                <a:latin typeface="Merriweather"/>
                <a:ea typeface="Merriweather"/>
                <a:cs typeface="Merriweather"/>
                <a:sym typeface="Merriweather"/>
              </a:rPr>
              <a:t>30%</a:t>
            </a:r>
            <a:r>
              <a:rPr lang="en" sz="1500">
                <a:solidFill>
                  <a:schemeClr val="dk1"/>
                </a:solidFill>
                <a:latin typeface="Merriweather"/>
                <a:ea typeface="Merriweather"/>
                <a:cs typeface="Merriweather"/>
                <a:sym typeface="Merriweather"/>
              </a:rPr>
              <a:t> research</a:t>
            </a:r>
            <a:endParaRPr sz="1500">
              <a:solidFill>
                <a:schemeClr val="dk1"/>
              </a:solidFill>
              <a:latin typeface="Merriweather"/>
              <a:ea typeface="Merriweather"/>
              <a:cs typeface="Merriweather"/>
              <a:sym typeface="Merriweather"/>
            </a:endParaRPr>
          </a:p>
          <a:p>
            <a:pPr marL="914400" lvl="1" indent="-323850" algn="l" rtl="0">
              <a:spcBef>
                <a:spcPts val="0"/>
              </a:spcBef>
              <a:spcAft>
                <a:spcPts val="0"/>
              </a:spcAft>
              <a:buClr>
                <a:schemeClr val="dk1"/>
              </a:buClr>
              <a:buSzPts val="1500"/>
              <a:buFont typeface="Merriweather"/>
              <a:buChar char="○"/>
            </a:pPr>
            <a:r>
              <a:rPr lang="en" sz="1500">
                <a:solidFill>
                  <a:schemeClr val="dk1"/>
                </a:solidFill>
                <a:latin typeface="Merriweather"/>
                <a:ea typeface="Merriweather"/>
                <a:cs typeface="Merriweather"/>
                <a:sym typeface="Merriweather"/>
              </a:rPr>
              <a:t>Analyzing data, writing papers, etc.</a:t>
            </a:r>
            <a:endParaRPr sz="1500">
              <a:solidFill>
                <a:schemeClr val="dk1"/>
              </a:solidFill>
              <a:latin typeface="Merriweather"/>
              <a:ea typeface="Merriweather"/>
              <a:cs typeface="Merriweather"/>
              <a:sym typeface="Merriweather"/>
            </a:endParaRPr>
          </a:p>
          <a:p>
            <a:pPr marL="0" lvl="0" indent="0" algn="l" rtl="0">
              <a:spcBef>
                <a:spcPts val="1000"/>
              </a:spcBef>
              <a:spcAft>
                <a:spcPts val="1600"/>
              </a:spcAft>
              <a:buNone/>
            </a:pPr>
            <a:endParaRPr/>
          </a:p>
        </p:txBody>
      </p:sp>
      <p:sp>
        <p:nvSpPr>
          <p:cNvPr id="70" name="Google Shape;70;p15"/>
          <p:cNvSpPr txBox="1">
            <a:spLocks noGrp="1"/>
          </p:cNvSpPr>
          <p:nvPr>
            <p:ph type="body" idx="2"/>
          </p:nvPr>
        </p:nvSpPr>
        <p:spPr>
          <a:xfrm>
            <a:off x="4664700" y="1045775"/>
            <a:ext cx="4167600" cy="3829200"/>
          </a:xfrm>
          <a:prstGeom prst="rect">
            <a:avLst/>
          </a:prstGeom>
          <a:ln w="19050" cap="flat" cmpd="sng">
            <a:solidFill>
              <a:srgbClr val="F4CCCC"/>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700" b="1" i="1" dirty="0">
                <a:solidFill>
                  <a:schemeClr val="dk1"/>
                </a:solidFill>
                <a:latin typeface="Merriweather"/>
                <a:ea typeface="Merriweather"/>
                <a:cs typeface="Merriweather"/>
                <a:sym typeface="Merriweather"/>
              </a:rPr>
              <a:t>“Managing your time can be difficult”</a:t>
            </a:r>
            <a:endParaRPr sz="1700" b="1" i="1" dirty="0">
              <a:solidFill>
                <a:schemeClr val="dk1"/>
              </a:solidFill>
              <a:latin typeface="Merriweather"/>
              <a:ea typeface="Merriweather"/>
              <a:cs typeface="Merriweather"/>
              <a:sym typeface="Merriweather"/>
            </a:endParaRPr>
          </a:p>
          <a:p>
            <a:pPr marL="0" lvl="0" indent="0" algn="l" rtl="0">
              <a:lnSpc>
                <a:spcPct val="100000"/>
              </a:lnSpc>
              <a:spcBef>
                <a:spcPts val="0"/>
              </a:spcBef>
              <a:spcAft>
                <a:spcPts val="0"/>
              </a:spcAft>
              <a:buClr>
                <a:schemeClr val="dk1"/>
              </a:buClr>
              <a:buSzPts val="1100"/>
              <a:buFont typeface="Arial"/>
              <a:buNone/>
            </a:pPr>
            <a:endParaRPr dirty="0">
              <a:solidFill>
                <a:schemeClr val="dk1"/>
              </a:solidFill>
              <a:latin typeface="Merriweather"/>
              <a:ea typeface="Merriweather"/>
              <a:cs typeface="Merriweather"/>
              <a:sym typeface="Merriweather"/>
            </a:endParaRPr>
          </a:p>
          <a:p>
            <a:pPr marL="0" lvl="0" indent="0" algn="l" rtl="0">
              <a:lnSpc>
                <a:spcPct val="100000"/>
              </a:lnSpc>
              <a:spcBef>
                <a:spcPts val="0"/>
              </a:spcBef>
              <a:spcAft>
                <a:spcPts val="0"/>
              </a:spcAft>
              <a:buClr>
                <a:schemeClr val="dk1"/>
              </a:buClr>
              <a:buSzPts val="1100"/>
              <a:buFont typeface="Arial"/>
              <a:buNone/>
            </a:pPr>
            <a:r>
              <a:rPr lang="en" sz="1500" dirty="0">
                <a:solidFill>
                  <a:schemeClr val="dk1"/>
                </a:solidFill>
                <a:latin typeface="Merriweather"/>
                <a:ea typeface="Merriweather"/>
                <a:cs typeface="Merriweather"/>
                <a:sym typeface="Merriweather"/>
              </a:rPr>
              <a:t>Dr. Kendig’s passion lies in acting as a mentor for students, and so she puts lots of her time into teaching and serving on committees</a:t>
            </a:r>
            <a:endParaRPr sz="1500" dirty="0">
              <a:solidFill>
                <a:schemeClr val="dk1"/>
              </a:solidFill>
              <a:latin typeface="Merriweather"/>
              <a:ea typeface="Merriweather"/>
              <a:cs typeface="Merriweather"/>
              <a:sym typeface="Merriweather"/>
            </a:endParaRPr>
          </a:p>
          <a:p>
            <a:pPr marL="0" lvl="0" indent="0" algn="l" rtl="0">
              <a:lnSpc>
                <a:spcPct val="100000"/>
              </a:lnSpc>
              <a:spcBef>
                <a:spcPts val="0"/>
              </a:spcBef>
              <a:spcAft>
                <a:spcPts val="0"/>
              </a:spcAft>
              <a:buClr>
                <a:schemeClr val="dk1"/>
              </a:buClr>
              <a:buSzPts val="1100"/>
              <a:buFont typeface="Arial"/>
              <a:buNone/>
            </a:pPr>
            <a:endParaRPr sz="1500" dirty="0">
              <a:solidFill>
                <a:schemeClr val="dk1"/>
              </a:solidFill>
              <a:latin typeface="Merriweather"/>
              <a:ea typeface="Merriweather"/>
              <a:cs typeface="Merriweather"/>
              <a:sym typeface="Merriweather"/>
            </a:endParaRPr>
          </a:p>
          <a:p>
            <a:pPr marL="0" lvl="0" indent="0" algn="l" rtl="0">
              <a:lnSpc>
                <a:spcPct val="100000"/>
              </a:lnSpc>
              <a:spcBef>
                <a:spcPts val="0"/>
              </a:spcBef>
              <a:spcAft>
                <a:spcPts val="0"/>
              </a:spcAft>
              <a:buClr>
                <a:schemeClr val="dk1"/>
              </a:buClr>
              <a:buSzPts val="1100"/>
              <a:buFont typeface="Arial"/>
              <a:buNone/>
            </a:pPr>
            <a:r>
              <a:rPr lang="en" sz="1500" dirty="0">
                <a:solidFill>
                  <a:schemeClr val="dk1"/>
                </a:solidFill>
                <a:latin typeface="Merriweather"/>
                <a:ea typeface="Merriweather"/>
                <a:cs typeface="Merriweather"/>
                <a:sym typeface="Merriweather"/>
              </a:rPr>
              <a:t>A work week is usually 50 hours, between teaching students, serving on committees, filing paperwork, assisting grad students, and attending to her own research.</a:t>
            </a:r>
            <a:endParaRPr sz="1500" dirty="0">
              <a:solidFill>
                <a:schemeClr val="dk1"/>
              </a:solidFill>
              <a:latin typeface="Merriweather"/>
              <a:ea typeface="Merriweather"/>
              <a:cs typeface="Merriweather"/>
              <a:sym typeface="Merriweather"/>
            </a:endParaRPr>
          </a:p>
          <a:p>
            <a:pPr marL="0" lvl="0" indent="0" algn="l" rtl="0">
              <a:lnSpc>
                <a:spcPct val="100000"/>
              </a:lnSpc>
              <a:spcBef>
                <a:spcPts val="0"/>
              </a:spcBef>
              <a:spcAft>
                <a:spcPts val="0"/>
              </a:spcAft>
              <a:buClr>
                <a:schemeClr val="dk1"/>
              </a:buClr>
              <a:buSzPts val="1100"/>
              <a:buFont typeface="Arial"/>
              <a:buNone/>
            </a:pPr>
            <a:endParaRPr sz="1500" dirty="0">
              <a:solidFill>
                <a:schemeClr val="dk1"/>
              </a:solidFill>
              <a:latin typeface="Merriweather"/>
              <a:ea typeface="Merriweather"/>
              <a:cs typeface="Merriweather"/>
              <a:sym typeface="Merriweather"/>
            </a:endParaRPr>
          </a:p>
          <a:p>
            <a:pPr marL="0" lvl="0" indent="0" algn="l" rtl="0">
              <a:lnSpc>
                <a:spcPct val="100000"/>
              </a:lnSpc>
              <a:spcBef>
                <a:spcPts val="0"/>
              </a:spcBef>
              <a:spcAft>
                <a:spcPts val="0"/>
              </a:spcAft>
              <a:buClr>
                <a:schemeClr val="dk1"/>
              </a:buClr>
              <a:buSzPts val="1100"/>
              <a:buFont typeface="Arial"/>
              <a:buNone/>
            </a:pPr>
            <a:r>
              <a:rPr lang="en-US" sz="1500" dirty="0">
                <a:solidFill>
                  <a:schemeClr val="dk1"/>
                </a:solidFill>
                <a:latin typeface="Merriweather"/>
                <a:ea typeface="Merriweather"/>
                <a:cs typeface="Merriweather"/>
                <a:sym typeface="Merriweather"/>
              </a:rPr>
              <a:t>T</a:t>
            </a:r>
            <a:r>
              <a:rPr lang="en" sz="1500" dirty="0">
                <a:solidFill>
                  <a:schemeClr val="dk1"/>
                </a:solidFill>
                <a:latin typeface="Merriweather"/>
                <a:ea typeface="Merriweather"/>
                <a:cs typeface="Merriweather"/>
                <a:sym typeface="Merriweather"/>
              </a:rPr>
              <a:t>here isn’t really a 9-5 option, meaning that the hours are extremely flexible. </a:t>
            </a:r>
            <a:endParaRPr sz="1500" dirty="0">
              <a:solidFill>
                <a:schemeClr val="dk1"/>
              </a:solidFill>
              <a:latin typeface="Merriweather"/>
              <a:ea typeface="Merriweather"/>
              <a:cs typeface="Merriweather"/>
              <a:sym typeface="Merriweather"/>
            </a:endParaRPr>
          </a:p>
          <a:p>
            <a:pPr marL="0" lvl="0" indent="0" algn="l" rtl="0">
              <a:spcBef>
                <a:spcPts val="0"/>
              </a:spcBef>
              <a:spcAft>
                <a:spcPts val="16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260550" y="160200"/>
            <a:ext cx="8622900" cy="10599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2600" b="1">
                <a:latin typeface="Georgia"/>
                <a:ea typeface="Georgia"/>
                <a:cs typeface="Georgia"/>
                <a:sym typeface="Georgia"/>
              </a:rPr>
              <a:t>How prepared for the position do you feel school has made you?</a:t>
            </a:r>
            <a:endParaRPr sz="2600"/>
          </a:p>
        </p:txBody>
      </p:sp>
      <p:sp>
        <p:nvSpPr>
          <p:cNvPr id="76" name="Google Shape;76;p16"/>
          <p:cNvSpPr txBox="1">
            <a:spLocks noGrp="1"/>
          </p:cNvSpPr>
          <p:nvPr>
            <p:ph type="body" idx="1"/>
          </p:nvPr>
        </p:nvSpPr>
        <p:spPr>
          <a:xfrm>
            <a:off x="260550" y="1220100"/>
            <a:ext cx="6592800" cy="3669000"/>
          </a:xfrm>
          <a:prstGeom prst="rect">
            <a:avLst/>
          </a:prstGeom>
          <a:ln w="19050" cap="flat" cmpd="sng">
            <a:solidFill>
              <a:srgbClr val="F4CCCC"/>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dirty="0">
                <a:solidFill>
                  <a:schemeClr val="dk1"/>
                </a:solidFill>
                <a:latin typeface="Merriweather"/>
                <a:ea typeface="Merriweather"/>
                <a:cs typeface="Merriweather"/>
                <a:sym typeface="Merriweather"/>
              </a:rPr>
              <a:t>As far as research skills go, Dr. Kendig feels that school has prepared her extremely well.  </a:t>
            </a:r>
            <a:endParaRPr sz="1500" dirty="0">
              <a:solidFill>
                <a:schemeClr val="dk1"/>
              </a:solidFill>
              <a:latin typeface="Merriweather"/>
              <a:ea typeface="Merriweather"/>
              <a:cs typeface="Merriweather"/>
              <a:sym typeface="Merriweather"/>
            </a:endParaRPr>
          </a:p>
          <a:p>
            <a:pPr marL="0" lvl="0" indent="0" algn="l" rtl="0">
              <a:lnSpc>
                <a:spcPct val="115000"/>
              </a:lnSpc>
              <a:spcBef>
                <a:spcPts val="1000"/>
              </a:spcBef>
              <a:spcAft>
                <a:spcPts val="0"/>
              </a:spcAft>
              <a:buNone/>
            </a:pPr>
            <a:r>
              <a:rPr lang="en" sz="1500" dirty="0">
                <a:solidFill>
                  <a:schemeClr val="dk1"/>
                </a:solidFill>
                <a:latin typeface="Merriweather"/>
                <a:ea typeface="Merriweather"/>
                <a:cs typeface="Merriweather"/>
                <a:sym typeface="Merriweather"/>
              </a:rPr>
              <a:t>Sociology was not her original major in college- in fact, she didn’t take a single sociology class in her undergrad course</a:t>
            </a:r>
            <a:r>
              <a:rPr lang="en-US" sz="1500" dirty="0">
                <a:solidFill>
                  <a:schemeClr val="dk1"/>
                </a:solidFill>
                <a:latin typeface="Merriweather"/>
                <a:ea typeface="Merriweather"/>
                <a:cs typeface="Merriweather"/>
                <a:sym typeface="Merriweather"/>
              </a:rPr>
              <a:t>s</a:t>
            </a:r>
            <a:r>
              <a:rPr lang="en" sz="1500" dirty="0">
                <a:solidFill>
                  <a:schemeClr val="dk1"/>
                </a:solidFill>
                <a:latin typeface="Merriweather"/>
                <a:ea typeface="Merriweather"/>
                <a:cs typeface="Merriweather"/>
                <a:sym typeface="Merriweather"/>
              </a:rPr>
              <a:t>. </a:t>
            </a:r>
            <a:endParaRPr sz="1500" dirty="0">
              <a:solidFill>
                <a:schemeClr val="dk1"/>
              </a:solidFill>
              <a:latin typeface="Merriweather"/>
              <a:ea typeface="Merriweather"/>
              <a:cs typeface="Merriweather"/>
              <a:sym typeface="Merriweather"/>
            </a:endParaRPr>
          </a:p>
          <a:p>
            <a:pPr marL="0" lvl="0" indent="0" algn="l" rtl="0">
              <a:lnSpc>
                <a:spcPct val="115000"/>
              </a:lnSpc>
              <a:spcBef>
                <a:spcPts val="1000"/>
              </a:spcBef>
              <a:spcAft>
                <a:spcPts val="0"/>
              </a:spcAft>
              <a:buClr>
                <a:schemeClr val="dk1"/>
              </a:buClr>
              <a:buSzPts val="1100"/>
              <a:buFont typeface="Arial"/>
              <a:buNone/>
            </a:pPr>
            <a:r>
              <a:rPr lang="en" sz="1500" dirty="0">
                <a:solidFill>
                  <a:schemeClr val="dk1"/>
                </a:solidFill>
                <a:latin typeface="Merriweather"/>
                <a:ea typeface="Merriweather"/>
                <a:cs typeface="Merriweather"/>
                <a:sym typeface="Merriweather"/>
              </a:rPr>
              <a:t>An internship allowed her to realize that it would be a much better fit for her personally. She saw how much bureaucracy was involved in the business world, while also learning of her passion for the subject.</a:t>
            </a:r>
            <a:endParaRPr sz="1500" dirty="0">
              <a:solidFill>
                <a:schemeClr val="dk1"/>
              </a:solidFill>
              <a:latin typeface="Merriweather"/>
              <a:ea typeface="Merriweather"/>
              <a:cs typeface="Merriweather"/>
              <a:sym typeface="Merriweather"/>
            </a:endParaRPr>
          </a:p>
          <a:p>
            <a:pPr marL="0" lvl="0" indent="0" algn="l" rtl="0">
              <a:lnSpc>
                <a:spcPct val="115000"/>
              </a:lnSpc>
              <a:spcBef>
                <a:spcPts val="1000"/>
              </a:spcBef>
              <a:spcAft>
                <a:spcPts val="1000"/>
              </a:spcAft>
              <a:buClr>
                <a:schemeClr val="dk1"/>
              </a:buClr>
              <a:buSzPts val="1100"/>
              <a:buFont typeface="Arial"/>
              <a:buNone/>
            </a:pPr>
            <a:r>
              <a:rPr lang="en" sz="1500" dirty="0">
                <a:solidFill>
                  <a:schemeClr val="dk1"/>
                </a:solidFill>
                <a:latin typeface="Merriweather"/>
                <a:ea typeface="Merriweather"/>
                <a:cs typeface="Merriweather"/>
                <a:sym typeface="Merriweather"/>
              </a:rPr>
              <a:t>Her grad program and the 3 additional years spent studying in Austin, TX  made for excellent prep</a:t>
            </a:r>
            <a:r>
              <a:rPr lang="en-US" sz="1500" dirty="0" err="1">
                <a:solidFill>
                  <a:schemeClr val="dk1"/>
                </a:solidFill>
                <a:latin typeface="Merriweather"/>
                <a:ea typeface="Merriweather"/>
                <a:cs typeface="Merriweather"/>
                <a:sym typeface="Merriweather"/>
              </a:rPr>
              <a:t>aration</a:t>
            </a:r>
            <a:r>
              <a:rPr lang="en-US" sz="1500" dirty="0">
                <a:solidFill>
                  <a:schemeClr val="dk1"/>
                </a:solidFill>
                <a:latin typeface="Merriweather"/>
                <a:ea typeface="Merriweather"/>
                <a:cs typeface="Merriweather"/>
                <a:sym typeface="Merriweather"/>
              </a:rPr>
              <a:t> </a:t>
            </a:r>
            <a:r>
              <a:rPr lang="en" sz="1500" dirty="0">
                <a:solidFill>
                  <a:schemeClr val="dk1"/>
                </a:solidFill>
                <a:latin typeface="Merriweather"/>
                <a:ea typeface="Merriweather"/>
                <a:cs typeface="Merriweather"/>
                <a:sym typeface="Merriweather"/>
              </a:rPr>
              <a:t>that she feels she might not have gotten otherwise. </a:t>
            </a:r>
            <a:endParaRPr sz="1500" dirty="0">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p:nvPr/>
        </p:nvSpPr>
        <p:spPr>
          <a:xfrm>
            <a:off x="342075" y="1661550"/>
            <a:ext cx="1771500" cy="266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a:latin typeface="Merriweather"/>
              <a:ea typeface="Merriweather"/>
              <a:cs typeface="Merriweather"/>
              <a:sym typeface="Merriweather"/>
            </a:endParaRPr>
          </a:p>
        </p:txBody>
      </p:sp>
      <p:sp>
        <p:nvSpPr>
          <p:cNvPr id="82" name="Google Shape;82;p17"/>
          <p:cNvSpPr txBox="1">
            <a:spLocks noGrp="1"/>
          </p:cNvSpPr>
          <p:nvPr>
            <p:ph type="title"/>
          </p:nvPr>
        </p:nvSpPr>
        <p:spPr>
          <a:xfrm>
            <a:off x="195475" y="135550"/>
            <a:ext cx="8749200" cy="12492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2200" b="1">
                <a:latin typeface="Georgia"/>
                <a:ea typeface="Georgia"/>
                <a:cs typeface="Georgia"/>
                <a:sym typeface="Georgia"/>
              </a:rPr>
              <a:t>How much of the skills you </a:t>
            </a:r>
            <a:r>
              <a:rPr lang="en" sz="2200" b="1" i="1">
                <a:latin typeface="Georgia"/>
                <a:ea typeface="Georgia"/>
                <a:cs typeface="Georgia"/>
                <a:sym typeface="Georgia"/>
              </a:rPr>
              <a:t>actually</a:t>
            </a:r>
            <a:r>
              <a:rPr lang="en" sz="2200" b="1">
                <a:latin typeface="Georgia"/>
                <a:ea typeface="Georgia"/>
                <a:cs typeface="Georgia"/>
                <a:sym typeface="Georgia"/>
              </a:rPr>
              <a:t> use day-to-day were picked up on the job/ learned through experience, rather than taught to you?</a:t>
            </a:r>
            <a:endParaRPr sz="2200"/>
          </a:p>
        </p:txBody>
      </p:sp>
      <p:sp>
        <p:nvSpPr>
          <p:cNvPr id="83" name="Google Shape;83;p17"/>
          <p:cNvSpPr txBox="1">
            <a:spLocks noGrp="1"/>
          </p:cNvSpPr>
          <p:nvPr>
            <p:ph type="body" idx="1"/>
          </p:nvPr>
        </p:nvSpPr>
        <p:spPr>
          <a:xfrm>
            <a:off x="4733725" y="1457275"/>
            <a:ext cx="4211100" cy="1538400"/>
          </a:xfrm>
          <a:prstGeom prst="rect">
            <a:avLst/>
          </a:prstGeom>
          <a:ln w="19050" cap="flat" cmpd="sng">
            <a:solidFill>
              <a:srgbClr val="F4CCCC"/>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500">
                <a:solidFill>
                  <a:schemeClr val="dk1"/>
                </a:solidFill>
                <a:latin typeface="Merriweather"/>
                <a:ea typeface="Merriweather"/>
                <a:cs typeface="Merriweather"/>
                <a:sym typeface="Merriweather"/>
              </a:rPr>
              <a:t>She came into the position very familiar with the  research skills needed to succeed as a professor, largely because of her post-doctoral fellowship which allowed her further and more in-depth study</a:t>
            </a:r>
            <a:endParaRPr>
              <a:latin typeface="Merriweather"/>
              <a:ea typeface="Merriweather"/>
              <a:cs typeface="Merriweather"/>
              <a:sym typeface="Merriweather"/>
            </a:endParaRPr>
          </a:p>
        </p:txBody>
      </p:sp>
      <p:sp>
        <p:nvSpPr>
          <p:cNvPr id="84" name="Google Shape;84;p17"/>
          <p:cNvSpPr txBox="1">
            <a:spLocks noGrp="1"/>
          </p:cNvSpPr>
          <p:nvPr>
            <p:ph type="body" idx="2"/>
          </p:nvPr>
        </p:nvSpPr>
        <p:spPr>
          <a:xfrm>
            <a:off x="195475" y="1457275"/>
            <a:ext cx="4211100" cy="3543600"/>
          </a:xfrm>
          <a:prstGeom prst="rect">
            <a:avLst/>
          </a:prstGeom>
          <a:ln w="19050" cap="flat" cmpd="sng">
            <a:solidFill>
              <a:srgbClr val="F4CCCC"/>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b="1" dirty="0">
                <a:solidFill>
                  <a:schemeClr val="dk1"/>
                </a:solidFill>
                <a:latin typeface="Merriweather"/>
                <a:ea typeface="Merriweather"/>
                <a:cs typeface="Merriweather"/>
                <a:sym typeface="Merriweather"/>
              </a:rPr>
              <a:t>“School doesn’t really prepare you for the service side and … mentorship role” </a:t>
            </a:r>
            <a:endParaRPr sz="1600" b="1" dirty="0">
              <a:solidFill>
                <a:schemeClr val="dk1"/>
              </a:solidFill>
              <a:latin typeface="Merriweather"/>
              <a:ea typeface="Merriweather"/>
              <a:cs typeface="Merriweather"/>
              <a:sym typeface="Merriweather"/>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latin typeface="Merriweather"/>
                <a:ea typeface="Merriweather"/>
                <a:cs typeface="Merriweather"/>
                <a:sym typeface="Merriweather"/>
              </a:rPr>
              <a:t> </a:t>
            </a:r>
            <a:endParaRPr dirty="0">
              <a:solidFill>
                <a:schemeClr val="dk1"/>
              </a:solidFill>
              <a:latin typeface="Merriweather"/>
              <a:ea typeface="Merriweather"/>
              <a:cs typeface="Merriweather"/>
              <a:sym typeface="Merriweather"/>
            </a:endParaRPr>
          </a:p>
          <a:p>
            <a:pPr marL="0" lvl="0" indent="0" algn="l" rtl="0">
              <a:lnSpc>
                <a:spcPct val="115000"/>
              </a:lnSpc>
              <a:spcBef>
                <a:spcPts val="0"/>
              </a:spcBef>
              <a:spcAft>
                <a:spcPts val="0"/>
              </a:spcAft>
              <a:buClr>
                <a:schemeClr val="dk1"/>
              </a:buClr>
              <a:buSzPts val="1100"/>
              <a:buFont typeface="Arial"/>
              <a:buNone/>
            </a:pPr>
            <a:r>
              <a:rPr lang="en" sz="1500" dirty="0">
                <a:solidFill>
                  <a:schemeClr val="dk1"/>
                </a:solidFill>
                <a:latin typeface="Merriweather"/>
                <a:ea typeface="Merriweather"/>
                <a:cs typeface="Merriweather"/>
                <a:sym typeface="Merriweather"/>
              </a:rPr>
              <a:t>Things like class management, covering difficult topics, dealing with controversy, and making sure that everyone feels safe during discussion (very important things in a sociology class) needed to be learned via real world experience.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p:nvPr/>
        </p:nvSpPr>
        <p:spPr>
          <a:xfrm>
            <a:off x="216600" y="183250"/>
            <a:ext cx="8710800" cy="106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b="1">
                <a:solidFill>
                  <a:schemeClr val="dk1"/>
                </a:solidFill>
                <a:latin typeface="Georgia"/>
                <a:ea typeface="Georgia"/>
                <a:cs typeface="Georgia"/>
                <a:sym typeface="Georgia"/>
              </a:rPr>
              <a:t>How much independent research do you actually get to do?</a:t>
            </a:r>
            <a:endParaRPr sz="2200" b="1">
              <a:latin typeface="Georgia"/>
              <a:ea typeface="Georgia"/>
              <a:cs typeface="Georgia"/>
              <a:sym typeface="Georgia"/>
            </a:endParaRPr>
          </a:p>
        </p:txBody>
      </p:sp>
      <p:sp>
        <p:nvSpPr>
          <p:cNvPr id="90" name="Google Shape;90;p18"/>
          <p:cNvSpPr txBox="1"/>
          <p:nvPr/>
        </p:nvSpPr>
        <p:spPr>
          <a:xfrm>
            <a:off x="4942500" y="860225"/>
            <a:ext cx="3984900" cy="2432100"/>
          </a:xfrm>
          <a:prstGeom prst="rect">
            <a:avLst/>
          </a:prstGeom>
          <a:noFill/>
          <a:ln w="19050" cap="flat" cmpd="sng">
            <a:solidFill>
              <a:srgbClr val="F4CC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dirty="0">
                <a:latin typeface="Merriweather"/>
                <a:ea typeface="Merriweather"/>
                <a:cs typeface="Merriweather"/>
                <a:sym typeface="Merriweather"/>
              </a:rPr>
              <a:t>If you want to do </a:t>
            </a:r>
            <a:r>
              <a:rPr lang="en-US" sz="1500" dirty="0">
                <a:latin typeface="Merriweather"/>
                <a:ea typeface="Merriweather"/>
                <a:cs typeface="Merriweather"/>
                <a:sym typeface="Merriweather"/>
              </a:rPr>
              <a:t>a lot</a:t>
            </a:r>
            <a:r>
              <a:rPr lang="en" sz="1500" dirty="0">
                <a:latin typeface="Merriweather"/>
                <a:ea typeface="Merriweather"/>
                <a:cs typeface="Merriweather"/>
                <a:sym typeface="Merriweather"/>
              </a:rPr>
              <a:t> research, go to a </a:t>
            </a:r>
            <a:r>
              <a:rPr lang="en" sz="1800" b="1" dirty="0">
                <a:latin typeface="Merriweather"/>
                <a:ea typeface="Merriweather"/>
                <a:cs typeface="Merriweather"/>
                <a:sym typeface="Merriweather"/>
              </a:rPr>
              <a:t>research university</a:t>
            </a:r>
            <a:r>
              <a:rPr lang="en" sz="1500" dirty="0">
                <a:latin typeface="Merriweather"/>
                <a:ea typeface="Merriweather"/>
                <a:cs typeface="Merriweather"/>
                <a:sym typeface="Merriweather"/>
              </a:rPr>
              <a:t>. </a:t>
            </a:r>
            <a:r>
              <a:rPr lang="en" sz="1500" dirty="0">
                <a:solidFill>
                  <a:schemeClr val="dk1"/>
                </a:solidFill>
                <a:latin typeface="Merriweather"/>
                <a:ea typeface="Merriweather"/>
                <a:cs typeface="Merriweather"/>
                <a:sym typeface="Merriweather"/>
              </a:rPr>
              <a:t> You need have peer-reviewed work published before you apply, and you only teach about 2-3 classes a semester.</a:t>
            </a:r>
            <a:r>
              <a:rPr lang="en" sz="1500" dirty="0">
                <a:latin typeface="Merriweather"/>
                <a:ea typeface="Merriweather"/>
                <a:cs typeface="Merriweather"/>
                <a:sym typeface="Merriweather"/>
              </a:rPr>
              <a:t> </a:t>
            </a:r>
            <a:r>
              <a:rPr lang="en" sz="1500" dirty="0">
                <a:solidFill>
                  <a:schemeClr val="dk1"/>
                </a:solidFill>
                <a:latin typeface="Merriweather"/>
                <a:ea typeface="Merriweather"/>
                <a:cs typeface="Merriweather"/>
                <a:sym typeface="Merriweather"/>
              </a:rPr>
              <a:t>Small </a:t>
            </a:r>
            <a:r>
              <a:rPr lang="en" sz="1800" b="1" dirty="0">
                <a:solidFill>
                  <a:schemeClr val="dk1"/>
                </a:solidFill>
                <a:latin typeface="Merriweather"/>
                <a:ea typeface="Merriweather"/>
                <a:cs typeface="Merriweather"/>
                <a:sym typeface="Merriweather"/>
              </a:rPr>
              <a:t>liberal arts colleges</a:t>
            </a:r>
            <a:r>
              <a:rPr lang="en" sz="1500" dirty="0">
                <a:solidFill>
                  <a:schemeClr val="dk1"/>
                </a:solidFill>
                <a:latin typeface="Merriweather"/>
                <a:ea typeface="Merriweather"/>
                <a:cs typeface="Merriweather"/>
                <a:sym typeface="Merriweather"/>
              </a:rPr>
              <a:t> have </a:t>
            </a:r>
            <a:r>
              <a:rPr lang="en-US" sz="1500" dirty="0">
                <a:solidFill>
                  <a:schemeClr val="dk1"/>
                </a:solidFill>
                <a:latin typeface="Merriweather"/>
                <a:ea typeface="Merriweather"/>
                <a:cs typeface="Merriweather"/>
                <a:sym typeface="Merriweather"/>
              </a:rPr>
              <a:t>little</a:t>
            </a:r>
            <a:r>
              <a:rPr lang="en" sz="1500" dirty="0">
                <a:solidFill>
                  <a:schemeClr val="dk1"/>
                </a:solidFill>
                <a:latin typeface="Merriweather"/>
                <a:ea typeface="Merriweather"/>
                <a:cs typeface="Merriweather"/>
                <a:sym typeface="Merriweather"/>
              </a:rPr>
              <a:t> research obligation</a:t>
            </a:r>
            <a:r>
              <a:rPr lang="en-US" sz="1500" dirty="0">
                <a:solidFill>
                  <a:schemeClr val="dk1"/>
                </a:solidFill>
                <a:latin typeface="Merriweather"/>
                <a:ea typeface="Merriweather"/>
                <a:cs typeface="Merriweather"/>
                <a:sym typeface="Merriweather"/>
              </a:rPr>
              <a:t>s</a:t>
            </a:r>
            <a:r>
              <a:rPr lang="en" sz="1500" dirty="0">
                <a:solidFill>
                  <a:schemeClr val="dk1"/>
                </a:solidFill>
                <a:latin typeface="Merriweather"/>
                <a:ea typeface="Merriweather"/>
                <a:cs typeface="Merriweather"/>
                <a:sym typeface="Merriweather"/>
              </a:rPr>
              <a:t>, and colleges like </a:t>
            </a:r>
            <a:r>
              <a:rPr lang="en" sz="1800" b="1" dirty="0">
                <a:solidFill>
                  <a:schemeClr val="dk1"/>
                </a:solidFill>
                <a:latin typeface="Merriweather"/>
                <a:ea typeface="Merriweather"/>
                <a:cs typeface="Merriweather"/>
                <a:sym typeface="Merriweather"/>
              </a:rPr>
              <a:t>AState </a:t>
            </a:r>
            <a:r>
              <a:rPr lang="en" sz="1500" dirty="0">
                <a:solidFill>
                  <a:schemeClr val="dk1"/>
                </a:solidFill>
                <a:latin typeface="Merriweather"/>
                <a:ea typeface="Merriweather"/>
                <a:cs typeface="Merriweather"/>
                <a:sym typeface="Merriweather"/>
              </a:rPr>
              <a:t>fall somewhere in the middle. </a:t>
            </a:r>
            <a:endParaRPr sz="1500" dirty="0">
              <a:solidFill>
                <a:schemeClr val="dk1"/>
              </a:solidFill>
              <a:latin typeface="Merriweather"/>
              <a:ea typeface="Merriweather"/>
              <a:cs typeface="Merriweather"/>
              <a:sym typeface="Merriweather"/>
            </a:endParaRPr>
          </a:p>
        </p:txBody>
      </p:sp>
      <p:sp>
        <p:nvSpPr>
          <p:cNvPr id="91" name="Google Shape;91;p18"/>
          <p:cNvSpPr txBox="1"/>
          <p:nvPr/>
        </p:nvSpPr>
        <p:spPr>
          <a:xfrm>
            <a:off x="612325" y="3041550"/>
            <a:ext cx="3228000" cy="1591500"/>
          </a:xfrm>
          <a:prstGeom prst="rect">
            <a:avLst/>
          </a:prstGeom>
          <a:noFill/>
          <a:ln w="19050" cap="flat" cmpd="sng">
            <a:solidFill>
              <a:srgbClr val="F4CC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a:latin typeface="Merriweather"/>
                <a:ea typeface="Merriweather"/>
                <a:cs typeface="Merriweather"/>
                <a:sym typeface="Merriweather"/>
              </a:rPr>
              <a:t>The amount of research you do depends on the type of school you teach at. Dr. Kendig doesn’t get to do as much as she’d like, but she does lots of mentorship because she enjoys it.</a:t>
            </a:r>
            <a:endParaRPr sz="1500">
              <a:latin typeface="Merriweather"/>
              <a:ea typeface="Merriweather"/>
              <a:cs typeface="Merriweather"/>
              <a:sym typeface="Merriweathe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2" name="Google Shape;92;p18"/>
          <p:cNvSpPr txBox="1"/>
          <p:nvPr/>
        </p:nvSpPr>
        <p:spPr>
          <a:xfrm>
            <a:off x="1485300" y="1332750"/>
            <a:ext cx="3228000" cy="123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900" b="1" dirty="0">
                <a:solidFill>
                  <a:schemeClr val="dk1"/>
                </a:solidFill>
                <a:latin typeface="Caveat"/>
                <a:ea typeface="Caveat"/>
                <a:cs typeface="Caveat"/>
                <a:sym typeface="Caveat"/>
              </a:rPr>
              <a:t>The saying </a:t>
            </a:r>
            <a:r>
              <a:rPr lang="en" sz="1900" b="1" u="sng" dirty="0">
                <a:solidFill>
                  <a:schemeClr val="dk1"/>
                </a:solidFill>
                <a:latin typeface="Caveat"/>
                <a:ea typeface="Caveat"/>
                <a:cs typeface="Caveat"/>
                <a:sym typeface="Caveat"/>
              </a:rPr>
              <a:t>here </a:t>
            </a:r>
            <a:r>
              <a:rPr lang="en" sz="1900" b="1" dirty="0">
                <a:solidFill>
                  <a:schemeClr val="dk1"/>
                </a:solidFill>
                <a:latin typeface="Caveat"/>
                <a:ea typeface="Caveat"/>
                <a:cs typeface="Caveat"/>
                <a:sym typeface="Caveat"/>
              </a:rPr>
              <a:t>is “publish or perish”, in that you are required to have peer reviewed research published each year to continue employment.</a:t>
            </a:r>
            <a:endParaRPr sz="1900" b="1" dirty="0">
              <a:latin typeface="Caveat"/>
              <a:ea typeface="Caveat"/>
              <a:cs typeface="Caveat"/>
              <a:sym typeface="Caveat"/>
            </a:endParaRPr>
          </a:p>
        </p:txBody>
      </p:sp>
      <p:pic>
        <p:nvPicPr>
          <p:cNvPr id="93" name="Google Shape;93;p18"/>
          <p:cNvPicPr preferRelativeResize="0"/>
          <p:nvPr/>
        </p:nvPicPr>
        <p:blipFill>
          <a:blip r:embed="rId3">
            <a:alphaModFix amt="67000"/>
          </a:blip>
          <a:stretch>
            <a:fillRect/>
          </a:stretch>
        </p:blipFill>
        <p:spPr>
          <a:xfrm rot="-8407814" flipH="1">
            <a:off x="3941572" y="708231"/>
            <a:ext cx="1034755" cy="10438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19067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b="1">
                <a:latin typeface="Georgia"/>
                <a:ea typeface="Georgia"/>
                <a:cs typeface="Georgia"/>
                <a:sym typeface="Georgia"/>
              </a:rPr>
              <a:t>Do you feel properly compensated for your time and effort?</a:t>
            </a:r>
            <a:endParaRPr sz="2200" b="1">
              <a:latin typeface="Georgia"/>
              <a:ea typeface="Georgia"/>
              <a:cs typeface="Georgia"/>
              <a:sym typeface="Georgia"/>
            </a:endParaRPr>
          </a:p>
        </p:txBody>
      </p:sp>
      <p:sp>
        <p:nvSpPr>
          <p:cNvPr id="99" name="Google Shape;99;p19"/>
          <p:cNvSpPr txBox="1">
            <a:spLocks noGrp="1"/>
          </p:cNvSpPr>
          <p:nvPr>
            <p:ph type="body" idx="1"/>
          </p:nvPr>
        </p:nvSpPr>
        <p:spPr>
          <a:xfrm>
            <a:off x="311700" y="1152475"/>
            <a:ext cx="3999900" cy="3416400"/>
          </a:xfrm>
          <a:prstGeom prst="rect">
            <a:avLst/>
          </a:prstGeom>
          <a:ln w="19050" cap="flat" cmpd="sng">
            <a:solidFill>
              <a:srgbClr val="F4CC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000000"/>
                </a:solidFill>
                <a:latin typeface="Merriweather"/>
                <a:ea typeface="Merriweather"/>
                <a:cs typeface="Merriweather"/>
                <a:sym typeface="Merriweather"/>
              </a:rPr>
              <a:t>You don’t make a lot of money in Social Sciences. Dr. Kendig’s friends who have Federal (like census research and public policy) and applied research jobs (like marketing and human resources) make more money than those in academia. </a:t>
            </a:r>
            <a:endParaRPr sz="1500">
              <a:solidFill>
                <a:srgbClr val="000000"/>
              </a:solidFill>
              <a:latin typeface="Merriweather"/>
              <a:ea typeface="Merriweather"/>
              <a:cs typeface="Merriweather"/>
              <a:sym typeface="Merriweather"/>
            </a:endParaRPr>
          </a:p>
          <a:p>
            <a:pPr marL="0" lvl="0" indent="0" algn="l" rtl="0">
              <a:spcBef>
                <a:spcPts val="1600"/>
              </a:spcBef>
              <a:spcAft>
                <a:spcPts val="1600"/>
              </a:spcAft>
              <a:buNone/>
            </a:pPr>
            <a:r>
              <a:rPr lang="en" sz="1500">
                <a:solidFill>
                  <a:srgbClr val="000000"/>
                </a:solidFill>
                <a:latin typeface="Merriweather"/>
                <a:ea typeface="Merriweather"/>
                <a:cs typeface="Merriweather"/>
                <a:sym typeface="Merriweather"/>
              </a:rPr>
              <a:t>You’re paid enough to live, which can go a long way in a less expensive area. </a:t>
            </a:r>
            <a:endParaRPr sz="1500">
              <a:solidFill>
                <a:srgbClr val="000000"/>
              </a:solidFill>
              <a:latin typeface="Merriweather"/>
              <a:ea typeface="Merriweather"/>
              <a:cs typeface="Merriweather"/>
              <a:sym typeface="Merriweather"/>
            </a:endParaRPr>
          </a:p>
        </p:txBody>
      </p:sp>
      <p:sp>
        <p:nvSpPr>
          <p:cNvPr id="100" name="Google Shape;100;p19"/>
          <p:cNvSpPr txBox="1">
            <a:spLocks noGrp="1"/>
          </p:cNvSpPr>
          <p:nvPr>
            <p:ph type="body" idx="2"/>
          </p:nvPr>
        </p:nvSpPr>
        <p:spPr>
          <a:xfrm>
            <a:off x="4572000" y="1717650"/>
            <a:ext cx="4260300" cy="1009500"/>
          </a:xfrm>
          <a:prstGeom prst="rect">
            <a:avLst/>
          </a:prstGeom>
          <a:ln w="19050" cap="flat" cmpd="sng">
            <a:solidFill>
              <a:srgbClr val="F4CCCC"/>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1600"/>
              </a:spcAft>
              <a:buNone/>
            </a:pPr>
            <a:r>
              <a:rPr lang="en" sz="2200" b="1" i="1">
                <a:solidFill>
                  <a:srgbClr val="000000"/>
                </a:solidFill>
                <a:latin typeface="Merriweather"/>
                <a:ea typeface="Merriweather"/>
                <a:cs typeface="Merriweather"/>
                <a:sym typeface="Merriweather"/>
              </a:rPr>
              <a:t>“This is a job you do because it’s your passion”</a:t>
            </a:r>
            <a:endParaRPr sz="2200" b="1" i="1">
              <a:solidFill>
                <a:srgbClr val="000000"/>
              </a:solidFill>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C98EA-50D8-4387-913F-953FACEE3121}"/>
              </a:ext>
            </a:extLst>
          </p:cNvPr>
          <p:cNvSpPr>
            <a:spLocks noGrp="1"/>
          </p:cNvSpPr>
          <p:nvPr>
            <p:ph type="title"/>
          </p:nvPr>
        </p:nvSpPr>
        <p:spPr/>
        <p:txBody>
          <a:bodyPr/>
          <a:lstStyle/>
          <a:p>
            <a:r>
              <a:rPr lang="en-US" dirty="0"/>
              <a:t>Dr. Gina Hogue</a:t>
            </a:r>
            <a:br>
              <a:rPr lang="en-US" dirty="0"/>
            </a:br>
            <a:r>
              <a:rPr lang="en-US" sz="2600" dirty="0"/>
              <a:t>History </a:t>
            </a:r>
          </a:p>
        </p:txBody>
      </p:sp>
    </p:spTree>
    <p:extLst>
      <p:ext uri="{BB962C8B-B14F-4D97-AF65-F5344CB8AC3E}">
        <p14:creationId xmlns:p14="http://schemas.microsoft.com/office/powerpoint/2010/main" val="3035599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D33699-DAB2-47FE-A641-D43C9F779CC6}"/>
              </a:ext>
            </a:extLst>
          </p:cNvPr>
          <p:cNvSpPr>
            <a:spLocks noGrp="1"/>
          </p:cNvSpPr>
          <p:nvPr>
            <p:ph type="body" idx="1"/>
          </p:nvPr>
        </p:nvSpPr>
        <p:spPr>
          <a:xfrm>
            <a:off x="311700" y="758775"/>
            <a:ext cx="8520600" cy="3416400"/>
          </a:xfrm>
        </p:spPr>
        <p:txBody>
          <a:bodyPr/>
          <a:lstStyle/>
          <a:p>
            <a:pPr lvl="0" indent="-323850">
              <a:buSzPts val="1500"/>
            </a:pPr>
            <a:r>
              <a:rPr lang="en-US" dirty="0">
                <a:solidFill>
                  <a:schemeClr val="tx1"/>
                </a:solidFill>
              </a:rPr>
              <a:t>Has a Bachelors in Science of Education</a:t>
            </a:r>
          </a:p>
          <a:p>
            <a:pPr lvl="0" indent="-323850">
              <a:buSzPts val="1500"/>
            </a:pPr>
            <a:r>
              <a:rPr lang="en-US" dirty="0">
                <a:solidFill>
                  <a:schemeClr val="tx1"/>
                </a:solidFill>
              </a:rPr>
              <a:t>Did not go with original plan</a:t>
            </a:r>
          </a:p>
          <a:p>
            <a:pPr lvl="0" indent="-323850">
              <a:buSzPts val="1500"/>
            </a:pPr>
            <a:r>
              <a:rPr lang="en-US" dirty="0">
                <a:solidFill>
                  <a:schemeClr val="tx1"/>
                </a:solidFill>
              </a:rPr>
              <a:t>Gets joy out of helping students </a:t>
            </a:r>
          </a:p>
          <a:p>
            <a:pPr lvl="0" indent="-323850">
              <a:buSzPts val="1500"/>
            </a:pPr>
            <a:r>
              <a:rPr lang="en-US" dirty="0">
                <a:solidFill>
                  <a:schemeClr val="tx1"/>
                </a:solidFill>
              </a:rPr>
              <a:t>Salary was not the reason she chose her major</a:t>
            </a:r>
          </a:p>
          <a:p>
            <a:pPr marL="0" lvl="0" indent="0">
              <a:spcBef>
                <a:spcPts val="1600"/>
              </a:spcBef>
              <a:spcAft>
                <a:spcPts val="1600"/>
              </a:spcAft>
              <a:buNone/>
            </a:pPr>
            <a:r>
              <a:rPr lang="en-US" dirty="0">
                <a:solidFill>
                  <a:schemeClr val="tx1"/>
                </a:solidFill>
              </a:rPr>
              <a:t>Dr. Gina Hogue originally wanted to be an accountant or engineer. She attended college at Arkansas State and obtained her Master's degree; and got her doctorate at the University of Memphis. </a:t>
            </a:r>
          </a:p>
          <a:p>
            <a:endParaRPr lang="en-US" dirty="0"/>
          </a:p>
        </p:txBody>
      </p:sp>
    </p:spTree>
    <p:extLst>
      <p:ext uri="{BB962C8B-B14F-4D97-AF65-F5344CB8AC3E}">
        <p14:creationId xmlns:p14="http://schemas.microsoft.com/office/powerpoint/2010/main" val="176459535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2178</Words>
  <Application>Microsoft Office PowerPoint</Application>
  <PresentationFormat>On-screen Show (16:9)</PresentationFormat>
  <Paragraphs>93</Paragraphs>
  <Slides>24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Merriweather</vt:lpstr>
      <vt:lpstr>Caveat</vt:lpstr>
      <vt:lpstr>Georgia</vt:lpstr>
      <vt:lpstr>Lato</vt:lpstr>
      <vt:lpstr>Arial</vt:lpstr>
      <vt:lpstr>Simple Light</vt:lpstr>
      <vt:lpstr>Professor Interviews </vt:lpstr>
      <vt:lpstr>Dr. Sarah Kendig Sociology </vt:lpstr>
      <vt:lpstr>How has the job compared to what you expected from it?</vt:lpstr>
      <vt:lpstr>How prepared for the position do you feel school has made you?</vt:lpstr>
      <vt:lpstr>How much of the skills you actually use day-to-day were picked up on the job/ learned through experience, rather than taught to you?</vt:lpstr>
      <vt:lpstr>PowerPoint Presentation</vt:lpstr>
      <vt:lpstr>Do you feel properly compensated for your time and effort?</vt:lpstr>
      <vt:lpstr>Dr. Gina Hogue History </vt:lpstr>
      <vt:lpstr>PowerPoint Presentation</vt:lpstr>
      <vt:lpstr>PowerPoint Presentation</vt:lpstr>
      <vt:lpstr>PowerPoint Presentation</vt:lpstr>
      <vt:lpstr>PowerPoint Presentation</vt:lpstr>
      <vt:lpstr>Ms. Natalie Gatlin Social Work </vt:lpstr>
      <vt:lpstr>PowerPoint Presentation</vt:lpstr>
      <vt:lpstr>What I Learned</vt:lpstr>
      <vt:lpstr>PowerPoint Presentation</vt:lpstr>
      <vt:lpstr>PowerPoint Presentation</vt:lpstr>
      <vt:lpstr>Dr. Della Winters Criminology </vt:lpstr>
      <vt:lpstr> Background Information</vt:lpstr>
      <vt:lpstr>Interview Questions and Answers</vt:lpstr>
      <vt:lpstr>PowerPoint Presentation</vt:lpstr>
      <vt:lpstr>Sheriff Kevin Molder Criminology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Professor Interviews</dc:title>
  <dc:creator>Sarah Kendig</dc:creator>
  <cp:lastModifiedBy>Sarah Kendig</cp:lastModifiedBy>
  <cp:revision>10</cp:revision>
  <dcterms:modified xsi:type="dcterms:W3CDTF">2020-12-03T18:43:39Z</dcterms:modified>
</cp:coreProperties>
</file>