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iJZxtucURkE8j/XXpWps3ckpM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e934af38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e934af38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e934af38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e934af38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e934af38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e934af38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e934af38a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e934af38a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58e741a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58e741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58e741a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58e741a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ad8d43cdd0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ad8d43cdd0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d8d43cdd0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d8d43cdd0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e886f80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e886f80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e886f80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e886f80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e886f801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e886f801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e8f124c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e8f124c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e8f124c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e8f124c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ae8f124c7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ae8f124c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aec239cd8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aec239cd8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ae9285ce6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ae9285ce6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e9285ce6b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e9285ce6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e9285ce6b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e9285ce6b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ae9285ce6b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ae9285ce6b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58e741a9d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58e741a9d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58e741a9d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a58e741a9d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7315f6c28dea84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7315f6c28dea84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58e741a9d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58e741a9d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ad8d43cdd0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ad8d43cdd0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ad8d43cdd0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ad8d43cdd0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ad8d43cdd0_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ad8d43cdd0_6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ad8d43cdd0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ad8d43cdd0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ad8d43cdd0_7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ad8d43cdd0_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d8d43cdd0_8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ad8d43cdd0_8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ad8d43cdd0_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ad8d43cdd0_8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e9285ce6b_4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e9285ce6b_4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edf60a7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edf60a7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ae8137679a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ae8137679a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e8f8675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e8f8675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e8137679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e813767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5.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6.png"/><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healthline.com/health/exercise-fitness/never-skip-leg-day"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s://www.self.com/gallery/great-lower-body-stretches" TargetMode="External"/><Relationship Id="rId5" Type="http://schemas.openxmlformats.org/officeDocument/2006/relationships/hyperlink" Target="https://www.nerdfitness.com/blog/warm-up/" TargetMode="External"/><Relationship Id="rId4" Type="http://schemas.openxmlformats.org/officeDocument/2006/relationships/hyperlink" Target="https://www.livestrong.com/article/537454-leg-muscle-warm-up-exercis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acefitness.org/education-and-resources/lifestyle/exercise-library/body-part/ab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orthoinfo.aaos.org/en/staying-healthy/warm-up-cool-down-and-be-flexible/#:~:text=%20Flexibility%20Exercises%20%201%20Quadricep%20%28front%20of,of%20your%20foot%20resting%20next%20to...%20More%20" TargetMode="External"/><Relationship Id="rId5" Type="http://schemas.openxmlformats.org/officeDocument/2006/relationships/hyperlink" Target="https://www.acefitness.org/education-and-resources/lifestyle/blog/6646/benefits-of-flexibility/" TargetMode="External"/><Relationship Id="rId4" Type="http://schemas.openxmlformats.org/officeDocument/2006/relationships/hyperlink" Target="https://www.spotebi.com/workout-routines/10-minute-core-cardio-warm-u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healthline.com/health/exercise-fitness/never-skip-leg-da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self.com/gallery/great-lower-body-stretches" TargetMode="External"/><Relationship Id="rId5" Type="http://schemas.openxmlformats.org/officeDocument/2006/relationships/hyperlink" Target="https://www.nerdfitness.com/blog/warm-up/" TargetMode="External"/><Relationship Id="rId4" Type="http://schemas.openxmlformats.org/officeDocument/2006/relationships/hyperlink" Target="https://www.livestrong.com/article/537454-leg-muscle-warm-up-exercis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hs.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596950" y="113400"/>
            <a:ext cx="80658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b="1">
                <a:solidFill>
                  <a:srgbClr val="FFFFFF"/>
                </a:solidFill>
              </a:rPr>
              <a:t>THE WAY OF THE WOLF</a:t>
            </a:r>
            <a:endParaRPr b="1">
              <a:solidFill>
                <a:srgbClr val="FFFFFF"/>
              </a:solidFill>
            </a:endParaRPr>
          </a:p>
        </p:txBody>
      </p:sp>
      <p:sp>
        <p:nvSpPr>
          <p:cNvPr id="55" name="Google Shape;55;p1"/>
          <p:cNvSpPr txBox="1">
            <a:spLocks noGrp="1"/>
          </p:cNvSpPr>
          <p:nvPr>
            <p:ph type="subTitle" idx="1"/>
          </p:nvPr>
        </p:nvSpPr>
        <p:spPr>
          <a:xfrm>
            <a:off x="311700" y="2713250"/>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FFFFFF"/>
                </a:solidFill>
              </a:rPr>
              <a:t>Academic Expo Presentation</a:t>
            </a:r>
            <a:endParaRPr>
              <a:solidFill>
                <a:srgbClr val="FFFFFF"/>
              </a:solidFill>
            </a:endParaRPr>
          </a:p>
          <a:p>
            <a:pPr marL="0" lvl="0" indent="0" algn="ctr" rtl="0">
              <a:lnSpc>
                <a:spcPct val="100000"/>
              </a:lnSpc>
              <a:spcBef>
                <a:spcPts val="0"/>
              </a:spcBef>
              <a:spcAft>
                <a:spcPts val="0"/>
              </a:spcAft>
              <a:buSzPts val="2800"/>
              <a:buNone/>
            </a:pPr>
            <a:r>
              <a:rPr lang="en-US">
                <a:solidFill>
                  <a:srgbClr val="FFFFFF"/>
                </a:solidFill>
              </a:rPr>
              <a:t>By</a:t>
            </a:r>
            <a:endParaRPr>
              <a:solidFill>
                <a:srgbClr val="FFFFFF"/>
              </a:solidFill>
            </a:endParaRPr>
          </a:p>
          <a:p>
            <a:pPr marL="0" lvl="0" indent="0" algn="ctr" rtl="0">
              <a:lnSpc>
                <a:spcPct val="100000"/>
              </a:lnSpc>
              <a:spcBef>
                <a:spcPts val="0"/>
              </a:spcBef>
              <a:spcAft>
                <a:spcPts val="0"/>
              </a:spcAft>
              <a:buSzPts val="2800"/>
              <a:buNone/>
            </a:pPr>
            <a:r>
              <a:rPr lang="en-US">
                <a:solidFill>
                  <a:srgbClr val="FFFFFF"/>
                </a:solidFill>
              </a:rPr>
              <a:t>HPES 1013-002, Intro to HPESS</a:t>
            </a:r>
            <a:endParaRPr>
              <a:solidFill>
                <a:srgbClr val="FFFFFF"/>
              </a:solidFill>
            </a:endParaRPr>
          </a:p>
          <a:p>
            <a:pPr marL="0" lvl="0" indent="0" algn="ctr" rtl="0">
              <a:lnSpc>
                <a:spcPct val="100000"/>
              </a:lnSpc>
              <a:spcBef>
                <a:spcPts val="0"/>
              </a:spcBef>
              <a:spcAft>
                <a:spcPts val="0"/>
              </a:spcAft>
              <a:buSzPts val="2800"/>
              <a:buNone/>
            </a:pP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800"/>
              <a:buNone/>
            </a:pPr>
            <a:r>
              <a:rPr lang="en-US">
                <a:solidFill>
                  <a:srgbClr val="FFFFFF"/>
                </a:solidFill>
              </a:rPr>
              <a:t>ARMS</a:t>
            </a:r>
            <a:endParaRPr>
              <a:solidFill>
                <a:srgbClr val="FFFFFF"/>
              </a:solidFill>
            </a:endParaRPr>
          </a:p>
        </p:txBody>
      </p:sp>
      <p:sp>
        <p:nvSpPr>
          <p:cNvPr id="115" name="Google Shape;115;p8"/>
          <p:cNvSpPr txBox="1">
            <a:spLocks noGrp="1"/>
          </p:cNvSpPr>
          <p:nvPr>
            <p:ph type="body" idx="1"/>
          </p:nvPr>
        </p:nvSpPr>
        <p:spPr>
          <a:xfrm>
            <a:off x="311700" y="116262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rgbClr val="FFFFFF"/>
                </a:solidFill>
              </a:rPr>
              <a:t>Goal/ Objective:</a:t>
            </a:r>
            <a:endParaRPr>
              <a:solidFill>
                <a:srgbClr val="FFFFFF"/>
              </a:solidFill>
            </a:endParaRPr>
          </a:p>
          <a:p>
            <a:pPr marL="0" lvl="0" indent="0" algn="l" rtl="0">
              <a:lnSpc>
                <a:spcPct val="100000"/>
              </a:lnSpc>
              <a:spcBef>
                <a:spcPts val="1600"/>
              </a:spcBef>
              <a:spcAft>
                <a:spcPts val="0"/>
              </a:spcAft>
              <a:buClr>
                <a:schemeClr val="dk1"/>
              </a:buClr>
              <a:buSzPts val="1100"/>
              <a:buFont typeface="Arial"/>
              <a:buNone/>
            </a:pPr>
            <a:r>
              <a:rPr lang="en-US">
                <a:solidFill>
                  <a:srgbClr val="FFFFFF"/>
                </a:solidFill>
              </a:rPr>
              <a:t>The goal of our arm workout plan to is to strengthen and tone your core as your</a:t>
            </a:r>
            <a:endParaRPr>
              <a:solidFill>
                <a:srgbClr val="FFFFFF"/>
              </a:solidFill>
            </a:endParaRPr>
          </a:p>
          <a:p>
            <a:pPr marL="0" lvl="0" indent="0" algn="l" rtl="0">
              <a:lnSpc>
                <a:spcPct val="100000"/>
              </a:lnSpc>
              <a:spcBef>
                <a:spcPts val="1600"/>
              </a:spcBef>
              <a:spcAft>
                <a:spcPts val="0"/>
              </a:spcAft>
              <a:buSzPts val="1100"/>
              <a:buNone/>
            </a:pPr>
            <a:r>
              <a:rPr lang="en-US">
                <a:solidFill>
                  <a:srgbClr val="FFFFFF"/>
                </a:solidFill>
              </a:rPr>
              <a:t>abdominal muscles engage when you perform the repetitions.</a:t>
            </a:r>
            <a:endParaRPr>
              <a:solidFill>
                <a:srgbClr val="FFFFFF"/>
              </a:solidFill>
            </a:endParaRPr>
          </a:p>
          <a:p>
            <a:pPr marL="0" lvl="0" indent="0" algn="l" rtl="0">
              <a:lnSpc>
                <a:spcPct val="100000"/>
              </a:lnSpc>
              <a:spcBef>
                <a:spcPts val="1600"/>
              </a:spcBef>
              <a:spcAft>
                <a:spcPts val="0"/>
              </a:spcAft>
              <a:buSzPts val="1100"/>
              <a:buNone/>
            </a:pPr>
            <a:r>
              <a:rPr lang="en-US">
                <a:solidFill>
                  <a:srgbClr val="FFFFFF"/>
                </a:solidFill>
              </a:rPr>
              <a:t>Benefits:</a:t>
            </a:r>
            <a:endParaRPr>
              <a:solidFill>
                <a:srgbClr val="FFFFFF"/>
              </a:solidFill>
            </a:endParaRPr>
          </a:p>
          <a:p>
            <a:pPr marL="0" lvl="0" indent="0" algn="l" rtl="0">
              <a:lnSpc>
                <a:spcPct val="100000"/>
              </a:lnSpc>
              <a:spcBef>
                <a:spcPts val="1600"/>
              </a:spcBef>
              <a:spcAft>
                <a:spcPts val="0"/>
              </a:spcAft>
              <a:buSzPts val="1100"/>
              <a:buNone/>
            </a:pPr>
            <a:r>
              <a:rPr lang="en-US">
                <a:solidFill>
                  <a:srgbClr val="FFFFFF"/>
                </a:solidFill>
              </a:rPr>
              <a:t>The benefits or arm exercises are endless. Simple exercises can enhance your workout, have a positive impact on heart health, and strengthen your bones.</a:t>
            </a:r>
            <a:endParaRPr>
              <a:solidFill>
                <a:srgbClr val="FFFFFF"/>
              </a:solidFill>
            </a:endParaRPr>
          </a:p>
          <a:p>
            <a:pPr marL="0" lvl="0" indent="0" algn="l" rtl="0">
              <a:lnSpc>
                <a:spcPct val="100000"/>
              </a:lnSpc>
              <a:spcBef>
                <a:spcPts val="1600"/>
              </a:spcBef>
              <a:spcAft>
                <a:spcPts val="0"/>
              </a:spcAft>
              <a:buSzPts val="1100"/>
              <a:buNone/>
            </a:pPr>
            <a:r>
              <a:rPr lang="en-US">
                <a:solidFill>
                  <a:srgbClr val="FFFFFF"/>
                </a:solidFill>
              </a:rPr>
              <a:t>Risks: </a:t>
            </a:r>
            <a:endParaRPr>
              <a:solidFill>
                <a:srgbClr val="FFFFFF"/>
              </a:solidFill>
            </a:endParaRPr>
          </a:p>
          <a:p>
            <a:pPr marL="0" lvl="0" indent="0" algn="l" rtl="0">
              <a:lnSpc>
                <a:spcPct val="115000"/>
              </a:lnSpc>
              <a:spcBef>
                <a:spcPts val="1600"/>
              </a:spcBef>
              <a:spcAft>
                <a:spcPts val="0"/>
              </a:spcAft>
              <a:buClr>
                <a:schemeClr val="dk1"/>
              </a:buClr>
              <a:buSzPts val="1100"/>
              <a:buFont typeface="Arial"/>
              <a:buNone/>
            </a:pPr>
            <a:endParaRPr>
              <a:solidFill>
                <a:srgbClr val="FFFFFF"/>
              </a:solidFill>
            </a:endParaRPr>
          </a:p>
          <a:p>
            <a:pPr marL="0" lvl="0" indent="0" algn="l" rtl="0">
              <a:lnSpc>
                <a:spcPct val="115000"/>
              </a:lnSpc>
              <a:spcBef>
                <a:spcPts val="1600"/>
              </a:spcBef>
              <a:spcAft>
                <a:spcPts val="1600"/>
              </a:spcAft>
              <a:buSzPts val="1800"/>
              <a:buNone/>
            </a:pP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ae934af38a_1_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ARMS</a:t>
            </a:r>
            <a:endParaRPr sz="3000">
              <a:solidFill>
                <a:srgbClr val="FFFFFF"/>
              </a:solidFill>
            </a:endParaRPr>
          </a:p>
        </p:txBody>
      </p:sp>
      <p:sp>
        <p:nvSpPr>
          <p:cNvPr id="121" name="Google Shape;121;gae934af38a_1_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rPr>
              <a:t>Risks:</a:t>
            </a:r>
            <a:endParaRPr>
              <a:solidFill>
                <a:srgbClr val="FFFFFF"/>
              </a:solidFill>
            </a:endParaRPr>
          </a:p>
          <a:p>
            <a:pPr marL="0" lvl="0" indent="0" algn="l" rtl="0">
              <a:spcBef>
                <a:spcPts val="0"/>
              </a:spcBef>
              <a:spcAft>
                <a:spcPts val="0"/>
              </a:spcAft>
              <a:buClr>
                <a:schemeClr val="dk1"/>
              </a:buClr>
              <a:buSzPts val="1100"/>
              <a:buFont typeface="Arial"/>
              <a:buNone/>
            </a:pPr>
            <a:r>
              <a:rPr lang="en-US">
                <a:solidFill>
                  <a:srgbClr val="FFFFFF"/>
                </a:solidFill>
              </a:rPr>
              <a:t>As for the risks, there are some arm exercises that may involve fast or repetitive twisting, or long-lasting or held movements which are best to be avoided because they can cause damage to bones and muscles. When deciding if any exercise is safe, you need to consider the technique and the load, as well as your personal circumstances, such as any previous injuries and your fitness level.</a:t>
            </a:r>
            <a:endParaRPr>
              <a:solidFill>
                <a:srgbClr val="FFFFFF"/>
              </a:solidFill>
            </a:endParaRPr>
          </a:p>
          <a:p>
            <a:pPr marL="0" lvl="0" indent="0" algn="l" rtl="0">
              <a:spcBef>
                <a:spcPts val="0"/>
              </a:spcBef>
              <a:spcAft>
                <a:spcPts val="0"/>
              </a:spcAft>
              <a:buNone/>
            </a:pP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5"/>
        <p:cNvGrpSpPr/>
        <p:nvPr/>
      </p:nvGrpSpPr>
      <p:grpSpPr>
        <a:xfrm>
          <a:off x="0" y="0"/>
          <a:ext cx="0" cy="0"/>
          <a:chOff x="0" y="0"/>
          <a:chExt cx="0" cy="0"/>
        </a:xfrm>
      </p:grpSpPr>
      <p:sp>
        <p:nvSpPr>
          <p:cNvPr id="126" name="Google Shape;126;gae934af38a_1_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ARMS WARM-UP</a:t>
            </a:r>
            <a:endParaRPr>
              <a:solidFill>
                <a:srgbClr val="FFFFFF"/>
              </a:solidFill>
            </a:endParaRPr>
          </a:p>
        </p:txBody>
      </p:sp>
      <p:sp>
        <p:nvSpPr>
          <p:cNvPr id="127" name="Google Shape;127;gae934af38a_1_8"/>
          <p:cNvSpPr txBox="1">
            <a:spLocks noGrp="1"/>
          </p:cNvSpPr>
          <p:nvPr>
            <p:ph type="body" idx="1"/>
          </p:nvPr>
        </p:nvSpPr>
        <p:spPr>
          <a:xfrm>
            <a:off x="311700" y="1512075"/>
            <a:ext cx="8520600" cy="305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US">
                <a:solidFill>
                  <a:srgbClr val="FFFFFF"/>
                </a:solidFill>
              </a:rPr>
              <a:t>30 Seconds of pull ups</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30 Seconds of “rows” (Row your arms as though you are rowing a boat. During second round - add weight.)</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30 Seconds of bicep curls</a:t>
            </a:r>
            <a:endParaRPr>
              <a:solidFill>
                <a:srgbClr val="FFFFFF"/>
              </a:solidFill>
            </a:endParaRPr>
          </a:p>
          <a:p>
            <a:pPr marL="457200" lvl="0" indent="0" algn="l" rtl="0">
              <a:spcBef>
                <a:spcPts val="0"/>
              </a:spcBef>
              <a:spcAft>
                <a:spcPts val="0"/>
              </a:spcAft>
              <a:buNone/>
            </a:pPr>
            <a:r>
              <a:rPr lang="en-US">
                <a:solidFill>
                  <a:srgbClr val="FFFFFF"/>
                </a:solidFill>
              </a:rPr>
              <a:t>Repeat 3x</a:t>
            </a:r>
            <a:endParaRPr>
              <a:solidFill>
                <a:srgbClr val="FFFFFF"/>
              </a:solidFill>
            </a:endParaRPr>
          </a:p>
        </p:txBody>
      </p:sp>
      <p:pic>
        <p:nvPicPr>
          <p:cNvPr id="128" name="Google Shape;128;gae934af38a_1_8"/>
          <p:cNvPicPr preferRelativeResize="0"/>
          <p:nvPr/>
        </p:nvPicPr>
        <p:blipFill>
          <a:blip r:embed="rId3">
            <a:alphaModFix/>
          </a:blip>
          <a:stretch>
            <a:fillRect/>
          </a:stretch>
        </p:blipFill>
        <p:spPr>
          <a:xfrm>
            <a:off x="4772738" y="2201688"/>
            <a:ext cx="2105025" cy="2619375"/>
          </a:xfrm>
          <a:prstGeom prst="rect">
            <a:avLst/>
          </a:prstGeom>
          <a:noFill/>
          <a:ln>
            <a:noFill/>
          </a:ln>
        </p:spPr>
      </p:pic>
      <p:pic>
        <p:nvPicPr>
          <p:cNvPr id="129" name="Google Shape;129;gae934af38a_1_8"/>
          <p:cNvPicPr preferRelativeResize="0"/>
          <p:nvPr/>
        </p:nvPicPr>
        <p:blipFill>
          <a:blip r:embed="rId4">
            <a:alphaModFix/>
          </a:blip>
          <a:stretch>
            <a:fillRect/>
          </a:stretch>
        </p:blipFill>
        <p:spPr>
          <a:xfrm>
            <a:off x="7213300" y="11155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3"/>
        <p:cNvGrpSpPr/>
        <p:nvPr/>
      </p:nvGrpSpPr>
      <p:grpSpPr>
        <a:xfrm>
          <a:off x="0" y="0"/>
          <a:ext cx="0" cy="0"/>
          <a:chOff x="0" y="0"/>
          <a:chExt cx="0" cy="0"/>
        </a:xfrm>
      </p:grpSpPr>
      <p:sp>
        <p:nvSpPr>
          <p:cNvPr id="134" name="Google Shape;134;gae934af38a_1_13"/>
          <p:cNvSpPr txBox="1">
            <a:spLocks noGrp="1"/>
          </p:cNvSpPr>
          <p:nvPr>
            <p:ph type="body" idx="1"/>
          </p:nvPr>
        </p:nvSpPr>
        <p:spPr>
          <a:xfrm>
            <a:off x="372200" y="1115449"/>
            <a:ext cx="8520600" cy="3258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FFFFFF"/>
              </a:buClr>
              <a:buSzPts val="1800"/>
              <a:buChar char="●"/>
            </a:pPr>
            <a:r>
              <a:rPr lang="en-US">
                <a:solidFill>
                  <a:srgbClr val="FFFFFF"/>
                </a:solidFill>
              </a:rPr>
              <a:t>Barbell Curls 3 sets of 10 reps (Barbell with your weight of choice held at your waist, and slowly raised to your chest.)</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Concentration Curls 3 sets of 12 reps</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Reverse Curls 3 sets of 12 reps</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Dips 3 sets of 12 reps</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Complete Workout Twice</a:t>
            </a:r>
            <a:endParaRPr>
              <a:solidFill>
                <a:srgbClr val="FFFFFF"/>
              </a:solidFill>
            </a:endParaRPr>
          </a:p>
        </p:txBody>
      </p:sp>
      <p:pic>
        <p:nvPicPr>
          <p:cNvPr id="135" name="Google Shape;135;gae934af38a_1_13"/>
          <p:cNvPicPr preferRelativeResize="0"/>
          <p:nvPr/>
        </p:nvPicPr>
        <p:blipFill>
          <a:blip r:embed="rId3">
            <a:alphaModFix/>
          </a:blip>
          <a:stretch>
            <a:fillRect/>
          </a:stretch>
        </p:blipFill>
        <p:spPr>
          <a:xfrm>
            <a:off x="5302350" y="1523450"/>
            <a:ext cx="1685925" cy="1614175"/>
          </a:xfrm>
          <a:prstGeom prst="rect">
            <a:avLst/>
          </a:prstGeom>
          <a:noFill/>
          <a:ln>
            <a:noFill/>
          </a:ln>
        </p:spPr>
      </p:pic>
      <p:pic>
        <p:nvPicPr>
          <p:cNvPr id="136" name="Google Shape;136;gae934af38a_1_13"/>
          <p:cNvPicPr preferRelativeResize="0"/>
          <p:nvPr/>
        </p:nvPicPr>
        <p:blipFill>
          <a:blip r:embed="rId4">
            <a:alphaModFix/>
          </a:blip>
          <a:stretch>
            <a:fillRect/>
          </a:stretch>
        </p:blipFill>
        <p:spPr>
          <a:xfrm>
            <a:off x="7270521" y="2048721"/>
            <a:ext cx="1356750" cy="1837975"/>
          </a:xfrm>
          <a:prstGeom prst="rect">
            <a:avLst/>
          </a:prstGeom>
          <a:noFill/>
          <a:ln>
            <a:noFill/>
          </a:ln>
        </p:spPr>
      </p:pic>
      <p:pic>
        <p:nvPicPr>
          <p:cNvPr id="137" name="Google Shape;137;gae934af38a_1_13"/>
          <p:cNvPicPr preferRelativeResize="0"/>
          <p:nvPr/>
        </p:nvPicPr>
        <p:blipFill>
          <a:blip r:embed="rId5">
            <a:alphaModFix/>
          </a:blip>
          <a:stretch>
            <a:fillRect/>
          </a:stretch>
        </p:blipFill>
        <p:spPr>
          <a:xfrm flipH="1">
            <a:off x="5359322" y="3276300"/>
            <a:ext cx="1773150" cy="1614175"/>
          </a:xfrm>
          <a:prstGeom prst="rect">
            <a:avLst/>
          </a:prstGeom>
          <a:noFill/>
          <a:ln>
            <a:noFill/>
          </a:ln>
        </p:spPr>
      </p:pic>
      <p:pic>
        <p:nvPicPr>
          <p:cNvPr id="138" name="Google Shape;138;gae934af38a_1_13"/>
          <p:cNvPicPr preferRelativeResize="0"/>
          <p:nvPr/>
        </p:nvPicPr>
        <p:blipFill>
          <a:blip r:embed="rId6">
            <a:alphaModFix/>
          </a:blip>
          <a:stretch>
            <a:fillRect/>
          </a:stretch>
        </p:blipFill>
        <p:spPr>
          <a:xfrm>
            <a:off x="3086100" y="2994200"/>
            <a:ext cx="2011475" cy="1896275"/>
          </a:xfrm>
          <a:prstGeom prst="rect">
            <a:avLst/>
          </a:prstGeom>
          <a:noFill/>
          <a:ln>
            <a:noFill/>
          </a:ln>
        </p:spPr>
      </p:pic>
      <p:sp>
        <p:nvSpPr>
          <p:cNvPr id="139" name="Google Shape;139;gae934af38a_1_13"/>
          <p:cNvSpPr txBox="1"/>
          <p:nvPr/>
        </p:nvSpPr>
        <p:spPr>
          <a:xfrm>
            <a:off x="607300" y="545325"/>
            <a:ext cx="8217000" cy="47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FFFF"/>
                </a:solidFill>
              </a:rPr>
              <a:t>ARMS WORKOUT</a:t>
            </a:r>
            <a:endParaRPr sz="28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3"/>
        <p:cNvGrpSpPr/>
        <p:nvPr/>
      </p:nvGrpSpPr>
      <p:grpSpPr>
        <a:xfrm>
          <a:off x="0" y="0"/>
          <a:ext cx="0" cy="0"/>
          <a:chOff x="0" y="0"/>
          <a:chExt cx="0" cy="0"/>
        </a:xfrm>
      </p:grpSpPr>
      <p:sp>
        <p:nvSpPr>
          <p:cNvPr id="144" name="Google Shape;144;gae934af38a_1_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ARMS COOL DOWN</a:t>
            </a:r>
            <a:endParaRPr>
              <a:solidFill>
                <a:srgbClr val="FFFFFF"/>
              </a:solidFill>
            </a:endParaRPr>
          </a:p>
        </p:txBody>
      </p:sp>
      <p:sp>
        <p:nvSpPr>
          <p:cNvPr id="145" name="Google Shape;145;gae934af38a_1_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rPr>
              <a:t>FIRST: Take a minute to stretch out your arms!!</a:t>
            </a:r>
            <a:endParaRPr>
              <a:solidFill>
                <a:srgbClr val="FFFFFF"/>
              </a:solidFill>
            </a:endParaRPr>
          </a:p>
          <a:p>
            <a:pPr marL="0" lvl="0" indent="0" algn="l" rtl="0">
              <a:spcBef>
                <a:spcPts val="0"/>
              </a:spcBef>
              <a:spcAft>
                <a:spcPts val="0"/>
              </a:spcAft>
              <a:buNone/>
            </a:pPr>
            <a:r>
              <a:rPr lang="en-US">
                <a:solidFill>
                  <a:srgbClr val="FFFFFF"/>
                </a:solidFill>
              </a:rPr>
              <a:t>30 Seconds of Dumbbell Extensions</a:t>
            </a:r>
            <a:endParaRPr>
              <a:solidFill>
                <a:srgbClr val="FFFFFF"/>
              </a:solidFill>
            </a:endParaRPr>
          </a:p>
          <a:p>
            <a:pPr marL="0" lvl="0" indent="0" algn="l" rtl="0">
              <a:spcBef>
                <a:spcPts val="0"/>
              </a:spcBef>
              <a:spcAft>
                <a:spcPts val="0"/>
              </a:spcAft>
              <a:buNone/>
            </a:pPr>
            <a:r>
              <a:rPr lang="en-US">
                <a:solidFill>
                  <a:srgbClr val="FFFFFF"/>
                </a:solidFill>
              </a:rPr>
              <a:t>30 Second Cable Pulls</a:t>
            </a:r>
            <a:endParaRPr>
              <a:solidFill>
                <a:srgbClr val="FFFFFF"/>
              </a:solidFill>
            </a:endParaRPr>
          </a:p>
          <a:p>
            <a:pPr marL="0" lvl="0" indent="0" algn="l" rtl="0">
              <a:spcBef>
                <a:spcPts val="0"/>
              </a:spcBef>
              <a:spcAft>
                <a:spcPts val="0"/>
              </a:spcAft>
              <a:buNone/>
            </a:pPr>
            <a:r>
              <a:rPr lang="en-US">
                <a:solidFill>
                  <a:srgbClr val="FFFFFF"/>
                </a:solidFill>
              </a:rPr>
              <a:t>30 Second Pull Ups</a:t>
            </a:r>
            <a:endParaRPr>
              <a:solidFill>
                <a:srgbClr val="FFFFFF"/>
              </a:solidFill>
            </a:endParaRPr>
          </a:p>
          <a:p>
            <a:pPr marL="0" lvl="0" indent="0" algn="l" rtl="0">
              <a:spcBef>
                <a:spcPts val="0"/>
              </a:spcBef>
              <a:spcAft>
                <a:spcPts val="0"/>
              </a:spcAft>
              <a:buNone/>
            </a:pPr>
            <a:r>
              <a:rPr lang="en-US">
                <a:solidFill>
                  <a:srgbClr val="FFFFFF"/>
                </a:solidFill>
              </a:rPr>
              <a:t>Repeat 2x</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Encouragement: Never get discouraged if it feels like too much during the workout and you are getting too tired. Stop when you are tired and resume where you left off. It will eventually be a breeze! </a:t>
            </a:r>
            <a:endParaRPr>
              <a:solidFill>
                <a:srgbClr val="FFFFFF"/>
              </a:solidFill>
            </a:endParaRPr>
          </a:p>
          <a:p>
            <a:pPr marL="0" lvl="0" indent="0" algn="l" rtl="0">
              <a:spcBef>
                <a:spcPts val="0"/>
              </a:spcBef>
              <a:spcAft>
                <a:spcPts val="0"/>
              </a:spcAft>
              <a:buNone/>
            </a:pPr>
            <a:endParaRPr>
              <a:solidFill>
                <a:srgbClr val="FFFFFF"/>
              </a:solidFill>
            </a:endParaRPr>
          </a:p>
        </p:txBody>
      </p:sp>
      <p:pic>
        <p:nvPicPr>
          <p:cNvPr id="146" name="Google Shape;146;gae934af38a_1_27"/>
          <p:cNvPicPr preferRelativeResize="0"/>
          <p:nvPr/>
        </p:nvPicPr>
        <p:blipFill>
          <a:blip r:embed="rId3">
            <a:alphaModFix/>
          </a:blip>
          <a:stretch>
            <a:fillRect/>
          </a:stretch>
        </p:blipFill>
        <p:spPr>
          <a:xfrm>
            <a:off x="6743875" y="135649"/>
            <a:ext cx="1132950" cy="1469625"/>
          </a:xfrm>
          <a:prstGeom prst="rect">
            <a:avLst/>
          </a:prstGeom>
          <a:noFill/>
          <a:ln>
            <a:noFill/>
          </a:ln>
        </p:spPr>
      </p:pic>
      <p:pic>
        <p:nvPicPr>
          <p:cNvPr id="147" name="Google Shape;147;gae934af38a_1_27"/>
          <p:cNvPicPr preferRelativeResize="0"/>
          <p:nvPr/>
        </p:nvPicPr>
        <p:blipFill>
          <a:blip r:embed="rId4">
            <a:alphaModFix/>
          </a:blip>
          <a:stretch>
            <a:fillRect/>
          </a:stretch>
        </p:blipFill>
        <p:spPr>
          <a:xfrm>
            <a:off x="7951200" y="1605275"/>
            <a:ext cx="1007975" cy="1413376"/>
          </a:xfrm>
          <a:prstGeom prst="rect">
            <a:avLst/>
          </a:prstGeom>
          <a:noFill/>
          <a:ln>
            <a:noFill/>
          </a:ln>
        </p:spPr>
      </p:pic>
      <p:pic>
        <p:nvPicPr>
          <p:cNvPr id="148" name="Google Shape;148;gae934af38a_1_27"/>
          <p:cNvPicPr preferRelativeResize="0"/>
          <p:nvPr/>
        </p:nvPicPr>
        <p:blipFill>
          <a:blip r:embed="rId5">
            <a:alphaModFix/>
          </a:blip>
          <a:stretch>
            <a:fillRect/>
          </a:stretch>
        </p:blipFill>
        <p:spPr>
          <a:xfrm>
            <a:off x="4994775" y="125180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a58e741a9d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lt1"/>
                </a:solidFill>
              </a:rPr>
              <a:t>SHOULDERS</a:t>
            </a:r>
            <a:endParaRPr>
              <a:solidFill>
                <a:schemeClr val="lt1"/>
              </a:solidFill>
            </a:endParaRPr>
          </a:p>
        </p:txBody>
      </p:sp>
      <p:sp>
        <p:nvSpPr>
          <p:cNvPr id="154" name="Google Shape;154;ga58e741a9d_0_0"/>
          <p:cNvSpPr txBox="1">
            <a:spLocks noGrp="1"/>
          </p:cNvSpPr>
          <p:nvPr>
            <p:ph type="body" idx="1"/>
          </p:nvPr>
        </p:nvSpPr>
        <p:spPr>
          <a:xfrm>
            <a:off x="311700" y="1172750"/>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a:solidFill>
                  <a:schemeClr val="lt1"/>
                </a:solidFill>
              </a:rPr>
              <a:t>Goals/Objectives:</a:t>
            </a:r>
            <a:endParaRPr>
              <a:solidFill>
                <a:schemeClr val="lt1"/>
              </a:solidFill>
            </a:endParaRPr>
          </a:p>
          <a:p>
            <a:pPr marL="0" lvl="0" indent="0" algn="l" rtl="0">
              <a:lnSpc>
                <a:spcPct val="150000"/>
              </a:lnSpc>
              <a:spcBef>
                <a:spcPts val="0"/>
              </a:spcBef>
              <a:spcAft>
                <a:spcPts val="0"/>
              </a:spcAft>
              <a:buNone/>
            </a:pPr>
            <a:r>
              <a:rPr lang="en-US">
                <a:solidFill>
                  <a:schemeClr val="lt1"/>
                </a:solidFill>
              </a:rPr>
              <a:t>This shoulders exercise is to not only strengthen your shoulders but </a:t>
            </a:r>
            <a:endParaRPr>
              <a:solidFill>
                <a:schemeClr val="lt1"/>
              </a:solidFill>
            </a:endParaRPr>
          </a:p>
          <a:p>
            <a:pPr marL="0" lvl="0" indent="0" algn="l" rtl="0">
              <a:lnSpc>
                <a:spcPct val="150000"/>
              </a:lnSpc>
              <a:spcBef>
                <a:spcPts val="0"/>
              </a:spcBef>
              <a:spcAft>
                <a:spcPts val="0"/>
              </a:spcAft>
              <a:buNone/>
            </a:pPr>
            <a:r>
              <a:rPr lang="en-US">
                <a:solidFill>
                  <a:schemeClr val="lt1"/>
                </a:solidFill>
              </a:rPr>
              <a:t>also upper back and chest.</a:t>
            </a:r>
            <a:endParaRPr>
              <a:solidFill>
                <a:schemeClr val="lt1"/>
              </a:solidFill>
            </a:endParaRPr>
          </a:p>
          <a:p>
            <a:pPr marL="0" lvl="0" indent="0" algn="l" rtl="0">
              <a:lnSpc>
                <a:spcPct val="150000"/>
              </a:lnSpc>
              <a:spcBef>
                <a:spcPts val="0"/>
              </a:spcBef>
              <a:spcAft>
                <a:spcPts val="0"/>
              </a:spcAft>
              <a:buNone/>
            </a:pPr>
            <a:r>
              <a:rPr lang="en-US">
                <a:solidFill>
                  <a:schemeClr val="lt1"/>
                </a:solidFill>
              </a:rPr>
              <a:t>Benefits:</a:t>
            </a:r>
            <a:endParaRPr>
              <a:solidFill>
                <a:schemeClr val="lt1"/>
              </a:solidFill>
            </a:endParaRPr>
          </a:p>
          <a:p>
            <a:pPr marL="0" lvl="0" indent="0" algn="l" rtl="0">
              <a:lnSpc>
                <a:spcPct val="150000"/>
              </a:lnSpc>
              <a:spcBef>
                <a:spcPts val="0"/>
              </a:spcBef>
              <a:spcAft>
                <a:spcPts val="0"/>
              </a:spcAft>
              <a:buNone/>
            </a:pPr>
            <a:r>
              <a:rPr lang="en-US">
                <a:solidFill>
                  <a:schemeClr val="lt1"/>
                </a:solidFill>
              </a:rPr>
              <a:t> The benefits or shoulder exercises are endless. Simple exercises can enhance your workout, have a positive impact on heart health, and strengthen your bones and shoulder joints.</a:t>
            </a:r>
            <a:endParaRPr>
              <a:solidFill>
                <a:schemeClr val="lt1"/>
              </a:solidFill>
            </a:endParaRPr>
          </a:p>
          <a:p>
            <a:pPr marL="0" lvl="0" indent="0" algn="l" rtl="0">
              <a:spcBef>
                <a:spcPts val="0"/>
              </a:spcBef>
              <a:spcAft>
                <a:spcPts val="0"/>
              </a:spcAft>
              <a:buNone/>
            </a:pPr>
            <a:endParaRPr>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a58e741a9d_0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lt1"/>
                </a:solidFill>
              </a:rPr>
              <a:t>SHOULDERS</a:t>
            </a:r>
            <a:endParaRPr>
              <a:solidFill>
                <a:schemeClr val="lt1"/>
              </a:solidFill>
            </a:endParaRPr>
          </a:p>
        </p:txBody>
      </p:sp>
      <p:sp>
        <p:nvSpPr>
          <p:cNvPr id="160" name="Google Shape;160;ga58e741a9d_0_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Risks:</a:t>
            </a:r>
            <a:endParaRPr>
              <a:solidFill>
                <a:schemeClr val="lt1"/>
              </a:solidFill>
            </a:endParaRPr>
          </a:p>
          <a:p>
            <a:pPr marL="0" lvl="0" indent="0" algn="l" rtl="0">
              <a:spcBef>
                <a:spcPts val="0"/>
              </a:spcBef>
              <a:spcAft>
                <a:spcPts val="0"/>
              </a:spcAft>
              <a:buNone/>
            </a:pPr>
            <a:r>
              <a:rPr lang="en-US">
                <a:solidFill>
                  <a:schemeClr val="lt1"/>
                </a:solidFill>
              </a:rPr>
              <a:t>Just like any workout, there are certain risks.The risks are limited if you do the exercises correctly. Possible injuries would be pulled muscles or muscle cramps. These can be prevented by staying hydrated and stretching properly before and after the workout. Some shoulder exercises can be straining on the back and shoulder joints if you are not careful about overworking your body. Be sure to take breaks when necessary.</a:t>
            </a:r>
            <a:endParaRPr>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311700" y="1914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FFFFFF"/>
                </a:solidFill>
              </a:rPr>
              <a:t>SHOULDER WARM UP</a:t>
            </a:r>
            <a:endParaRPr>
              <a:solidFill>
                <a:srgbClr val="FFFFFF"/>
              </a:solidFill>
            </a:endParaRPr>
          </a:p>
          <a:p>
            <a:pPr marL="0" lvl="0" indent="0" algn="ctr" rtl="0">
              <a:lnSpc>
                <a:spcPct val="100000"/>
              </a:lnSpc>
              <a:spcBef>
                <a:spcPts val="0"/>
              </a:spcBef>
              <a:spcAft>
                <a:spcPts val="0"/>
              </a:spcAft>
              <a:buSzPts val="2800"/>
              <a:buNone/>
            </a:pPr>
            <a:endParaRPr>
              <a:solidFill>
                <a:srgbClr val="FFFFFF"/>
              </a:solidFill>
            </a:endParaRPr>
          </a:p>
          <a:p>
            <a:pPr marL="0" lvl="0" indent="0" algn="ctr" rtl="0">
              <a:lnSpc>
                <a:spcPct val="100000"/>
              </a:lnSpc>
              <a:spcBef>
                <a:spcPts val="0"/>
              </a:spcBef>
              <a:spcAft>
                <a:spcPts val="0"/>
              </a:spcAft>
              <a:buSzPts val="2800"/>
              <a:buNone/>
            </a:pPr>
            <a:endParaRPr>
              <a:solidFill>
                <a:srgbClr val="FFFFFF"/>
              </a:solidFill>
            </a:endParaRPr>
          </a:p>
        </p:txBody>
      </p:sp>
      <p:sp>
        <p:nvSpPr>
          <p:cNvPr id="166" name="Google Shape;166;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US">
                <a:solidFill>
                  <a:srgbClr val="FFFFFF"/>
                </a:solidFill>
              </a:rPr>
              <a:t>Shoulder Rotation 2 sets for 60 seconds (extend arms straight out, palms facing upward then rotate shoulders to turn palm face down)</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Elbows to Arms Planks 2 sets for 60 seconds ( start in push-up position and transition into elbow plank position)</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Crawling Plank 1 set for 60 seconds ( starting in push-up position walk arms closer to feet while keeping legs and arms straight) </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stretch shoulders as needed for 3-5 minutes </a:t>
            </a:r>
            <a:endParaRPr>
              <a:solidFill>
                <a:srgbClr val="FFFFFF"/>
              </a:solidFill>
            </a:endParaRPr>
          </a:p>
        </p:txBody>
      </p:sp>
      <p:pic>
        <p:nvPicPr>
          <p:cNvPr id="167" name="Google Shape;167;p9"/>
          <p:cNvPicPr preferRelativeResize="0"/>
          <p:nvPr/>
        </p:nvPicPr>
        <p:blipFill>
          <a:blip r:embed="rId3">
            <a:alphaModFix/>
          </a:blip>
          <a:stretch>
            <a:fillRect/>
          </a:stretch>
        </p:blipFill>
        <p:spPr>
          <a:xfrm>
            <a:off x="1237700" y="764098"/>
            <a:ext cx="1115925" cy="779078"/>
          </a:xfrm>
          <a:prstGeom prst="rect">
            <a:avLst/>
          </a:prstGeom>
          <a:noFill/>
          <a:ln>
            <a:noFill/>
          </a:ln>
        </p:spPr>
      </p:pic>
      <p:pic>
        <p:nvPicPr>
          <p:cNvPr id="168" name="Google Shape;168;p9"/>
          <p:cNvPicPr preferRelativeResize="0"/>
          <p:nvPr/>
        </p:nvPicPr>
        <p:blipFill>
          <a:blip r:embed="rId4">
            <a:alphaModFix/>
          </a:blip>
          <a:stretch>
            <a:fillRect/>
          </a:stretch>
        </p:blipFill>
        <p:spPr>
          <a:xfrm>
            <a:off x="3251500" y="764100"/>
            <a:ext cx="1237676" cy="779075"/>
          </a:xfrm>
          <a:prstGeom prst="rect">
            <a:avLst/>
          </a:prstGeom>
          <a:noFill/>
          <a:ln>
            <a:noFill/>
          </a:ln>
        </p:spPr>
      </p:pic>
      <p:pic>
        <p:nvPicPr>
          <p:cNvPr id="169" name="Google Shape;169;p9"/>
          <p:cNvPicPr preferRelativeResize="0"/>
          <p:nvPr/>
        </p:nvPicPr>
        <p:blipFill>
          <a:blip r:embed="rId5">
            <a:alphaModFix/>
          </a:blip>
          <a:stretch>
            <a:fillRect/>
          </a:stretch>
        </p:blipFill>
        <p:spPr>
          <a:xfrm>
            <a:off x="5265275" y="764100"/>
            <a:ext cx="2724292" cy="779075"/>
          </a:xfrm>
          <a:prstGeom prst="rect">
            <a:avLst/>
          </a:prstGeom>
          <a:noFill/>
          <a:ln>
            <a:noFill/>
          </a:ln>
        </p:spPr>
      </p:pic>
      <p:pic>
        <p:nvPicPr>
          <p:cNvPr id="170" name="Google Shape;170;p9"/>
          <p:cNvPicPr preferRelativeResize="0"/>
          <p:nvPr/>
        </p:nvPicPr>
        <p:blipFill>
          <a:blip r:embed="rId6">
            <a:alphaModFix/>
          </a:blip>
          <a:stretch>
            <a:fillRect/>
          </a:stretch>
        </p:blipFill>
        <p:spPr>
          <a:xfrm>
            <a:off x="7132525" y="3247225"/>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74"/>
        <p:cNvGrpSpPr/>
        <p:nvPr/>
      </p:nvGrpSpPr>
      <p:grpSpPr>
        <a:xfrm>
          <a:off x="0" y="0"/>
          <a:ext cx="0" cy="0"/>
          <a:chOff x="0" y="0"/>
          <a:chExt cx="0" cy="0"/>
        </a:xfrm>
      </p:grpSpPr>
      <p:sp>
        <p:nvSpPr>
          <p:cNvPr id="175" name="Google Shape;175;gad8d43cdd0_2_3"/>
          <p:cNvSpPr txBox="1">
            <a:spLocks noGrp="1"/>
          </p:cNvSpPr>
          <p:nvPr>
            <p:ph type="title"/>
          </p:nvPr>
        </p:nvSpPr>
        <p:spPr>
          <a:xfrm>
            <a:off x="623400" y="99625"/>
            <a:ext cx="8520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SHOULDER WORKOUT</a:t>
            </a:r>
            <a:endParaRPr>
              <a:solidFill>
                <a:schemeClr val="lt1"/>
              </a:solidFill>
            </a:endParaRPr>
          </a:p>
        </p:txBody>
      </p:sp>
      <p:sp>
        <p:nvSpPr>
          <p:cNvPr id="176" name="Google Shape;176;gad8d43cdd0_2_3"/>
          <p:cNvSpPr txBox="1">
            <a:spLocks noGrp="1"/>
          </p:cNvSpPr>
          <p:nvPr>
            <p:ph type="body" idx="1"/>
          </p:nvPr>
        </p:nvSpPr>
        <p:spPr>
          <a:xfrm>
            <a:off x="311700" y="15441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US">
                <a:solidFill>
                  <a:schemeClr val="lt1"/>
                </a:solidFill>
              </a:rPr>
              <a:t>Bend Over Lateral Raise  with 5lb-15lb dumbbells 3 sets of 10 (bending forward 90 degrees at the hips and slightly bent knees raise your arms out to the sides and slowly back down)</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Circle Chop with 10lb -20lb dumbbell 3 sets of 10 ( with dumbbell in hand using your shoulders rotate the dumbbell around your head)</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Shoulder Press with 5lb-15lb dumbbells 3 sets of 10 ( standing straight up and arms out wide in an L shape slowly move your arms straight above your head  in Y shape and slowly back down)</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Push-ups 20 reps (elbows pointed back towards your legs lower you chest to the ground by bending arms slowly. Take breaks when needed or put knees down)</a:t>
            </a:r>
            <a:endParaRPr>
              <a:solidFill>
                <a:schemeClr val="lt1"/>
              </a:solidFill>
            </a:endParaRPr>
          </a:p>
        </p:txBody>
      </p:sp>
      <p:pic>
        <p:nvPicPr>
          <p:cNvPr id="177" name="Google Shape;177;gad8d43cdd0_2_3"/>
          <p:cNvPicPr preferRelativeResize="0"/>
          <p:nvPr/>
        </p:nvPicPr>
        <p:blipFill>
          <a:blip r:embed="rId3">
            <a:alphaModFix/>
          </a:blip>
          <a:stretch>
            <a:fillRect/>
          </a:stretch>
        </p:blipFill>
        <p:spPr>
          <a:xfrm>
            <a:off x="1406075" y="617613"/>
            <a:ext cx="1008425" cy="835225"/>
          </a:xfrm>
          <a:prstGeom prst="rect">
            <a:avLst/>
          </a:prstGeom>
          <a:noFill/>
          <a:ln>
            <a:noFill/>
          </a:ln>
        </p:spPr>
      </p:pic>
      <p:pic>
        <p:nvPicPr>
          <p:cNvPr id="178" name="Google Shape;178;gad8d43cdd0_2_3"/>
          <p:cNvPicPr preferRelativeResize="0"/>
          <p:nvPr/>
        </p:nvPicPr>
        <p:blipFill>
          <a:blip r:embed="rId4">
            <a:alphaModFix/>
          </a:blip>
          <a:stretch>
            <a:fillRect/>
          </a:stretch>
        </p:blipFill>
        <p:spPr>
          <a:xfrm>
            <a:off x="3249375" y="581025"/>
            <a:ext cx="843450" cy="908400"/>
          </a:xfrm>
          <a:prstGeom prst="rect">
            <a:avLst/>
          </a:prstGeom>
          <a:noFill/>
          <a:ln>
            <a:noFill/>
          </a:ln>
        </p:spPr>
      </p:pic>
      <p:pic>
        <p:nvPicPr>
          <p:cNvPr id="179" name="Google Shape;179;gad8d43cdd0_2_3"/>
          <p:cNvPicPr preferRelativeResize="0"/>
          <p:nvPr/>
        </p:nvPicPr>
        <p:blipFill>
          <a:blip r:embed="rId5">
            <a:alphaModFix/>
          </a:blip>
          <a:stretch>
            <a:fillRect/>
          </a:stretch>
        </p:blipFill>
        <p:spPr>
          <a:xfrm>
            <a:off x="4769825" y="613513"/>
            <a:ext cx="843449" cy="843449"/>
          </a:xfrm>
          <a:prstGeom prst="rect">
            <a:avLst/>
          </a:prstGeom>
          <a:noFill/>
          <a:ln>
            <a:noFill/>
          </a:ln>
        </p:spPr>
      </p:pic>
      <p:pic>
        <p:nvPicPr>
          <p:cNvPr id="180" name="Google Shape;180;gad8d43cdd0_2_3"/>
          <p:cNvPicPr preferRelativeResize="0"/>
          <p:nvPr/>
        </p:nvPicPr>
        <p:blipFill>
          <a:blip r:embed="rId6">
            <a:alphaModFix/>
          </a:blip>
          <a:stretch>
            <a:fillRect/>
          </a:stretch>
        </p:blipFill>
        <p:spPr>
          <a:xfrm>
            <a:off x="6290275" y="617612"/>
            <a:ext cx="1486635" cy="835225"/>
          </a:xfrm>
          <a:prstGeom prst="rect">
            <a:avLst/>
          </a:prstGeom>
          <a:noFill/>
          <a:ln>
            <a:noFill/>
          </a:ln>
        </p:spPr>
      </p:pic>
      <p:pic>
        <p:nvPicPr>
          <p:cNvPr id="181" name="Google Shape;181;gad8d43cdd0_2_3"/>
          <p:cNvPicPr preferRelativeResize="0"/>
          <p:nvPr/>
        </p:nvPicPr>
        <p:blipFill>
          <a:blip r:embed="rId7">
            <a:alphaModFix/>
          </a:blip>
          <a:stretch>
            <a:fillRect/>
          </a:stretch>
        </p:blipFill>
        <p:spPr>
          <a:xfrm>
            <a:off x="7867225" y="297451"/>
            <a:ext cx="1276775" cy="1203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ad8d43cdd0_2_12"/>
          <p:cNvSpPr txBox="1">
            <a:spLocks noGrp="1"/>
          </p:cNvSpPr>
          <p:nvPr>
            <p:ph type="title"/>
          </p:nvPr>
        </p:nvSpPr>
        <p:spPr>
          <a:xfrm>
            <a:off x="311700" y="242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chemeClr val="lt1"/>
                </a:solidFill>
              </a:rPr>
              <a:t>SHOULDER COOL DOWN/ STRETCH </a:t>
            </a:r>
            <a:endParaRPr>
              <a:solidFill>
                <a:schemeClr val="lt1"/>
              </a:solidFill>
            </a:endParaRPr>
          </a:p>
        </p:txBody>
      </p:sp>
      <p:sp>
        <p:nvSpPr>
          <p:cNvPr id="187" name="Google Shape;187;gad8d43cdd0_2_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US">
                <a:solidFill>
                  <a:schemeClr val="lt1"/>
                </a:solidFill>
              </a:rPr>
              <a:t>Bring arm across body and pull it in with your other arm. Then switch to other arm</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Put arm behind head making a triangle and pull hand with opposite arm.Then switch to other arm.</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Cross arms by holding your own hand, then raise your arms over Then switch to other arm.</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Rotate your arm forward in a giant circle. Then switch to other arm.</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Rotate your arm backward in a giant circle. Then switch to other arm.</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Shake out your arms.</a:t>
            </a:r>
            <a:endParaRPr>
              <a:solidFill>
                <a:schemeClr val="lt1"/>
              </a:solidFill>
            </a:endParaRPr>
          </a:p>
          <a:p>
            <a:pPr marL="457200" lvl="0" indent="0" algn="ctr" rtl="0">
              <a:spcBef>
                <a:spcPts val="0"/>
              </a:spcBef>
              <a:spcAft>
                <a:spcPts val="0"/>
              </a:spcAft>
              <a:buNone/>
            </a:pPr>
            <a:r>
              <a:rPr lang="en-US">
                <a:solidFill>
                  <a:schemeClr val="lt1"/>
                </a:solidFill>
              </a:rPr>
              <a:t> </a:t>
            </a:r>
            <a:endParaRPr>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txBox="1">
            <a:spLocks noGrp="1"/>
          </p:cNvSpPr>
          <p:nvPr>
            <p:ph type="title"/>
          </p:nvPr>
        </p:nvSpPr>
        <p:spPr>
          <a:xfrm>
            <a:off x="311700" y="4202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a:solidFill>
                  <a:srgbClr val="FFFFFF"/>
                </a:solidFill>
              </a:rPr>
              <a:t>PRESENTATION CONTENT</a:t>
            </a:r>
            <a:endParaRPr sz="3200">
              <a:solidFill>
                <a:srgbClr val="FFFFFF"/>
              </a:solidFill>
            </a:endParaRPr>
          </a:p>
        </p:txBody>
      </p:sp>
      <p:sp>
        <p:nvSpPr>
          <p:cNvPr id="61" name="Google Shape;61;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90000"/>
              </a:lnSpc>
              <a:spcBef>
                <a:spcPts val="1000"/>
              </a:spcBef>
              <a:spcAft>
                <a:spcPts val="0"/>
              </a:spcAft>
              <a:buClr>
                <a:srgbClr val="FFFFFF"/>
              </a:buClr>
              <a:buSzPts val="2600"/>
              <a:buChar char="●"/>
            </a:pPr>
            <a:r>
              <a:rPr lang="en-US" sz="2600">
                <a:solidFill>
                  <a:srgbClr val="FFFFFF"/>
                </a:solidFill>
              </a:rPr>
              <a:t>HPESS Majors Mission Statement</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Project Objective</a:t>
            </a:r>
            <a:endParaRPr sz="2600"/>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Exercise &amp; Physical Activity Data</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Benefits of Physical Activity</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Physical Activity Requirements</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Guidelines for Safe Physical Activity</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Exercise / Physical Activity Plans</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Conclusion</a:t>
            </a:r>
            <a:endParaRPr sz="2600">
              <a:solidFill>
                <a:srgbClr val="FFFFFF"/>
              </a:solidFill>
            </a:endParaRPr>
          </a:p>
          <a:p>
            <a:pPr marL="457200" lvl="0" indent="-393700" algn="l" rtl="0">
              <a:lnSpc>
                <a:spcPct val="90000"/>
              </a:lnSpc>
              <a:spcBef>
                <a:spcPts val="0"/>
              </a:spcBef>
              <a:spcAft>
                <a:spcPts val="0"/>
              </a:spcAft>
              <a:buClr>
                <a:srgbClr val="FFFFFF"/>
              </a:buClr>
              <a:buSzPts val="2600"/>
              <a:buChar char="●"/>
            </a:pPr>
            <a:r>
              <a:rPr lang="en-US" sz="2600">
                <a:solidFill>
                  <a:srgbClr val="FFFFFF"/>
                </a:solidFill>
              </a:rPr>
              <a:t>Resources</a:t>
            </a:r>
            <a:endParaRPr sz="26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311700" y="257625"/>
            <a:ext cx="8520600" cy="760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FFFFFF"/>
                </a:solidFill>
              </a:rPr>
              <a:t>BACK</a:t>
            </a:r>
            <a:endParaRPr>
              <a:solidFill>
                <a:srgbClr val="FFFFFF"/>
              </a:solidFill>
            </a:endParaRPr>
          </a:p>
        </p:txBody>
      </p:sp>
      <p:sp>
        <p:nvSpPr>
          <p:cNvPr id="193" name="Google Shape;193;p11"/>
          <p:cNvSpPr txBox="1">
            <a:spLocks noGrp="1"/>
          </p:cNvSpPr>
          <p:nvPr>
            <p:ph type="body" idx="1"/>
          </p:nvPr>
        </p:nvSpPr>
        <p:spPr>
          <a:xfrm>
            <a:off x="311700" y="763975"/>
            <a:ext cx="8520600" cy="41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rgbClr val="FFFFFF"/>
                </a:solidFill>
              </a:rPr>
              <a:t>Goal/Objective:</a:t>
            </a:r>
            <a:endParaRPr>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US">
                <a:solidFill>
                  <a:srgbClr val="FFFFFF"/>
                </a:solidFill>
              </a:rPr>
              <a:t>Strengthen muscles in the back</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Gain lean mass and correct posture</a:t>
            </a:r>
            <a:endParaRPr>
              <a:solidFill>
                <a:srgbClr val="FFFFFF"/>
              </a:solidFill>
            </a:endParaRPr>
          </a:p>
          <a:p>
            <a:pPr marL="0" lvl="0" indent="0" algn="l" rtl="0">
              <a:lnSpc>
                <a:spcPct val="115000"/>
              </a:lnSpc>
              <a:spcBef>
                <a:spcPts val="1600"/>
              </a:spcBef>
              <a:spcAft>
                <a:spcPts val="0"/>
              </a:spcAft>
              <a:buNone/>
            </a:pPr>
            <a:r>
              <a:rPr lang="en-US">
                <a:solidFill>
                  <a:srgbClr val="FFFFFF"/>
                </a:solidFill>
              </a:rPr>
              <a:t>Benefits:</a:t>
            </a:r>
            <a:endParaRPr>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US">
                <a:solidFill>
                  <a:srgbClr val="FFFFFF"/>
                </a:solidFill>
              </a:rPr>
              <a:t>Increase ability of mobility in the back and also helps to pull shoulders back making your posture stronger as you get older.</a:t>
            </a:r>
            <a:endParaRPr>
              <a:solidFill>
                <a:srgbClr val="FFFFFF"/>
              </a:solidFill>
            </a:endParaRPr>
          </a:p>
          <a:p>
            <a:pPr marL="0" lvl="0" indent="0" algn="l" rtl="0">
              <a:lnSpc>
                <a:spcPct val="115000"/>
              </a:lnSpc>
              <a:spcBef>
                <a:spcPts val="1600"/>
              </a:spcBef>
              <a:spcAft>
                <a:spcPts val="0"/>
              </a:spcAft>
              <a:buNone/>
            </a:pPr>
            <a:r>
              <a:rPr lang="en-US">
                <a:solidFill>
                  <a:srgbClr val="FFFFFF"/>
                </a:solidFill>
              </a:rPr>
              <a:t>Potential Risk:</a:t>
            </a:r>
            <a:endParaRPr>
              <a:solidFill>
                <a:srgbClr val="FFFFFF"/>
              </a:solidFill>
            </a:endParaRPr>
          </a:p>
          <a:p>
            <a:pPr marL="457200" lvl="0" indent="-342900" algn="l" rtl="0">
              <a:lnSpc>
                <a:spcPct val="115000"/>
              </a:lnSpc>
              <a:spcBef>
                <a:spcPts val="1600"/>
              </a:spcBef>
              <a:spcAft>
                <a:spcPts val="0"/>
              </a:spcAft>
              <a:buClr>
                <a:srgbClr val="FFFFFF"/>
              </a:buClr>
              <a:buSzPts val="1800"/>
              <a:buChar char="●"/>
            </a:pPr>
            <a:r>
              <a:rPr lang="en-US">
                <a:solidFill>
                  <a:srgbClr val="FFFFFF"/>
                </a:solidFill>
              </a:rPr>
              <a:t>May come across a tear or strain if the exercise is not performed correctly and this may cause a good amount of discomfort making it harder to do daily activities.</a:t>
            </a:r>
            <a:endParaRPr>
              <a:solidFill>
                <a:srgbClr val="FFFFFF"/>
              </a:solidFill>
            </a:endParaRPr>
          </a:p>
          <a:p>
            <a:pPr marL="0" lvl="0" indent="0" algn="l" rtl="0">
              <a:lnSpc>
                <a:spcPct val="115000"/>
              </a:lnSpc>
              <a:spcBef>
                <a:spcPts val="1600"/>
              </a:spcBef>
              <a:spcAft>
                <a:spcPts val="0"/>
              </a:spcAft>
              <a:buNone/>
            </a:pPr>
            <a:endParaRPr>
              <a:solidFill>
                <a:srgbClr val="FFFFFF"/>
              </a:solidFill>
            </a:endParaRPr>
          </a:p>
          <a:p>
            <a:pPr marL="0" lvl="0" indent="0" algn="l" rtl="0">
              <a:lnSpc>
                <a:spcPct val="115000"/>
              </a:lnSpc>
              <a:spcBef>
                <a:spcPts val="1600"/>
              </a:spcBef>
              <a:spcAft>
                <a:spcPts val="1600"/>
              </a:spcAft>
              <a:buNone/>
            </a:pP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ae886f8015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BACK</a:t>
            </a:r>
            <a:endParaRPr>
              <a:solidFill>
                <a:srgbClr val="FFFFFF"/>
              </a:solidFill>
            </a:endParaRPr>
          </a:p>
        </p:txBody>
      </p:sp>
      <p:sp>
        <p:nvSpPr>
          <p:cNvPr id="199" name="Google Shape;199;gae886f8015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100">
                <a:solidFill>
                  <a:srgbClr val="FFFFFF"/>
                </a:solidFill>
              </a:rPr>
              <a:t>Warm-up:</a:t>
            </a:r>
            <a:endParaRPr sz="2100">
              <a:solidFill>
                <a:srgbClr val="FFFFFF"/>
              </a:solidFill>
            </a:endParaRPr>
          </a:p>
          <a:p>
            <a:pPr marL="457200" lvl="0" indent="-387350" algn="l" rtl="0">
              <a:spcBef>
                <a:spcPts val="0"/>
              </a:spcBef>
              <a:spcAft>
                <a:spcPts val="0"/>
              </a:spcAft>
              <a:buClr>
                <a:srgbClr val="FFFFFF"/>
              </a:buClr>
              <a:buSzPts val="2500"/>
              <a:buChar char="●"/>
            </a:pPr>
            <a:r>
              <a:rPr lang="en-US" sz="2500">
                <a:solidFill>
                  <a:srgbClr val="FFFFFF"/>
                </a:solidFill>
              </a:rPr>
              <a:t>Foam roller back extension - 90 seconds</a:t>
            </a:r>
            <a:endParaRPr sz="2500">
              <a:solidFill>
                <a:srgbClr val="FFFFFF"/>
              </a:solidFill>
            </a:endParaRPr>
          </a:p>
          <a:p>
            <a:pPr marL="457200" lvl="0" indent="-387350" algn="l" rtl="0">
              <a:spcBef>
                <a:spcPts val="0"/>
              </a:spcBef>
              <a:spcAft>
                <a:spcPts val="0"/>
              </a:spcAft>
              <a:buClr>
                <a:srgbClr val="FFFFFF"/>
              </a:buClr>
              <a:buSzPts val="2500"/>
              <a:buChar char="●"/>
            </a:pPr>
            <a:r>
              <a:rPr lang="en-US" sz="2500">
                <a:solidFill>
                  <a:srgbClr val="FFFFFF"/>
                </a:solidFill>
              </a:rPr>
              <a:t>Touches toes and hold - 90 seconds</a:t>
            </a:r>
            <a:endParaRPr sz="2500">
              <a:solidFill>
                <a:srgbClr val="FFFFFF"/>
              </a:solidFill>
            </a:endParaRPr>
          </a:p>
          <a:p>
            <a:pPr marL="457200" lvl="0" indent="-387350" algn="l" rtl="0">
              <a:spcBef>
                <a:spcPts val="0"/>
              </a:spcBef>
              <a:spcAft>
                <a:spcPts val="0"/>
              </a:spcAft>
              <a:buClr>
                <a:srgbClr val="FFFFFF"/>
              </a:buClr>
              <a:buSzPts val="2500"/>
              <a:buChar char="●"/>
            </a:pPr>
            <a:r>
              <a:rPr lang="en-US" sz="2500">
                <a:solidFill>
                  <a:srgbClr val="FFFFFF"/>
                </a:solidFill>
              </a:rPr>
              <a:t>Cat/cow stretch - 60 seconds</a:t>
            </a:r>
            <a:endParaRPr sz="2500">
              <a:solidFill>
                <a:srgbClr val="FFFFFF"/>
              </a:solidFill>
            </a:endParaRPr>
          </a:p>
          <a:p>
            <a:pPr marL="457200" lvl="0" indent="-387350" algn="l" rtl="0">
              <a:spcBef>
                <a:spcPts val="0"/>
              </a:spcBef>
              <a:spcAft>
                <a:spcPts val="0"/>
              </a:spcAft>
              <a:buClr>
                <a:srgbClr val="FFFFFF"/>
              </a:buClr>
              <a:buSzPts val="2500"/>
              <a:buChar char="●"/>
            </a:pPr>
            <a:r>
              <a:rPr lang="en-US" sz="2500">
                <a:solidFill>
                  <a:srgbClr val="FFFFFF"/>
                </a:solidFill>
              </a:rPr>
              <a:t>Climb the ladder - 60 seconds</a:t>
            </a:r>
            <a:endParaRPr sz="2500">
              <a:solidFill>
                <a:srgbClr val="FFFFFF"/>
              </a:solidFill>
            </a:endParaRPr>
          </a:p>
          <a:p>
            <a:pPr marL="457200" lvl="0" indent="-387350" algn="l" rtl="0">
              <a:spcBef>
                <a:spcPts val="0"/>
              </a:spcBef>
              <a:spcAft>
                <a:spcPts val="0"/>
              </a:spcAft>
              <a:buClr>
                <a:srgbClr val="FFFFFF"/>
              </a:buClr>
              <a:buSzPts val="2500"/>
              <a:buChar char="●"/>
            </a:pPr>
            <a:r>
              <a:rPr lang="en-US" sz="2500">
                <a:solidFill>
                  <a:srgbClr val="FFFFFF"/>
                </a:solidFill>
              </a:rPr>
              <a:t>Spiderman stretch with rotation - 60 seconds each side</a:t>
            </a:r>
            <a:endParaRPr sz="2500">
              <a:solidFill>
                <a:srgbClr val="FFFFFF"/>
              </a:solidFill>
            </a:endParaRPr>
          </a:p>
          <a:p>
            <a:pPr marL="457200" lvl="0" indent="-387350" algn="l" rtl="0">
              <a:spcBef>
                <a:spcPts val="0"/>
              </a:spcBef>
              <a:spcAft>
                <a:spcPts val="0"/>
              </a:spcAft>
              <a:buClr>
                <a:srgbClr val="FFFFFF"/>
              </a:buClr>
              <a:buSzPts val="2500"/>
              <a:buChar char="●"/>
            </a:pPr>
            <a:r>
              <a:rPr lang="en-US" sz="2500">
                <a:solidFill>
                  <a:srgbClr val="FFFFFF"/>
                </a:solidFill>
              </a:rPr>
              <a:t>Standing medicine ball twists - 60 seconds</a:t>
            </a:r>
            <a:endParaRPr sz="25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3"/>
        <p:cNvGrpSpPr/>
        <p:nvPr/>
      </p:nvGrpSpPr>
      <p:grpSpPr>
        <a:xfrm>
          <a:off x="0" y="0"/>
          <a:ext cx="0" cy="0"/>
          <a:chOff x="0" y="0"/>
          <a:chExt cx="0" cy="0"/>
        </a:xfrm>
      </p:grpSpPr>
      <p:sp>
        <p:nvSpPr>
          <p:cNvPr id="204" name="Google Shape;204;gae886f8015_0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BACK</a:t>
            </a:r>
            <a:endParaRPr>
              <a:solidFill>
                <a:srgbClr val="FFFFFF"/>
              </a:solidFill>
            </a:endParaRPr>
          </a:p>
        </p:txBody>
      </p:sp>
      <p:sp>
        <p:nvSpPr>
          <p:cNvPr id="205" name="Google Shape;205;gae886f8015_0_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Workout:</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Seated cable rows - 4 sets of 10</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Pull ups - 4 sets AMRAP</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Bent over barbell row - 3 sets of 8</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Single arm dumbbell row - 4 sets of 10</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Lat pulldowns with machine - 4 sets of 10</a:t>
            </a:r>
            <a:endParaRPr sz="2000">
              <a:solidFill>
                <a:srgbClr val="FFFFFF"/>
              </a:solidFill>
            </a:endParaRPr>
          </a:p>
        </p:txBody>
      </p:sp>
      <p:pic>
        <p:nvPicPr>
          <p:cNvPr id="206" name="Google Shape;206;gae886f8015_0_5"/>
          <p:cNvPicPr preferRelativeResize="0"/>
          <p:nvPr/>
        </p:nvPicPr>
        <p:blipFill>
          <a:blip r:embed="rId3">
            <a:alphaModFix/>
          </a:blip>
          <a:stretch>
            <a:fillRect/>
          </a:stretch>
        </p:blipFill>
        <p:spPr>
          <a:xfrm>
            <a:off x="866500" y="3468550"/>
            <a:ext cx="1894250" cy="1539100"/>
          </a:xfrm>
          <a:prstGeom prst="rect">
            <a:avLst/>
          </a:prstGeom>
          <a:noFill/>
          <a:ln>
            <a:noFill/>
          </a:ln>
        </p:spPr>
      </p:pic>
      <p:pic>
        <p:nvPicPr>
          <p:cNvPr id="207" name="Google Shape;207;gae886f8015_0_5"/>
          <p:cNvPicPr preferRelativeResize="0"/>
          <p:nvPr/>
        </p:nvPicPr>
        <p:blipFill>
          <a:blip r:embed="rId4">
            <a:alphaModFix/>
          </a:blip>
          <a:stretch>
            <a:fillRect/>
          </a:stretch>
        </p:blipFill>
        <p:spPr>
          <a:xfrm>
            <a:off x="6051675" y="3444925"/>
            <a:ext cx="2748393" cy="1539100"/>
          </a:xfrm>
          <a:prstGeom prst="rect">
            <a:avLst/>
          </a:prstGeom>
          <a:noFill/>
          <a:ln>
            <a:noFill/>
          </a:ln>
        </p:spPr>
      </p:pic>
      <p:pic>
        <p:nvPicPr>
          <p:cNvPr id="208" name="Google Shape;208;gae886f8015_0_5"/>
          <p:cNvPicPr preferRelativeResize="0"/>
          <p:nvPr/>
        </p:nvPicPr>
        <p:blipFill>
          <a:blip r:embed="rId5">
            <a:alphaModFix/>
          </a:blip>
          <a:stretch>
            <a:fillRect/>
          </a:stretch>
        </p:blipFill>
        <p:spPr>
          <a:xfrm>
            <a:off x="6158600" y="1913688"/>
            <a:ext cx="2410253" cy="1316125"/>
          </a:xfrm>
          <a:prstGeom prst="rect">
            <a:avLst/>
          </a:prstGeom>
          <a:noFill/>
          <a:ln>
            <a:noFill/>
          </a:ln>
        </p:spPr>
      </p:pic>
      <p:pic>
        <p:nvPicPr>
          <p:cNvPr id="209" name="Google Shape;209;gae886f8015_0_5"/>
          <p:cNvPicPr preferRelativeResize="0"/>
          <p:nvPr/>
        </p:nvPicPr>
        <p:blipFill>
          <a:blip r:embed="rId6">
            <a:alphaModFix/>
          </a:blip>
          <a:stretch>
            <a:fillRect/>
          </a:stretch>
        </p:blipFill>
        <p:spPr>
          <a:xfrm>
            <a:off x="6065125" y="244175"/>
            <a:ext cx="2597200" cy="1454425"/>
          </a:xfrm>
          <a:prstGeom prst="rect">
            <a:avLst/>
          </a:prstGeom>
          <a:noFill/>
          <a:ln>
            <a:noFill/>
          </a:ln>
        </p:spPr>
      </p:pic>
      <p:pic>
        <p:nvPicPr>
          <p:cNvPr id="210" name="Google Shape;210;gae886f8015_0_5"/>
          <p:cNvPicPr preferRelativeResize="0"/>
          <p:nvPr/>
        </p:nvPicPr>
        <p:blipFill>
          <a:blip r:embed="rId7">
            <a:alphaModFix/>
          </a:blip>
          <a:stretch>
            <a:fillRect/>
          </a:stretch>
        </p:blipFill>
        <p:spPr>
          <a:xfrm>
            <a:off x="3285649" y="3328675"/>
            <a:ext cx="2362124" cy="1771600"/>
          </a:xfrm>
          <a:prstGeom prst="rect">
            <a:avLst/>
          </a:prstGeom>
          <a:noFill/>
          <a:ln>
            <a:noFill/>
          </a:ln>
        </p:spPr>
      </p:pic>
      <p:pic>
        <p:nvPicPr>
          <p:cNvPr id="211" name="Google Shape;211;gae886f8015_0_5"/>
          <p:cNvPicPr preferRelativeResize="0"/>
          <p:nvPr/>
        </p:nvPicPr>
        <p:blipFill>
          <a:blip r:embed="rId8">
            <a:alphaModFix/>
          </a:blip>
          <a:stretch>
            <a:fillRect/>
          </a:stretch>
        </p:blipFill>
        <p:spPr>
          <a:xfrm>
            <a:off x="1524475" y="123850"/>
            <a:ext cx="1632600" cy="13161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5"/>
        <p:cNvGrpSpPr/>
        <p:nvPr/>
      </p:nvGrpSpPr>
      <p:grpSpPr>
        <a:xfrm>
          <a:off x="0" y="0"/>
          <a:ext cx="0" cy="0"/>
          <a:chOff x="0" y="0"/>
          <a:chExt cx="0" cy="0"/>
        </a:xfrm>
      </p:grpSpPr>
      <p:sp>
        <p:nvSpPr>
          <p:cNvPr id="216" name="Google Shape;216;gae886f8015_0_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BACK</a:t>
            </a:r>
            <a:endParaRPr>
              <a:solidFill>
                <a:srgbClr val="FFFFFF"/>
              </a:solidFill>
            </a:endParaRPr>
          </a:p>
        </p:txBody>
      </p:sp>
      <p:sp>
        <p:nvSpPr>
          <p:cNvPr id="217" name="Google Shape;217;gae886f8015_0_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Cool down:</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Figure 4 stretch - 30 seconds each side</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Reclining twist - 10 seconds each side 3x</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Child’s pose - 60 seconds</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Seated side stretch - 60 seconds each side</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Press up - 60 seconds</a:t>
            </a:r>
            <a:endParaRPr sz="2000">
              <a:solidFill>
                <a:srgbClr val="FFFFFF"/>
              </a:solidFill>
            </a:endParaRPr>
          </a:p>
        </p:txBody>
      </p:sp>
      <p:pic>
        <p:nvPicPr>
          <p:cNvPr id="218" name="Google Shape;218;gae886f8015_0_16"/>
          <p:cNvPicPr preferRelativeResize="0"/>
          <p:nvPr/>
        </p:nvPicPr>
        <p:blipFill>
          <a:blip r:embed="rId3">
            <a:alphaModFix/>
          </a:blip>
          <a:stretch>
            <a:fillRect/>
          </a:stretch>
        </p:blipFill>
        <p:spPr>
          <a:xfrm>
            <a:off x="5842300" y="490848"/>
            <a:ext cx="2488175" cy="1244075"/>
          </a:xfrm>
          <a:prstGeom prst="rect">
            <a:avLst/>
          </a:prstGeom>
          <a:noFill/>
          <a:ln>
            <a:noFill/>
          </a:ln>
        </p:spPr>
      </p:pic>
      <p:pic>
        <p:nvPicPr>
          <p:cNvPr id="219" name="Google Shape;219;gae886f8015_0_16"/>
          <p:cNvPicPr preferRelativeResize="0"/>
          <p:nvPr/>
        </p:nvPicPr>
        <p:blipFill>
          <a:blip r:embed="rId4">
            <a:alphaModFix/>
          </a:blip>
          <a:stretch>
            <a:fillRect/>
          </a:stretch>
        </p:blipFill>
        <p:spPr>
          <a:xfrm>
            <a:off x="6093622" y="1911084"/>
            <a:ext cx="1985550" cy="1321325"/>
          </a:xfrm>
          <a:prstGeom prst="rect">
            <a:avLst/>
          </a:prstGeom>
          <a:noFill/>
          <a:ln>
            <a:noFill/>
          </a:ln>
        </p:spPr>
      </p:pic>
      <p:pic>
        <p:nvPicPr>
          <p:cNvPr id="220" name="Google Shape;220;gae886f8015_0_16"/>
          <p:cNvPicPr preferRelativeResize="0"/>
          <p:nvPr/>
        </p:nvPicPr>
        <p:blipFill>
          <a:blip r:embed="rId5">
            <a:alphaModFix/>
          </a:blip>
          <a:stretch>
            <a:fillRect/>
          </a:stretch>
        </p:blipFill>
        <p:spPr>
          <a:xfrm>
            <a:off x="6040897" y="3408557"/>
            <a:ext cx="2091000" cy="1391466"/>
          </a:xfrm>
          <a:prstGeom prst="rect">
            <a:avLst/>
          </a:prstGeom>
          <a:noFill/>
          <a:ln>
            <a:noFill/>
          </a:ln>
        </p:spPr>
      </p:pic>
      <p:pic>
        <p:nvPicPr>
          <p:cNvPr id="221" name="Google Shape;221;gae886f8015_0_16"/>
          <p:cNvPicPr preferRelativeResize="0"/>
          <p:nvPr/>
        </p:nvPicPr>
        <p:blipFill>
          <a:blip r:embed="rId6">
            <a:alphaModFix/>
          </a:blip>
          <a:stretch>
            <a:fillRect/>
          </a:stretch>
        </p:blipFill>
        <p:spPr>
          <a:xfrm>
            <a:off x="3327027" y="3482250"/>
            <a:ext cx="2221561" cy="1244075"/>
          </a:xfrm>
          <a:prstGeom prst="rect">
            <a:avLst/>
          </a:prstGeom>
          <a:noFill/>
          <a:ln>
            <a:noFill/>
          </a:ln>
        </p:spPr>
      </p:pic>
      <p:pic>
        <p:nvPicPr>
          <p:cNvPr id="222" name="Google Shape;222;gae886f8015_0_16"/>
          <p:cNvPicPr preferRelativeResize="0"/>
          <p:nvPr/>
        </p:nvPicPr>
        <p:blipFill>
          <a:blip r:embed="rId7">
            <a:alphaModFix/>
          </a:blip>
          <a:stretch>
            <a:fillRect/>
          </a:stretch>
        </p:blipFill>
        <p:spPr>
          <a:xfrm>
            <a:off x="349959" y="3512925"/>
            <a:ext cx="2484767" cy="1391475"/>
          </a:xfrm>
          <a:prstGeom prst="rect">
            <a:avLst/>
          </a:prstGeom>
          <a:noFill/>
          <a:ln>
            <a:noFill/>
          </a:ln>
        </p:spPr>
      </p:pic>
      <p:pic>
        <p:nvPicPr>
          <p:cNvPr id="223" name="Google Shape;223;gae886f8015_0_16"/>
          <p:cNvPicPr preferRelativeResize="0"/>
          <p:nvPr/>
        </p:nvPicPr>
        <p:blipFill>
          <a:blip r:embed="rId8">
            <a:alphaModFix/>
          </a:blip>
          <a:stretch>
            <a:fillRect/>
          </a:stretch>
        </p:blipFill>
        <p:spPr>
          <a:xfrm>
            <a:off x="2032625" y="164750"/>
            <a:ext cx="1536850" cy="14488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7"/>
        <p:cNvGrpSpPr/>
        <p:nvPr/>
      </p:nvGrpSpPr>
      <p:grpSpPr>
        <a:xfrm>
          <a:off x="0" y="0"/>
          <a:ext cx="0" cy="0"/>
          <a:chOff x="0" y="0"/>
          <a:chExt cx="0" cy="0"/>
        </a:xfrm>
      </p:grpSpPr>
      <p:sp>
        <p:nvSpPr>
          <p:cNvPr id="228" name="Google Shape;228;p12"/>
          <p:cNvSpPr txBox="1">
            <a:spLocks noGrp="1"/>
          </p:cNvSpPr>
          <p:nvPr>
            <p:ph type="title"/>
          </p:nvPr>
        </p:nvSpPr>
        <p:spPr>
          <a:xfrm>
            <a:off x="311700" y="15767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800"/>
              <a:buNone/>
            </a:pPr>
            <a:r>
              <a:rPr lang="en-US" sz="3200">
                <a:solidFill>
                  <a:srgbClr val="FFFFFF"/>
                </a:solidFill>
              </a:rPr>
              <a:t>ABDOMINALS</a:t>
            </a:r>
            <a:endParaRPr sz="3200">
              <a:solidFill>
                <a:srgbClr val="FFFFFF"/>
              </a:solidFill>
            </a:endParaRPr>
          </a:p>
        </p:txBody>
      </p:sp>
      <p:sp>
        <p:nvSpPr>
          <p:cNvPr id="229" name="Google Shape;229;p12"/>
          <p:cNvSpPr txBox="1">
            <a:spLocks noGrp="1"/>
          </p:cNvSpPr>
          <p:nvPr>
            <p:ph type="body" idx="1"/>
          </p:nvPr>
        </p:nvSpPr>
        <p:spPr>
          <a:xfrm>
            <a:off x="311700" y="730375"/>
            <a:ext cx="8520600" cy="4125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000">
                <a:solidFill>
                  <a:srgbClr val="FFFFFF"/>
                </a:solidFill>
              </a:rPr>
              <a:t>Goal/Objective: </a:t>
            </a:r>
            <a:endParaRPr sz="2000">
              <a:solidFill>
                <a:srgbClr val="FFFFFF"/>
              </a:solidFill>
            </a:endParaRPr>
          </a:p>
          <a:p>
            <a:pPr marL="457200" lvl="0" indent="-355600" algn="l" rtl="0">
              <a:lnSpc>
                <a:spcPct val="100000"/>
              </a:lnSpc>
              <a:spcBef>
                <a:spcPts val="1600"/>
              </a:spcBef>
              <a:spcAft>
                <a:spcPts val="0"/>
              </a:spcAft>
              <a:buClr>
                <a:srgbClr val="FFFFFF"/>
              </a:buClr>
              <a:buSzPts val="2000"/>
              <a:buChar char="●"/>
            </a:pPr>
            <a:r>
              <a:rPr lang="en-US" sz="2000">
                <a:solidFill>
                  <a:srgbClr val="FFFFFF"/>
                </a:solidFill>
              </a:rPr>
              <a:t>Strengthen core muscles </a:t>
            </a:r>
            <a:endParaRPr sz="2000">
              <a:solidFill>
                <a:srgbClr val="FFFFFF"/>
              </a:solidFill>
            </a:endParaRPr>
          </a:p>
          <a:p>
            <a:pPr marL="457200" lvl="0" indent="-355600" algn="l" rtl="0">
              <a:lnSpc>
                <a:spcPct val="100000"/>
              </a:lnSpc>
              <a:spcBef>
                <a:spcPts val="0"/>
              </a:spcBef>
              <a:spcAft>
                <a:spcPts val="0"/>
              </a:spcAft>
              <a:buClr>
                <a:srgbClr val="FFFFFF"/>
              </a:buClr>
              <a:buSzPts val="2000"/>
              <a:buChar char="●"/>
            </a:pPr>
            <a:r>
              <a:rPr lang="en-US" sz="2000">
                <a:solidFill>
                  <a:srgbClr val="FFFFFF"/>
                </a:solidFill>
              </a:rPr>
              <a:t>Gain confidence </a:t>
            </a:r>
            <a:endParaRPr sz="2000">
              <a:solidFill>
                <a:srgbClr val="FFFFFF"/>
              </a:solidFill>
            </a:endParaRPr>
          </a:p>
          <a:p>
            <a:pPr marL="0" lvl="0" indent="0" algn="l" rtl="0">
              <a:lnSpc>
                <a:spcPct val="100000"/>
              </a:lnSpc>
              <a:spcBef>
                <a:spcPts val="1600"/>
              </a:spcBef>
              <a:spcAft>
                <a:spcPts val="0"/>
              </a:spcAft>
              <a:buNone/>
            </a:pPr>
            <a:r>
              <a:rPr lang="en-US" sz="2000">
                <a:solidFill>
                  <a:srgbClr val="FFFFFF"/>
                </a:solidFill>
              </a:rPr>
              <a:t>Benefits:</a:t>
            </a:r>
            <a:endParaRPr sz="2000">
              <a:solidFill>
                <a:srgbClr val="FFFFFF"/>
              </a:solidFill>
            </a:endParaRPr>
          </a:p>
          <a:p>
            <a:pPr marL="457200" lvl="0" indent="-355600" algn="l" rtl="0">
              <a:lnSpc>
                <a:spcPct val="100000"/>
              </a:lnSpc>
              <a:spcBef>
                <a:spcPts val="1600"/>
              </a:spcBef>
              <a:spcAft>
                <a:spcPts val="0"/>
              </a:spcAft>
              <a:buClr>
                <a:srgbClr val="FFFFFF"/>
              </a:buClr>
              <a:buSzPts val="2000"/>
              <a:buChar char="●"/>
            </a:pPr>
            <a:r>
              <a:rPr lang="en-US" sz="2000">
                <a:solidFill>
                  <a:srgbClr val="FFFFFF"/>
                </a:solidFill>
              </a:rPr>
              <a:t>Help build strength and endurance in the abdominal muscles which can help with improved posture, reduce back pain, improve balance and stability, and potentially assistance with breathing.</a:t>
            </a:r>
            <a:endParaRPr sz="2000">
              <a:solidFill>
                <a:srgbClr val="FFFFFF"/>
              </a:solidFill>
            </a:endParaRPr>
          </a:p>
          <a:p>
            <a:pPr marL="0" lvl="0" indent="0" algn="l" rtl="0">
              <a:lnSpc>
                <a:spcPct val="100000"/>
              </a:lnSpc>
              <a:spcBef>
                <a:spcPts val="1600"/>
              </a:spcBef>
              <a:spcAft>
                <a:spcPts val="0"/>
              </a:spcAft>
              <a:buNone/>
            </a:pPr>
            <a:r>
              <a:rPr lang="en-US" sz="2000">
                <a:solidFill>
                  <a:srgbClr val="FFFFFF"/>
                </a:solidFill>
              </a:rPr>
              <a:t>Potential Risk</a:t>
            </a:r>
            <a:endParaRPr sz="2000">
              <a:solidFill>
                <a:srgbClr val="FFFFFF"/>
              </a:solidFill>
            </a:endParaRPr>
          </a:p>
          <a:p>
            <a:pPr marL="457200" lvl="0" indent="-355600" algn="l" rtl="0">
              <a:lnSpc>
                <a:spcPct val="100000"/>
              </a:lnSpc>
              <a:spcBef>
                <a:spcPts val="1600"/>
              </a:spcBef>
              <a:spcAft>
                <a:spcPts val="0"/>
              </a:spcAft>
              <a:buClr>
                <a:srgbClr val="FFFFFF"/>
              </a:buClr>
              <a:buSzPts val="2000"/>
              <a:buChar char="●"/>
            </a:pPr>
            <a:r>
              <a:rPr lang="en-US" sz="2000">
                <a:solidFill>
                  <a:srgbClr val="FFFFFF"/>
                </a:solidFill>
              </a:rPr>
              <a:t>Ab workouts can cause back pain if done incorrectly as well as you can strain a muscle.</a:t>
            </a:r>
            <a:endParaRPr sz="2000">
              <a:solidFill>
                <a:srgbClr val="FFFFFF"/>
              </a:solidFill>
            </a:endParaRPr>
          </a:p>
          <a:p>
            <a:pPr marL="457200" lvl="0" indent="0" algn="l" rtl="0">
              <a:lnSpc>
                <a:spcPct val="115000"/>
              </a:lnSpc>
              <a:spcBef>
                <a:spcPts val="1600"/>
              </a:spcBef>
              <a:spcAft>
                <a:spcPts val="1600"/>
              </a:spcAft>
              <a:buNone/>
            </a:pPr>
            <a:endParaRPr>
              <a:solidFill>
                <a:srgbClr val="FFFFFF"/>
              </a:solidFill>
            </a:endParaRPr>
          </a:p>
        </p:txBody>
      </p:sp>
      <p:pic>
        <p:nvPicPr>
          <p:cNvPr id="230" name="Google Shape;230;p12"/>
          <p:cNvPicPr preferRelativeResize="0"/>
          <p:nvPr/>
        </p:nvPicPr>
        <p:blipFill>
          <a:blip r:embed="rId3">
            <a:alphaModFix/>
          </a:blip>
          <a:stretch>
            <a:fillRect/>
          </a:stretch>
        </p:blipFill>
        <p:spPr>
          <a:xfrm>
            <a:off x="6235425" y="157675"/>
            <a:ext cx="2596875" cy="2089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4"/>
        <p:cNvGrpSpPr/>
        <p:nvPr/>
      </p:nvGrpSpPr>
      <p:grpSpPr>
        <a:xfrm>
          <a:off x="0" y="0"/>
          <a:ext cx="0" cy="0"/>
          <a:chOff x="0" y="0"/>
          <a:chExt cx="0" cy="0"/>
        </a:xfrm>
      </p:grpSpPr>
      <p:sp>
        <p:nvSpPr>
          <p:cNvPr id="235" name="Google Shape;235;gae8f124c77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rgbClr val="FFFFFF"/>
                </a:solidFill>
              </a:rPr>
              <a:t>ABDOMINALS</a:t>
            </a:r>
            <a:endParaRPr sz="3200">
              <a:solidFill>
                <a:srgbClr val="FFFFFF"/>
              </a:solidFill>
            </a:endParaRPr>
          </a:p>
        </p:txBody>
      </p:sp>
      <p:sp>
        <p:nvSpPr>
          <p:cNvPr id="236" name="Google Shape;236;gae8f124c77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rgbClr val="FFFFFF"/>
                </a:solidFill>
              </a:rPr>
              <a:t>Warm-up:</a:t>
            </a:r>
            <a:endParaRPr sz="2600">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90 second Jump Rope</a:t>
            </a:r>
            <a:endParaRPr sz="2600">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60 second High Knees</a:t>
            </a:r>
            <a:endParaRPr sz="2600">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30 second Jumping Jacks</a:t>
            </a:r>
            <a:endParaRPr sz="2600">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30 second Mountain Climbers</a:t>
            </a:r>
            <a:endParaRPr sz="2600">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60 second Criss-Cross Crunches</a:t>
            </a:r>
            <a:endParaRPr sz="2600">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60 second Standing Side Crunch</a:t>
            </a:r>
            <a:endParaRPr sz="2600">
              <a:solidFill>
                <a:srgbClr val="FFFFFF"/>
              </a:solidFill>
            </a:endParaRPr>
          </a:p>
          <a:p>
            <a:pPr marL="0" lvl="0" indent="0" algn="l" rtl="0">
              <a:spcBef>
                <a:spcPts val="0"/>
              </a:spcBef>
              <a:spcAft>
                <a:spcPts val="0"/>
              </a:spcAft>
              <a:buNone/>
            </a:pPr>
            <a:endParaRPr>
              <a:solidFill>
                <a:srgbClr val="FFFFFF"/>
              </a:solidFill>
            </a:endParaRPr>
          </a:p>
        </p:txBody>
      </p:sp>
      <p:pic>
        <p:nvPicPr>
          <p:cNvPr id="237" name="Google Shape;237;gae8f124c77_0_0"/>
          <p:cNvPicPr preferRelativeResize="0"/>
          <p:nvPr/>
        </p:nvPicPr>
        <p:blipFill>
          <a:blip r:embed="rId3">
            <a:alphaModFix/>
          </a:blip>
          <a:stretch>
            <a:fillRect/>
          </a:stretch>
        </p:blipFill>
        <p:spPr>
          <a:xfrm>
            <a:off x="5793250" y="1210075"/>
            <a:ext cx="2942075" cy="29420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1"/>
        <p:cNvGrpSpPr/>
        <p:nvPr/>
      </p:nvGrpSpPr>
      <p:grpSpPr>
        <a:xfrm>
          <a:off x="0" y="0"/>
          <a:ext cx="0" cy="0"/>
          <a:chOff x="0" y="0"/>
          <a:chExt cx="0" cy="0"/>
        </a:xfrm>
      </p:grpSpPr>
      <p:sp>
        <p:nvSpPr>
          <p:cNvPr id="242" name="Google Shape;242;gae8f124c77_0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ABDOMINALS</a:t>
            </a:r>
            <a:endParaRPr>
              <a:solidFill>
                <a:srgbClr val="FFFFFF"/>
              </a:solidFill>
            </a:endParaRPr>
          </a:p>
        </p:txBody>
      </p:sp>
      <p:sp>
        <p:nvSpPr>
          <p:cNvPr id="243" name="Google Shape;243;gae8f124c77_0_5"/>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Work out:</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3 sets of 20 Crunches</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60 second Front Plank</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30 second right and left Side Plank</a:t>
            </a:r>
            <a:endParaRPr sz="2000">
              <a:solidFill>
                <a:srgbClr val="FFFFFF"/>
              </a:solidFill>
            </a:endParaRPr>
          </a:p>
          <a:p>
            <a:pPr marL="457200" lvl="0" indent="-355600" algn="l" rtl="0">
              <a:spcBef>
                <a:spcPts val="0"/>
              </a:spcBef>
              <a:spcAft>
                <a:spcPts val="0"/>
              </a:spcAft>
              <a:buClr>
                <a:srgbClr val="FFFFFF"/>
              </a:buClr>
              <a:buSzPts val="2000"/>
              <a:buChar char="●"/>
            </a:pPr>
            <a:r>
              <a:rPr lang="en-US" sz="2000">
                <a:solidFill>
                  <a:srgbClr val="FFFFFF"/>
                </a:solidFill>
              </a:rPr>
              <a:t>3 sets of 20 each side Standing Hay Baler</a:t>
            </a:r>
            <a:endParaRPr sz="2000">
              <a:solidFill>
                <a:srgbClr val="FFFFFF"/>
              </a:solidFill>
            </a:endParaRPr>
          </a:p>
          <a:p>
            <a:pPr marL="457200" lvl="0" indent="0" algn="l" rtl="0">
              <a:spcBef>
                <a:spcPts val="0"/>
              </a:spcBef>
              <a:spcAft>
                <a:spcPts val="0"/>
              </a:spcAft>
              <a:buNone/>
            </a:pPr>
            <a:endParaRPr>
              <a:solidFill>
                <a:srgbClr val="FFFFFF"/>
              </a:solidFill>
            </a:endParaRPr>
          </a:p>
          <a:p>
            <a:pPr marL="457200" lvl="0" indent="0" algn="l" rtl="0">
              <a:spcBef>
                <a:spcPts val="0"/>
              </a:spcBef>
              <a:spcAft>
                <a:spcPts val="0"/>
              </a:spcAft>
              <a:buNone/>
            </a:pPr>
            <a:endParaRPr>
              <a:solidFill>
                <a:srgbClr val="FFFFFF"/>
              </a:solidFill>
            </a:endParaRPr>
          </a:p>
          <a:p>
            <a:pPr marL="457200" lvl="0" indent="0" algn="l" rtl="0">
              <a:spcBef>
                <a:spcPts val="0"/>
              </a:spcBef>
              <a:spcAft>
                <a:spcPts val="0"/>
              </a:spcAft>
              <a:buNone/>
            </a:pPr>
            <a:endParaRPr>
              <a:solidFill>
                <a:srgbClr val="FFFFFF"/>
              </a:solidFill>
            </a:endParaRPr>
          </a:p>
          <a:p>
            <a:pPr marL="457200" lvl="0" indent="0" algn="l" rtl="0">
              <a:spcBef>
                <a:spcPts val="0"/>
              </a:spcBef>
              <a:spcAft>
                <a:spcPts val="0"/>
              </a:spcAft>
              <a:buNone/>
            </a:pPr>
            <a:endParaRPr>
              <a:solidFill>
                <a:srgbClr val="FFFFFF"/>
              </a:solidFill>
            </a:endParaRPr>
          </a:p>
          <a:p>
            <a:pPr marL="457200" lvl="0" indent="0" algn="l" rtl="0">
              <a:spcBef>
                <a:spcPts val="0"/>
              </a:spcBef>
              <a:spcAft>
                <a:spcPts val="0"/>
              </a:spcAft>
              <a:buNone/>
            </a:pPr>
            <a:endParaRPr>
              <a:solidFill>
                <a:srgbClr val="FFFFFF"/>
              </a:solidFill>
            </a:endParaRPr>
          </a:p>
          <a:p>
            <a:pPr marL="457200" lvl="0" indent="0" algn="l" rtl="0">
              <a:spcBef>
                <a:spcPts val="0"/>
              </a:spcBef>
              <a:spcAft>
                <a:spcPts val="0"/>
              </a:spcAft>
              <a:buNone/>
            </a:pPr>
            <a:endParaRPr>
              <a:solidFill>
                <a:srgbClr val="FFFFFF"/>
              </a:solidFill>
            </a:endParaRPr>
          </a:p>
        </p:txBody>
      </p:sp>
      <p:pic>
        <p:nvPicPr>
          <p:cNvPr id="244" name="Google Shape;244;gae8f124c77_0_5"/>
          <p:cNvPicPr preferRelativeResize="0"/>
          <p:nvPr/>
        </p:nvPicPr>
        <p:blipFill>
          <a:blip r:embed="rId3">
            <a:alphaModFix/>
          </a:blip>
          <a:stretch>
            <a:fillRect/>
          </a:stretch>
        </p:blipFill>
        <p:spPr>
          <a:xfrm>
            <a:off x="6470300" y="3"/>
            <a:ext cx="1656825" cy="1106750"/>
          </a:xfrm>
          <a:prstGeom prst="rect">
            <a:avLst/>
          </a:prstGeom>
          <a:noFill/>
          <a:ln>
            <a:noFill/>
          </a:ln>
        </p:spPr>
      </p:pic>
      <p:pic>
        <p:nvPicPr>
          <p:cNvPr id="245" name="Google Shape;245;gae8f124c77_0_5"/>
          <p:cNvPicPr preferRelativeResize="0"/>
          <p:nvPr/>
        </p:nvPicPr>
        <p:blipFill>
          <a:blip r:embed="rId4">
            <a:alphaModFix/>
          </a:blip>
          <a:stretch>
            <a:fillRect/>
          </a:stretch>
        </p:blipFill>
        <p:spPr>
          <a:xfrm>
            <a:off x="6470300" y="1638050"/>
            <a:ext cx="1656825" cy="1235525"/>
          </a:xfrm>
          <a:prstGeom prst="rect">
            <a:avLst/>
          </a:prstGeom>
          <a:noFill/>
          <a:ln>
            <a:noFill/>
          </a:ln>
        </p:spPr>
      </p:pic>
      <p:pic>
        <p:nvPicPr>
          <p:cNvPr id="246" name="Google Shape;246;gae8f124c77_0_5"/>
          <p:cNvPicPr preferRelativeResize="0"/>
          <p:nvPr/>
        </p:nvPicPr>
        <p:blipFill>
          <a:blip r:embed="rId5">
            <a:alphaModFix/>
          </a:blip>
          <a:stretch>
            <a:fillRect/>
          </a:stretch>
        </p:blipFill>
        <p:spPr>
          <a:xfrm>
            <a:off x="6515250" y="3404867"/>
            <a:ext cx="1747725" cy="1164000"/>
          </a:xfrm>
          <a:prstGeom prst="rect">
            <a:avLst/>
          </a:prstGeom>
          <a:noFill/>
          <a:ln>
            <a:noFill/>
          </a:ln>
        </p:spPr>
      </p:pic>
      <p:pic>
        <p:nvPicPr>
          <p:cNvPr id="247" name="Google Shape;247;gae8f124c77_0_5"/>
          <p:cNvPicPr preferRelativeResize="0"/>
          <p:nvPr/>
        </p:nvPicPr>
        <p:blipFill>
          <a:blip r:embed="rId6">
            <a:alphaModFix/>
          </a:blip>
          <a:stretch>
            <a:fillRect/>
          </a:stretch>
        </p:blipFill>
        <p:spPr>
          <a:xfrm>
            <a:off x="3608950" y="3244801"/>
            <a:ext cx="1224625" cy="1838799"/>
          </a:xfrm>
          <a:prstGeom prst="rect">
            <a:avLst/>
          </a:prstGeom>
          <a:noFill/>
          <a:ln>
            <a:noFill/>
          </a:ln>
        </p:spPr>
      </p:pic>
      <p:pic>
        <p:nvPicPr>
          <p:cNvPr id="248" name="Google Shape;248;gae8f124c77_0_5"/>
          <p:cNvPicPr preferRelativeResize="0"/>
          <p:nvPr/>
        </p:nvPicPr>
        <p:blipFill>
          <a:blip r:embed="rId7">
            <a:alphaModFix/>
          </a:blip>
          <a:stretch>
            <a:fillRect/>
          </a:stretch>
        </p:blipFill>
        <p:spPr>
          <a:xfrm>
            <a:off x="4833575" y="3244812"/>
            <a:ext cx="1224625" cy="1838775"/>
          </a:xfrm>
          <a:prstGeom prst="rect">
            <a:avLst/>
          </a:prstGeom>
          <a:noFill/>
          <a:ln>
            <a:noFill/>
          </a:ln>
        </p:spPr>
      </p:pic>
      <p:sp>
        <p:nvSpPr>
          <p:cNvPr id="249" name="Google Shape;249;gae8f124c77_0_5"/>
          <p:cNvSpPr txBox="1"/>
          <p:nvPr/>
        </p:nvSpPr>
        <p:spPr>
          <a:xfrm>
            <a:off x="6470263" y="1173500"/>
            <a:ext cx="1656900" cy="3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FFFFFF"/>
                </a:solidFill>
              </a:rPr>
              <a:t>Crunches</a:t>
            </a:r>
            <a:endParaRPr sz="1600">
              <a:solidFill>
                <a:srgbClr val="FFFFFF"/>
              </a:solidFill>
            </a:endParaRPr>
          </a:p>
        </p:txBody>
      </p:sp>
      <p:sp>
        <p:nvSpPr>
          <p:cNvPr id="250" name="Google Shape;250;gae8f124c77_0_5"/>
          <p:cNvSpPr txBox="1"/>
          <p:nvPr/>
        </p:nvSpPr>
        <p:spPr>
          <a:xfrm>
            <a:off x="6559975" y="2983625"/>
            <a:ext cx="16569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FFFFFF"/>
                </a:solidFill>
              </a:rPr>
              <a:t>Front Plank</a:t>
            </a:r>
            <a:endParaRPr sz="1600">
              <a:solidFill>
                <a:srgbClr val="FFFFFF"/>
              </a:solidFill>
            </a:endParaRPr>
          </a:p>
        </p:txBody>
      </p:sp>
      <p:sp>
        <p:nvSpPr>
          <p:cNvPr id="251" name="Google Shape;251;gae8f124c77_0_5"/>
          <p:cNvSpPr txBox="1"/>
          <p:nvPr/>
        </p:nvSpPr>
        <p:spPr>
          <a:xfrm>
            <a:off x="6559975" y="4711525"/>
            <a:ext cx="1703100" cy="37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rgbClr val="FFFFFF"/>
                </a:solidFill>
              </a:rPr>
              <a:t>Side Plank</a:t>
            </a:r>
            <a:endParaRPr sz="1600">
              <a:solidFill>
                <a:srgbClr val="FFFFFF"/>
              </a:solidFill>
            </a:endParaRPr>
          </a:p>
        </p:txBody>
      </p:sp>
      <p:sp>
        <p:nvSpPr>
          <p:cNvPr id="252" name="Google Shape;252;gae8f124c77_0_5"/>
          <p:cNvSpPr txBox="1"/>
          <p:nvPr/>
        </p:nvSpPr>
        <p:spPr>
          <a:xfrm>
            <a:off x="3676800" y="2863075"/>
            <a:ext cx="2290500" cy="31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FFFFFF"/>
                </a:solidFill>
              </a:rPr>
              <a:t>Standing Hay Baler</a:t>
            </a:r>
            <a:endParaRPr sz="1500">
              <a:solidFill>
                <a:srgbClr val="FFFFFF"/>
              </a:solidFill>
            </a:endParaRPr>
          </a:p>
        </p:txBody>
      </p:sp>
      <p:sp>
        <p:nvSpPr>
          <p:cNvPr id="253" name="Google Shape;253;gae8f124c77_0_5"/>
          <p:cNvSpPr txBox="1"/>
          <p:nvPr/>
        </p:nvSpPr>
        <p:spPr>
          <a:xfrm>
            <a:off x="311700" y="3503400"/>
            <a:ext cx="3165300" cy="7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FFFFFF"/>
                </a:solidFill>
              </a:rPr>
              <a:t>Complete Workout Twice!</a:t>
            </a:r>
            <a:endParaRPr sz="2000">
              <a:solidFill>
                <a:srgbClr val="FFFFFF"/>
              </a:solidFill>
            </a:endParaRPr>
          </a:p>
        </p:txBody>
      </p:sp>
      <p:pic>
        <p:nvPicPr>
          <p:cNvPr id="254" name="Google Shape;254;gae8f124c77_0_5"/>
          <p:cNvPicPr preferRelativeResize="0"/>
          <p:nvPr/>
        </p:nvPicPr>
        <p:blipFill>
          <a:blip r:embed="rId8">
            <a:alphaModFix/>
          </a:blip>
          <a:stretch>
            <a:fillRect/>
          </a:stretch>
        </p:blipFill>
        <p:spPr>
          <a:xfrm>
            <a:off x="409000" y="140798"/>
            <a:ext cx="1224625" cy="96594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8"/>
        <p:cNvGrpSpPr/>
        <p:nvPr/>
      </p:nvGrpSpPr>
      <p:grpSpPr>
        <a:xfrm>
          <a:off x="0" y="0"/>
          <a:ext cx="0" cy="0"/>
          <a:chOff x="0" y="0"/>
          <a:chExt cx="0" cy="0"/>
        </a:xfrm>
      </p:grpSpPr>
      <p:sp>
        <p:nvSpPr>
          <p:cNvPr id="259" name="Google Shape;259;gae8f124c77_0_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rgbClr val="FFFFFF"/>
                </a:solidFill>
              </a:rPr>
              <a:t>ABDOMINALS</a:t>
            </a:r>
            <a:endParaRPr sz="3200">
              <a:solidFill>
                <a:srgbClr val="FFFFFF"/>
              </a:solidFill>
            </a:endParaRPr>
          </a:p>
        </p:txBody>
      </p:sp>
      <p:sp>
        <p:nvSpPr>
          <p:cNvPr id="260" name="Google Shape;260;gae8f124c77_0_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900">
                <a:solidFill>
                  <a:srgbClr val="FFFFFF"/>
                </a:solidFill>
              </a:rPr>
              <a:t>Cool-down:</a:t>
            </a:r>
            <a:endParaRPr sz="1900">
              <a:solidFill>
                <a:srgbClr val="FFFFFF"/>
              </a:solidFill>
            </a:endParaRPr>
          </a:p>
          <a:p>
            <a:pPr marL="457200" lvl="0" indent="-349250" algn="l" rtl="0">
              <a:spcBef>
                <a:spcPts val="0"/>
              </a:spcBef>
              <a:spcAft>
                <a:spcPts val="0"/>
              </a:spcAft>
              <a:buClr>
                <a:srgbClr val="FFFFFF"/>
              </a:buClr>
              <a:buSzPts val="1900"/>
              <a:buChar char="●"/>
            </a:pPr>
            <a:r>
              <a:rPr lang="en-US" sz="1900">
                <a:solidFill>
                  <a:srgbClr val="FFFFFF"/>
                </a:solidFill>
              </a:rPr>
              <a:t>60 second Cobra Stretch </a:t>
            </a:r>
            <a:endParaRPr sz="1900">
              <a:solidFill>
                <a:srgbClr val="FFFFFF"/>
              </a:solidFill>
            </a:endParaRPr>
          </a:p>
          <a:p>
            <a:pPr marL="457200" lvl="0" indent="-349250" algn="l" rtl="0">
              <a:spcBef>
                <a:spcPts val="0"/>
              </a:spcBef>
              <a:spcAft>
                <a:spcPts val="0"/>
              </a:spcAft>
              <a:buClr>
                <a:srgbClr val="FFFFFF"/>
              </a:buClr>
              <a:buSzPts val="1900"/>
              <a:buChar char="●"/>
            </a:pPr>
            <a:r>
              <a:rPr lang="en-US" sz="1900">
                <a:solidFill>
                  <a:srgbClr val="FFFFFF"/>
                </a:solidFill>
              </a:rPr>
              <a:t>30 second each side Side Stretch</a:t>
            </a:r>
            <a:endParaRPr sz="1900">
              <a:solidFill>
                <a:srgbClr val="FFFFFF"/>
              </a:solidFill>
            </a:endParaRPr>
          </a:p>
          <a:p>
            <a:pPr marL="457200" lvl="0" indent="-349250" algn="l" rtl="0">
              <a:spcBef>
                <a:spcPts val="0"/>
              </a:spcBef>
              <a:spcAft>
                <a:spcPts val="0"/>
              </a:spcAft>
              <a:buClr>
                <a:srgbClr val="FFFFFF"/>
              </a:buClr>
              <a:buSzPts val="1900"/>
              <a:buChar char="●"/>
            </a:pPr>
            <a:r>
              <a:rPr lang="en-US" sz="1900">
                <a:solidFill>
                  <a:srgbClr val="FFFFFF"/>
                </a:solidFill>
              </a:rPr>
              <a:t>30 second each side Supine Spinal Twist Stretch </a:t>
            </a:r>
            <a:endParaRPr sz="1900">
              <a:solidFill>
                <a:srgbClr val="FFFFFF"/>
              </a:solidFill>
            </a:endParaRPr>
          </a:p>
          <a:p>
            <a:pPr marL="0" lvl="0" indent="0" algn="l" rtl="0">
              <a:spcBef>
                <a:spcPts val="0"/>
              </a:spcBef>
              <a:spcAft>
                <a:spcPts val="0"/>
              </a:spcAft>
              <a:buNone/>
            </a:pPr>
            <a:endParaRPr sz="1900">
              <a:solidFill>
                <a:srgbClr val="FFFFFF"/>
              </a:solidFill>
            </a:endParaRPr>
          </a:p>
        </p:txBody>
      </p:sp>
      <p:pic>
        <p:nvPicPr>
          <p:cNvPr id="261" name="Google Shape;261;gae8f124c77_0_21"/>
          <p:cNvPicPr preferRelativeResize="0"/>
          <p:nvPr/>
        </p:nvPicPr>
        <p:blipFill>
          <a:blip r:embed="rId3">
            <a:alphaModFix/>
          </a:blip>
          <a:stretch>
            <a:fillRect/>
          </a:stretch>
        </p:blipFill>
        <p:spPr>
          <a:xfrm>
            <a:off x="6499700" y="1017726"/>
            <a:ext cx="2147725" cy="976225"/>
          </a:xfrm>
          <a:prstGeom prst="rect">
            <a:avLst/>
          </a:prstGeom>
          <a:noFill/>
          <a:ln>
            <a:noFill/>
          </a:ln>
        </p:spPr>
      </p:pic>
      <p:pic>
        <p:nvPicPr>
          <p:cNvPr id="262" name="Google Shape;262;gae8f124c77_0_21"/>
          <p:cNvPicPr preferRelativeResize="0"/>
          <p:nvPr/>
        </p:nvPicPr>
        <p:blipFill>
          <a:blip r:embed="rId4">
            <a:alphaModFix/>
          </a:blip>
          <a:stretch>
            <a:fillRect/>
          </a:stretch>
        </p:blipFill>
        <p:spPr>
          <a:xfrm>
            <a:off x="7105650" y="1997348"/>
            <a:ext cx="1726651" cy="1726651"/>
          </a:xfrm>
          <a:prstGeom prst="rect">
            <a:avLst/>
          </a:prstGeom>
          <a:noFill/>
          <a:ln>
            <a:noFill/>
          </a:ln>
        </p:spPr>
      </p:pic>
      <p:pic>
        <p:nvPicPr>
          <p:cNvPr id="263" name="Google Shape;263;gae8f124c77_0_21"/>
          <p:cNvPicPr preferRelativeResize="0"/>
          <p:nvPr/>
        </p:nvPicPr>
        <p:blipFill>
          <a:blip r:embed="rId5">
            <a:alphaModFix/>
          </a:blip>
          <a:stretch>
            <a:fillRect/>
          </a:stretch>
        </p:blipFill>
        <p:spPr>
          <a:xfrm>
            <a:off x="4273225" y="3166500"/>
            <a:ext cx="2760622" cy="1726650"/>
          </a:xfrm>
          <a:prstGeom prst="rect">
            <a:avLst/>
          </a:prstGeom>
          <a:noFill/>
          <a:ln>
            <a:noFill/>
          </a:ln>
        </p:spPr>
      </p:pic>
      <p:sp>
        <p:nvSpPr>
          <p:cNvPr id="264" name="Google Shape;264;gae8f124c77_0_21"/>
          <p:cNvSpPr txBox="1"/>
          <p:nvPr/>
        </p:nvSpPr>
        <p:spPr>
          <a:xfrm>
            <a:off x="472150" y="2712400"/>
            <a:ext cx="3606600" cy="17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rgbClr val="FFFFFF"/>
                </a:solidFill>
              </a:rPr>
              <a:t>Encouragement/Motivation:</a:t>
            </a:r>
            <a:endParaRPr sz="1700">
              <a:solidFill>
                <a:srgbClr val="FFFFFF"/>
              </a:solidFill>
            </a:endParaRPr>
          </a:p>
          <a:p>
            <a:pPr marL="457200" lvl="0" indent="-336550" algn="l" rtl="0">
              <a:spcBef>
                <a:spcPts val="0"/>
              </a:spcBef>
              <a:spcAft>
                <a:spcPts val="0"/>
              </a:spcAft>
              <a:buClr>
                <a:srgbClr val="FFFFFF"/>
              </a:buClr>
              <a:buSzPts val="1700"/>
              <a:buChar char="●"/>
            </a:pPr>
            <a:r>
              <a:rPr lang="en-US" sz="1700">
                <a:solidFill>
                  <a:srgbClr val="FFFFFF"/>
                </a:solidFill>
              </a:rPr>
              <a:t>Bring friends or a workout partner to help keep you motivated and encourage you to keep going when it gets hard!</a:t>
            </a:r>
            <a:endParaRPr sz="1700">
              <a:solidFill>
                <a:srgbClr val="FFFFFF"/>
              </a:solidFill>
            </a:endParaRPr>
          </a:p>
        </p:txBody>
      </p:sp>
      <p:pic>
        <p:nvPicPr>
          <p:cNvPr id="265" name="Google Shape;265;gae8f124c77_0_21"/>
          <p:cNvPicPr preferRelativeResize="0"/>
          <p:nvPr/>
        </p:nvPicPr>
        <p:blipFill>
          <a:blip r:embed="rId6">
            <a:alphaModFix/>
          </a:blip>
          <a:stretch>
            <a:fillRect/>
          </a:stretch>
        </p:blipFill>
        <p:spPr>
          <a:xfrm>
            <a:off x="668875" y="86225"/>
            <a:ext cx="1184500" cy="1184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aec239cd83_0_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a:solidFill>
                  <a:srgbClr val="FFFFFF"/>
                </a:solidFill>
              </a:rPr>
              <a:t>LEGS</a:t>
            </a:r>
            <a:endParaRPr sz="3000">
              <a:solidFill>
                <a:srgbClr val="FFFFFF"/>
              </a:solidFill>
            </a:endParaRPr>
          </a:p>
        </p:txBody>
      </p:sp>
      <p:sp>
        <p:nvSpPr>
          <p:cNvPr id="271" name="Google Shape;271;gaec239cd83_0_19"/>
          <p:cNvSpPr txBox="1">
            <a:spLocks noGrp="1"/>
          </p:cNvSpPr>
          <p:nvPr>
            <p:ph type="body" idx="1"/>
          </p:nvPr>
        </p:nvSpPr>
        <p:spPr>
          <a:xfrm>
            <a:off x="311700" y="1017725"/>
            <a:ext cx="8520600" cy="355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600">
                <a:solidFill>
                  <a:schemeClr val="lt1"/>
                </a:solidFill>
              </a:rPr>
              <a:t>Goal/Objective:</a:t>
            </a:r>
            <a:endParaRPr sz="1600">
              <a:solidFill>
                <a:schemeClr val="lt1"/>
              </a:solidFill>
            </a:endParaRPr>
          </a:p>
          <a:p>
            <a:pPr marL="457200" lvl="0" indent="-330200" algn="l" rtl="0">
              <a:lnSpc>
                <a:spcPct val="100000"/>
              </a:lnSpc>
              <a:spcBef>
                <a:spcPts val="1600"/>
              </a:spcBef>
              <a:spcAft>
                <a:spcPts val="0"/>
              </a:spcAft>
              <a:buClr>
                <a:schemeClr val="lt1"/>
              </a:buClr>
              <a:buSzPts val="1600"/>
              <a:buChar char="●"/>
            </a:pPr>
            <a:r>
              <a:rPr lang="en-US" sz="1600">
                <a:solidFill>
                  <a:schemeClr val="lt1"/>
                </a:solidFill>
              </a:rPr>
              <a:t>Aim to make your legs toned and most importantly strong. Stronger legs will significantly improve your performance of other workouts, including popular cardio training sessions such as running, walking and jogging.</a:t>
            </a:r>
            <a:endParaRPr sz="1600">
              <a:solidFill>
                <a:schemeClr val="lt1"/>
              </a:solidFill>
            </a:endParaRPr>
          </a:p>
          <a:p>
            <a:pPr marL="0" lvl="0" indent="0" algn="l" rtl="0">
              <a:lnSpc>
                <a:spcPct val="100000"/>
              </a:lnSpc>
              <a:spcBef>
                <a:spcPts val="1600"/>
              </a:spcBef>
              <a:spcAft>
                <a:spcPts val="0"/>
              </a:spcAft>
              <a:buClr>
                <a:schemeClr val="dk1"/>
              </a:buClr>
              <a:buSzPts val="1100"/>
              <a:buFont typeface="Arial"/>
              <a:buNone/>
            </a:pPr>
            <a:r>
              <a:rPr lang="en-US" sz="1600">
                <a:solidFill>
                  <a:schemeClr val="lt1"/>
                </a:solidFill>
              </a:rPr>
              <a:t>Benefits:									 </a:t>
            </a:r>
            <a:endParaRPr sz="1600">
              <a:solidFill>
                <a:schemeClr val="lt1"/>
              </a:solidFill>
            </a:endParaRPr>
          </a:p>
          <a:p>
            <a:pPr marL="457200" lvl="0" indent="-330200" algn="l" rtl="0">
              <a:lnSpc>
                <a:spcPct val="100000"/>
              </a:lnSpc>
              <a:spcBef>
                <a:spcPts val="1600"/>
              </a:spcBef>
              <a:spcAft>
                <a:spcPts val="0"/>
              </a:spcAft>
              <a:buClr>
                <a:schemeClr val="lt1"/>
              </a:buClr>
              <a:buSzPts val="1600"/>
              <a:buChar char="●"/>
            </a:pPr>
            <a:r>
              <a:rPr lang="en-US" sz="1600">
                <a:solidFill>
                  <a:schemeClr val="lt1"/>
                </a:solidFill>
              </a:rPr>
              <a:t>Stimulates hormones					</a:t>
            </a:r>
            <a:endParaRPr sz="1600">
              <a:solidFill>
                <a:schemeClr val="lt1"/>
              </a:solidFill>
            </a:endParaRPr>
          </a:p>
          <a:p>
            <a:pPr marL="457200" lvl="0" indent="-330200" algn="l" rtl="0">
              <a:lnSpc>
                <a:spcPct val="100000"/>
              </a:lnSpc>
              <a:spcBef>
                <a:spcPts val="0"/>
              </a:spcBef>
              <a:spcAft>
                <a:spcPts val="0"/>
              </a:spcAft>
              <a:buClr>
                <a:schemeClr val="lt1"/>
              </a:buClr>
              <a:buSzPts val="1600"/>
              <a:buChar char="●"/>
            </a:pPr>
            <a:r>
              <a:rPr lang="en-US" sz="1600">
                <a:solidFill>
                  <a:schemeClr val="lt1"/>
                </a:solidFill>
              </a:rPr>
              <a:t>Balance Strength</a:t>
            </a:r>
            <a:endParaRPr sz="1600">
              <a:solidFill>
                <a:schemeClr val="lt1"/>
              </a:solidFill>
            </a:endParaRPr>
          </a:p>
          <a:p>
            <a:pPr marL="457200" lvl="0" indent="-330200" algn="l" rtl="0">
              <a:lnSpc>
                <a:spcPct val="100000"/>
              </a:lnSpc>
              <a:spcBef>
                <a:spcPts val="0"/>
              </a:spcBef>
              <a:spcAft>
                <a:spcPts val="0"/>
              </a:spcAft>
              <a:buClr>
                <a:schemeClr val="lt1"/>
              </a:buClr>
              <a:buSzPts val="1600"/>
              <a:buChar char="●"/>
            </a:pPr>
            <a:r>
              <a:rPr lang="en-US" sz="1600">
                <a:solidFill>
                  <a:schemeClr val="lt1"/>
                </a:solidFill>
              </a:rPr>
              <a:t>Engages Core </a:t>
            </a:r>
            <a:endParaRPr sz="1600">
              <a:solidFill>
                <a:schemeClr val="lt1"/>
              </a:solidFill>
            </a:endParaRPr>
          </a:p>
          <a:p>
            <a:pPr marL="457200" lvl="0" indent="-330200" algn="l" rtl="0">
              <a:lnSpc>
                <a:spcPct val="100000"/>
              </a:lnSpc>
              <a:spcBef>
                <a:spcPts val="0"/>
              </a:spcBef>
              <a:spcAft>
                <a:spcPts val="0"/>
              </a:spcAft>
              <a:buClr>
                <a:schemeClr val="lt1"/>
              </a:buClr>
              <a:buSzPts val="1600"/>
              <a:buChar char="●"/>
            </a:pPr>
            <a:r>
              <a:rPr lang="en-US" sz="1600">
                <a:solidFill>
                  <a:schemeClr val="lt1"/>
                </a:solidFill>
              </a:rPr>
              <a:t>Improves overall fitness</a:t>
            </a:r>
            <a:endParaRPr sz="160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1600">
              <a:solidFill>
                <a:schemeClr val="lt1"/>
              </a:solidFill>
            </a:endParaRPr>
          </a:p>
          <a:p>
            <a:pPr marL="0" lvl="0" indent="0" algn="l" rtl="0">
              <a:lnSpc>
                <a:spcPct val="100000"/>
              </a:lnSpc>
              <a:spcBef>
                <a:spcPts val="0"/>
              </a:spcBef>
              <a:spcAft>
                <a:spcPts val="0"/>
              </a:spcAft>
              <a:buClr>
                <a:schemeClr val="dk1"/>
              </a:buClr>
              <a:buSzPts val="1100"/>
              <a:buFont typeface="Arial"/>
              <a:buNone/>
            </a:pPr>
            <a:r>
              <a:rPr lang="en-US" sz="1600">
                <a:solidFill>
                  <a:schemeClr val="lt1"/>
                </a:solidFill>
              </a:rPr>
              <a:t>Potential Risks:</a:t>
            </a:r>
            <a:endParaRPr sz="1600">
              <a:solidFill>
                <a:schemeClr val="lt1"/>
              </a:solidFill>
            </a:endParaRPr>
          </a:p>
          <a:p>
            <a:pPr marL="457200" lvl="0" indent="-330200" algn="l" rtl="0">
              <a:lnSpc>
                <a:spcPct val="100000"/>
              </a:lnSpc>
              <a:spcBef>
                <a:spcPts val="0"/>
              </a:spcBef>
              <a:spcAft>
                <a:spcPts val="0"/>
              </a:spcAft>
              <a:buClr>
                <a:schemeClr val="lt1"/>
              </a:buClr>
              <a:buSzPts val="1600"/>
              <a:buChar char="●"/>
            </a:pPr>
            <a:r>
              <a:rPr lang="en-US" sz="1600">
                <a:solidFill>
                  <a:schemeClr val="lt1"/>
                </a:solidFill>
              </a:rPr>
              <a:t>Possible injury if done incorrectly, especially of the knees</a:t>
            </a: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5"/>
        <p:cNvGrpSpPr/>
        <p:nvPr/>
      </p:nvGrpSpPr>
      <p:grpSpPr>
        <a:xfrm>
          <a:off x="0" y="0"/>
          <a:ext cx="0" cy="0"/>
          <a:chOff x="0" y="0"/>
          <a:chExt cx="0" cy="0"/>
        </a:xfrm>
      </p:grpSpPr>
      <p:sp>
        <p:nvSpPr>
          <p:cNvPr id="276" name="Google Shape;276;gae9285ce6b_4_0"/>
          <p:cNvSpPr txBox="1">
            <a:spLocks noGrp="1"/>
          </p:cNvSpPr>
          <p:nvPr>
            <p:ph type="title"/>
          </p:nvPr>
        </p:nvSpPr>
        <p:spPr>
          <a:xfrm>
            <a:off x="212550" y="457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LEGS</a:t>
            </a:r>
            <a:endParaRPr>
              <a:solidFill>
                <a:srgbClr val="FFFFFF"/>
              </a:solidFill>
            </a:endParaRPr>
          </a:p>
        </p:txBody>
      </p:sp>
      <p:sp>
        <p:nvSpPr>
          <p:cNvPr id="277" name="Google Shape;277;gae9285ce6b_4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a:solidFill>
                  <a:srgbClr val="FFFFFF"/>
                </a:solidFill>
              </a:rPr>
              <a:t>Warm-up:</a:t>
            </a:r>
            <a:endParaRPr>
              <a:solidFill>
                <a:srgbClr val="FFFFFF"/>
              </a:solidFill>
            </a:endParaRPr>
          </a:p>
          <a:p>
            <a:pPr marL="457200" lvl="0" indent="-336550" algn="l" rtl="0">
              <a:lnSpc>
                <a:spcPct val="150000"/>
              </a:lnSpc>
              <a:spcBef>
                <a:spcPts val="0"/>
              </a:spcBef>
              <a:spcAft>
                <a:spcPts val="0"/>
              </a:spcAft>
              <a:buClr>
                <a:srgbClr val="FFFFFF"/>
              </a:buClr>
              <a:buSzPts val="1700"/>
              <a:buChar char="●"/>
            </a:pPr>
            <a:r>
              <a:rPr lang="en-US" sz="1700">
                <a:solidFill>
                  <a:srgbClr val="FFFFFF"/>
                </a:solidFill>
              </a:rPr>
              <a:t>Hamstring stretch (30 seconds on each side)</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en-US" sz="1700">
                <a:solidFill>
                  <a:srgbClr val="FFFFFF"/>
                </a:solidFill>
              </a:rPr>
              <a:t>High knees (30 seconds)</a:t>
            </a:r>
            <a:endParaRPr sz="1700">
              <a:solidFill>
                <a:srgbClr val="FFFFFF"/>
              </a:solidFill>
            </a:endParaRPr>
          </a:p>
          <a:p>
            <a:pPr marL="457200" lvl="0" indent="-336550" algn="l" rtl="0">
              <a:lnSpc>
                <a:spcPct val="150000"/>
              </a:lnSpc>
              <a:spcBef>
                <a:spcPts val="0"/>
              </a:spcBef>
              <a:spcAft>
                <a:spcPts val="0"/>
              </a:spcAft>
              <a:buClr>
                <a:srgbClr val="FFFFFF"/>
              </a:buClr>
              <a:buSzPts val="1700"/>
              <a:buChar char="●"/>
            </a:pPr>
            <a:r>
              <a:rPr lang="en-US" sz="1700">
                <a:solidFill>
                  <a:srgbClr val="FFFFFF"/>
                </a:solidFill>
              </a:rPr>
              <a:t>Wall Calf Stretch (30 seconds on each leg) </a:t>
            </a:r>
            <a:endParaRPr sz="1700">
              <a:solidFill>
                <a:srgbClr val="FFFFFF"/>
              </a:solidFill>
            </a:endParaRPr>
          </a:p>
          <a:p>
            <a:pPr marL="0" lvl="0" indent="0" algn="l" rtl="0">
              <a:lnSpc>
                <a:spcPct val="150000"/>
              </a:lnSpc>
              <a:spcBef>
                <a:spcPts val="0"/>
              </a:spcBef>
              <a:spcAft>
                <a:spcPts val="0"/>
              </a:spcAft>
              <a:buNone/>
            </a:pPr>
            <a:endParaRPr sz="1700">
              <a:solidFill>
                <a:srgbClr val="FFFFFF"/>
              </a:solidFill>
            </a:endParaRPr>
          </a:p>
          <a:p>
            <a:pPr marL="0" lvl="0" indent="0" algn="l" rtl="0">
              <a:lnSpc>
                <a:spcPct val="150000"/>
              </a:lnSpc>
              <a:spcBef>
                <a:spcPts val="0"/>
              </a:spcBef>
              <a:spcAft>
                <a:spcPts val="0"/>
              </a:spcAft>
              <a:buNone/>
            </a:pPr>
            <a:endParaRPr sz="1700">
              <a:solidFill>
                <a:srgbClr val="FFFFFF"/>
              </a:solidFill>
            </a:endParaRPr>
          </a:p>
          <a:p>
            <a:pPr marL="0" lvl="0" indent="0" algn="l" rtl="0">
              <a:spcBef>
                <a:spcPts val="0"/>
              </a:spcBef>
              <a:spcAft>
                <a:spcPts val="0"/>
              </a:spcAft>
              <a:buNone/>
            </a:pPr>
            <a:endParaRPr>
              <a:solidFill>
                <a:srgbClr val="FFFFFF"/>
              </a:solidFill>
            </a:endParaRPr>
          </a:p>
        </p:txBody>
      </p:sp>
      <p:pic>
        <p:nvPicPr>
          <p:cNvPr id="278" name="Google Shape;278;gae9285ce6b_4_0"/>
          <p:cNvPicPr preferRelativeResize="0"/>
          <p:nvPr/>
        </p:nvPicPr>
        <p:blipFill>
          <a:blip r:embed="rId3">
            <a:alphaModFix/>
          </a:blip>
          <a:stretch>
            <a:fillRect/>
          </a:stretch>
        </p:blipFill>
        <p:spPr>
          <a:xfrm>
            <a:off x="3262300" y="3093857"/>
            <a:ext cx="2619375" cy="1746257"/>
          </a:xfrm>
          <a:prstGeom prst="rect">
            <a:avLst/>
          </a:prstGeom>
          <a:noFill/>
          <a:ln>
            <a:noFill/>
          </a:ln>
        </p:spPr>
      </p:pic>
      <p:pic>
        <p:nvPicPr>
          <p:cNvPr id="279" name="Google Shape;279;gae9285ce6b_4_0"/>
          <p:cNvPicPr preferRelativeResize="0"/>
          <p:nvPr/>
        </p:nvPicPr>
        <p:blipFill>
          <a:blip r:embed="rId4">
            <a:alphaModFix/>
          </a:blip>
          <a:stretch>
            <a:fillRect/>
          </a:stretch>
        </p:blipFill>
        <p:spPr>
          <a:xfrm>
            <a:off x="311700" y="3093875"/>
            <a:ext cx="2525099" cy="1746250"/>
          </a:xfrm>
          <a:prstGeom prst="rect">
            <a:avLst/>
          </a:prstGeom>
          <a:noFill/>
          <a:ln>
            <a:noFill/>
          </a:ln>
        </p:spPr>
      </p:pic>
      <p:pic>
        <p:nvPicPr>
          <p:cNvPr id="280" name="Google Shape;280;gae9285ce6b_4_0"/>
          <p:cNvPicPr preferRelativeResize="0"/>
          <p:nvPr/>
        </p:nvPicPr>
        <p:blipFill>
          <a:blip r:embed="rId5">
            <a:alphaModFix/>
          </a:blip>
          <a:stretch>
            <a:fillRect/>
          </a:stretch>
        </p:blipFill>
        <p:spPr>
          <a:xfrm>
            <a:off x="6212913" y="3095450"/>
            <a:ext cx="2619375" cy="1743075"/>
          </a:xfrm>
          <a:prstGeom prst="rect">
            <a:avLst/>
          </a:prstGeom>
          <a:noFill/>
          <a:ln>
            <a:noFill/>
          </a:ln>
        </p:spPr>
      </p:pic>
      <p:pic>
        <p:nvPicPr>
          <p:cNvPr id="281" name="Google Shape;281;gae9285ce6b_4_0"/>
          <p:cNvPicPr preferRelativeResize="0"/>
          <p:nvPr/>
        </p:nvPicPr>
        <p:blipFill>
          <a:blip r:embed="rId6">
            <a:alphaModFix/>
          </a:blip>
          <a:stretch>
            <a:fillRect/>
          </a:stretch>
        </p:blipFill>
        <p:spPr>
          <a:xfrm>
            <a:off x="7015000" y="111550"/>
            <a:ext cx="1958250"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a:solidFill>
                  <a:schemeClr val="lt1"/>
                </a:solidFill>
              </a:rPr>
              <a:t>HPESS MAJOR’S MISSION STATEMENT</a:t>
            </a:r>
            <a:endParaRPr sz="3200">
              <a:solidFill>
                <a:schemeClr val="lt1"/>
              </a:solidFill>
            </a:endParaRPr>
          </a:p>
        </p:txBody>
      </p:sp>
      <p:sp>
        <p:nvSpPr>
          <p:cNvPr id="67" name="Google Shape;67;p3"/>
          <p:cNvSpPr txBox="1">
            <a:spLocks noGrp="1"/>
          </p:cNvSpPr>
          <p:nvPr>
            <p:ph type="body" idx="1"/>
          </p:nvPr>
        </p:nvSpPr>
        <p:spPr>
          <a:xfrm>
            <a:off x="311700" y="1474875"/>
            <a:ext cx="8520600" cy="30939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r>
              <a:rPr lang="en-US" sz="3000">
                <a:solidFill>
                  <a:schemeClr val="lt1"/>
                </a:solidFill>
              </a:rPr>
              <a:t>As HPESS majors, </a:t>
            </a:r>
            <a:r>
              <a:rPr lang="en-US" sz="3000" b="1" u="sng">
                <a:solidFill>
                  <a:schemeClr val="lt1"/>
                </a:solidFill>
              </a:rPr>
              <a:t>WE BELIEVE</a:t>
            </a:r>
            <a:r>
              <a:rPr lang="en-US" sz="3000" b="1">
                <a:solidFill>
                  <a:schemeClr val="lt1"/>
                </a:solidFill>
              </a:rPr>
              <a:t> </a:t>
            </a:r>
            <a:r>
              <a:rPr lang="en-US" sz="3000">
                <a:solidFill>
                  <a:schemeClr val="lt1"/>
                </a:solidFill>
              </a:rPr>
              <a:t>in encouraging individualized, age-appropriate physical activity to promote health and wellness for people of all demographics.</a:t>
            </a:r>
            <a:endParaRPr sz="2400"/>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85"/>
        <p:cNvGrpSpPr/>
        <p:nvPr/>
      </p:nvGrpSpPr>
      <p:grpSpPr>
        <a:xfrm>
          <a:off x="0" y="0"/>
          <a:ext cx="0" cy="0"/>
          <a:chOff x="0" y="0"/>
          <a:chExt cx="0" cy="0"/>
        </a:xfrm>
      </p:grpSpPr>
      <p:sp>
        <p:nvSpPr>
          <p:cNvPr id="286" name="Google Shape;286;gae9285ce6b_4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LEGS</a:t>
            </a:r>
            <a:endParaRPr>
              <a:solidFill>
                <a:srgbClr val="FFFFFF"/>
              </a:solidFill>
            </a:endParaRPr>
          </a:p>
        </p:txBody>
      </p:sp>
      <p:sp>
        <p:nvSpPr>
          <p:cNvPr id="287" name="Google Shape;287;gae9285ce6b_4_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rPr>
              <a:t>Activities:</a:t>
            </a:r>
            <a:endParaRPr>
              <a:solidFill>
                <a:srgbClr val="FFFFFF"/>
              </a:solidFill>
            </a:endParaRPr>
          </a:p>
          <a:p>
            <a:pPr marL="457200" lvl="0" indent="-342900" algn="l" rtl="0">
              <a:spcBef>
                <a:spcPts val="0"/>
              </a:spcBef>
              <a:spcAft>
                <a:spcPts val="0"/>
              </a:spcAft>
              <a:buClr>
                <a:srgbClr val="FFFFFF"/>
              </a:buClr>
              <a:buSzPts val="1800"/>
              <a:buChar char="●"/>
            </a:pPr>
            <a:r>
              <a:rPr lang="en-US" sz="1800">
                <a:solidFill>
                  <a:srgbClr val="FFFFFF"/>
                </a:solidFill>
              </a:rPr>
              <a:t>Complete circuit 3x: (</a:t>
            </a:r>
            <a:r>
              <a:rPr lang="en-US">
                <a:solidFill>
                  <a:srgbClr val="FFFFFF"/>
                </a:solidFill>
              </a:rPr>
              <a:t>weights are optional</a:t>
            </a:r>
            <a:r>
              <a:rPr lang="en-US" sz="1800">
                <a:solidFill>
                  <a:srgbClr val="FFFFFF"/>
                </a:solidFill>
              </a:rPr>
              <a:t>)  </a:t>
            </a:r>
            <a:endParaRPr sz="1800">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rPr>
              <a:t>Body Squats (10)</a:t>
            </a:r>
            <a:endParaRPr sz="1800">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rPr>
              <a:t>Lunges (10 each leg)</a:t>
            </a:r>
            <a:endParaRPr sz="1800">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rPr>
              <a:t>Step-ups/Box Steps (10 each leg)</a:t>
            </a:r>
            <a:endParaRPr sz="1800">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rPr>
              <a:t>Wall Sits (30 seconds)</a:t>
            </a:r>
            <a:endParaRPr sz="1800">
              <a:solidFill>
                <a:srgbClr val="FFFFFF"/>
              </a:solidFill>
            </a:endParaRPr>
          </a:p>
          <a:p>
            <a:pPr marL="914400" lvl="1" indent="-342900" algn="l" rtl="0">
              <a:spcBef>
                <a:spcPts val="0"/>
              </a:spcBef>
              <a:spcAft>
                <a:spcPts val="0"/>
              </a:spcAft>
              <a:buClr>
                <a:srgbClr val="FFFFFF"/>
              </a:buClr>
              <a:buSzPts val="1800"/>
              <a:buChar char="○"/>
            </a:pPr>
            <a:r>
              <a:rPr lang="en-US" sz="1800">
                <a:solidFill>
                  <a:srgbClr val="FFFFFF"/>
                </a:solidFill>
              </a:rPr>
              <a:t>Calf Raises (20)</a:t>
            </a:r>
            <a:endParaRPr sz="1800">
              <a:solidFill>
                <a:srgbClr val="FFFFFF"/>
              </a:solidFill>
            </a:endParaRPr>
          </a:p>
        </p:txBody>
      </p:sp>
      <p:pic>
        <p:nvPicPr>
          <p:cNvPr id="288" name="Google Shape;288;gae9285ce6b_4_5"/>
          <p:cNvPicPr preferRelativeResize="0"/>
          <p:nvPr/>
        </p:nvPicPr>
        <p:blipFill>
          <a:blip r:embed="rId3">
            <a:alphaModFix/>
          </a:blip>
          <a:stretch>
            <a:fillRect/>
          </a:stretch>
        </p:blipFill>
        <p:spPr>
          <a:xfrm>
            <a:off x="148675" y="3728650"/>
            <a:ext cx="1721100" cy="1188975"/>
          </a:xfrm>
          <a:prstGeom prst="rect">
            <a:avLst/>
          </a:prstGeom>
          <a:noFill/>
          <a:ln>
            <a:noFill/>
          </a:ln>
        </p:spPr>
      </p:pic>
      <p:pic>
        <p:nvPicPr>
          <p:cNvPr id="289" name="Google Shape;289;gae9285ce6b_4_5"/>
          <p:cNvPicPr preferRelativeResize="0"/>
          <p:nvPr/>
        </p:nvPicPr>
        <p:blipFill>
          <a:blip r:embed="rId4">
            <a:alphaModFix/>
          </a:blip>
          <a:stretch>
            <a:fillRect/>
          </a:stretch>
        </p:blipFill>
        <p:spPr>
          <a:xfrm>
            <a:off x="1953825" y="3729475"/>
            <a:ext cx="1721100" cy="1188975"/>
          </a:xfrm>
          <a:prstGeom prst="rect">
            <a:avLst/>
          </a:prstGeom>
          <a:noFill/>
          <a:ln>
            <a:noFill/>
          </a:ln>
        </p:spPr>
      </p:pic>
      <p:pic>
        <p:nvPicPr>
          <p:cNvPr id="290" name="Google Shape;290;gae9285ce6b_4_5"/>
          <p:cNvPicPr preferRelativeResize="0"/>
          <p:nvPr/>
        </p:nvPicPr>
        <p:blipFill>
          <a:blip r:embed="rId5">
            <a:alphaModFix/>
          </a:blip>
          <a:stretch>
            <a:fillRect/>
          </a:stretch>
        </p:blipFill>
        <p:spPr>
          <a:xfrm>
            <a:off x="3758973" y="3728650"/>
            <a:ext cx="1626050" cy="1188975"/>
          </a:xfrm>
          <a:prstGeom prst="rect">
            <a:avLst/>
          </a:prstGeom>
          <a:noFill/>
          <a:ln>
            <a:noFill/>
          </a:ln>
        </p:spPr>
      </p:pic>
      <p:pic>
        <p:nvPicPr>
          <p:cNvPr id="291" name="Google Shape;291;gae9285ce6b_4_5"/>
          <p:cNvPicPr preferRelativeResize="0"/>
          <p:nvPr/>
        </p:nvPicPr>
        <p:blipFill>
          <a:blip r:embed="rId6">
            <a:alphaModFix/>
          </a:blip>
          <a:stretch>
            <a:fillRect/>
          </a:stretch>
        </p:blipFill>
        <p:spPr>
          <a:xfrm>
            <a:off x="5469075" y="3728650"/>
            <a:ext cx="1721100" cy="1188975"/>
          </a:xfrm>
          <a:prstGeom prst="rect">
            <a:avLst/>
          </a:prstGeom>
          <a:noFill/>
          <a:ln>
            <a:noFill/>
          </a:ln>
        </p:spPr>
      </p:pic>
      <p:pic>
        <p:nvPicPr>
          <p:cNvPr id="292" name="Google Shape;292;gae9285ce6b_4_5"/>
          <p:cNvPicPr preferRelativeResize="0"/>
          <p:nvPr/>
        </p:nvPicPr>
        <p:blipFill>
          <a:blip r:embed="rId7">
            <a:alphaModFix/>
          </a:blip>
          <a:stretch>
            <a:fillRect/>
          </a:stretch>
        </p:blipFill>
        <p:spPr>
          <a:xfrm>
            <a:off x="7274225" y="3729475"/>
            <a:ext cx="1721100" cy="1188975"/>
          </a:xfrm>
          <a:prstGeom prst="rect">
            <a:avLst/>
          </a:prstGeom>
          <a:noFill/>
          <a:ln>
            <a:noFill/>
          </a:ln>
        </p:spPr>
      </p:pic>
      <p:pic>
        <p:nvPicPr>
          <p:cNvPr id="293" name="Google Shape;293;gae9285ce6b_4_5"/>
          <p:cNvPicPr preferRelativeResize="0"/>
          <p:nvPr/>
        </p:nvPicPr>
        <p:blipFill>
          <a:blip r:embed="rId8">
            <a:alphaModFix/>
          </a:blip>
          <a:stretch>
            <a:fillRect/>
          </a:stretch>
        </p:blipFill>
        <p:spPr>
          <a:xfrm>
            <a:off x="7213300" y="11155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97"/>
        <p:cNvGrpSpPr/>
        <p:nvPr/>
      </p:nvGrpSpPr>
      <p:grpSpPr>
        <a:xfrm>
          <a:off x="0" y="0"/>
          <a:ext cx="0" cy="0"/>
          <a:chOff x="0" y="0"/>
          <a:chExt cx="0" cy="0"/>
        </a:xfrm>
      </p:grpSpPr>
      <p:sp>
        <p:nvSpPr>
          <p:cNvPr id="298" name="Google Shape;298;gae9285ce6b_4_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LEGS</a:t>
            </a:r>
            <a:endParaRPr>
              <a:solidFill>
                <a:srgbClr val="FFFFFF"/>
              </a:solidFill>
            </a:endParaRPr>
          </a:p>
        </p:txBody>
      </p:sp>
      <p:sp>
        <p:nvSpPr>
          <p:cNvPr id="299" name="Google Shape;299;gae9285ce6b_4_1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rPr>
              <a:t>Cool-Down:</a:t>
            </a:r>
            <a:endParaRPr>
              <a:solidFill>
                <a:srgbClr val="FFFFFF"/>
              </a:solidFill>
            </a:endParaRPr>
          </a:p>
          <a:p>
            <a:pPr marL="457200" lvl="0" indent="-342900" algn="l" rtl="0">
              <a:spcBef>
                <a:spcPts val="0"/>
              </a:spcBef>
              <a:spcAft>
                <a:spcPts val="0"/>
              </a:spcAft>
              <a:buClr>
                <a:srgbClr val="FFFFFF"/>
              </a:buClr>
              <a:buSzPts val="1800"/>
              <a:buChar char="●"/>
            </a:pPr>
            <a:r>
              <a:rPr lang="en-US" sz="1800">
                <a:solidFill>
                  <a:srgbClr val="FFFFFF"/>
                </a:solidFill>
              </a:rPr>
              <a:t>Standing quad stretch (30 seconds)</a:t>
            </a:r>
            <a:endParaRPr sz="1800">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H</a:t>
            </a:r>
            <a:r>
              <a:rPr lang="en-US" sz="1800">
                <a:solidFill>
                  <a:srgbClr val="FFFFFF"/>
                </a:solidFill>
              </a:rPr>
              <a:t>amstring stretch (30 seconds)</a:t>
            </a:r>
            <a:endParaRPr sz="1800">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“Butterfly”</a:t>
            </a:r>
            <a:r>
              <a:rPr lang="en-US" sz="1800">
                <a:solidFill>
                  <a:srgbClr val="FFFFFF"/>
                </a:solidFill>
              </a:rPr>
              <a:t> sit (30 seconds)</a:t>
            </a:r>
            <a:endParaRPr sz="1800">
              <a:solidFill>
                <a:srgbClr val="FFFFFF"/>
              </a:solidFill>
            </a:endParaRPr>
          </a:p>
        </p:txBody>
      </p:sp>
      <p:pic>
        <p:nvPicPr>
          <p:cNvPr id="300" name="Google Shape;300;gae9285ce6b_4_10"/>
          <p:cNvPicPr preferRelativeResize="0"/>
          <p:nvPr/>
        </p:nvPicPr>
        <p:blipFill>
          <a:blip r:embed="rId3">
            <a:alphaModFix/>
          </a:blip>
          <a:stretch>
            <a:fillRect/>
          </a:stretch>
        </p:blipFill>
        <p:spPr>
          <a:xfrm>
            <a:off x="311688" y="2957125"/>
            <a:ext cx="2619375" cy="1743075"/>
          </a:xfrm>
          <a:prstGeom prst="rect">
            <a:avLst/>
          </a:prstGeom>
          <a:noFill/>
          <a:ln>
            <a:noFill/>
          </a:ln>
        </p:spPr>
      </p:pic>
      <p:pic>
        <p:nvPicPr>
          <p:cNvPr id="301" name="Google Shape;301;gae9285ce6b_4_10"/>
          <p:cNvPicPr preferRelativeResize="0"/>
          <p:nvPr/>
        </p:nvPicPr>
        <p:blipFill>
          <a:blip r:embed="rId4">
            <a:alphaModFix/>
          </a:blip>
          <a:stretch>
            <a:fillRect/>
          </a:stretch>
        </p:blipFill>
        <p:spPr>
          <a:xfrm>
            <a:off x="3309450" y="2955538"/>
            <a:ext cx="2525099" cy="1746250"/>
          </a:xfrm>
          <a:prstGeom prst="rect">
            <a:avLst/>
          </a:prstGeom>
          <a:noFill/>
          <a:ln>
            <a:noFill/>
          </a:ln>
        </p:spPr>
      </p:pic>
      <p:pic>
        <p:nvPicPr>
          <p:cNvPr id="302" name="Google Shape;302;gae9285ce6b_4_10"/>
          <p:cNvPicPr preferRelativeResize="0"/>
          <p:nvPr/>
        </p:nvPicPr>
        <p:blipFill>
          <a:blip r:embed="rId5">
            <a:alphaModFix/>
          </a:blip>
          <a:stretch>
            <a:fillRect/>
          </a:stretch>
        </p:blipFill>
        <p:spPr>
          <a:xfrm>
            <a:off x="6212913" y="2957138"/>
            <a:ext cx="2619375" cy="1743075"/>
          </a:xfrm>
          <a:prstGeom prst="rect">
            <a:avLst/>
          </a:prstGeom>
          <a:noFill/>
          <a:ln>
            <a:noFill/>
          </a:ln>
        </p:spPr>
      </p:pic>
      <p:pic>
        <p:nvPicPr>
          <p:cNvPr id="303" name="Google Shape;303;gae9285ce6b_4_10"/>
          <p:cNvPicPr preferRelativeResize="0"/>
          <p:nvPr/>
        </p:nvPicPr>
        <p:blipFill>
          <a:blip r:embed="rId6">
            <a:alphaModFix/>
          </a:blip>
          <a:stretch>
            <a:fillRect/>
          </a:stretch>
        </p:blipFill>
        <p:spPr>
          <a:xfrm>
            <a:off x="7213300" y="11155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07"/>
        <p:cNvGrpSpPr/>
        <p:nvPr/>
      </p:nvGrpSpPr>
      <p:grpSpPr>
        <a:xfrm>
          <a:off x="0" y="0"/>
          <a:ext cx="0" cy="0"/>
          <a:chOff x="0" y="0"/>
          <a:chExt cx="0" cy="0"/>
        </a:xfrm>
      </p:grpSpPr>
      <p:sp>
        <p:nvSpPr>
          <p:cNvPr id="308" name="Google Shape;308;gae9285ce6b_4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LEGS</a:t>
            </a:r>
            <a:endParaRPr>
              <a:solidFill>
                <a:srgbClr val="FFFFFF"/>
              </a:solidFill>
            </a:endParaRPr>
          </a:p>
        </p:txBody>
      </p:sp>
      <p:sp>
        <p:nvSpPr>
          <p:cNvPr id="309" name="Google Shape;309;gae9285ce6b_4_15"/>
          <p:cNvSpPr txBox="1">
            <a:spLocks noGrp="1"/>
          </p:cNvSpPr>
          <p:nvPr>
            <p:ph type="body" idx="1"/>
          </p:nvPr>
        </p:nvSpPr>
        <p:spPr>
          <a:xfrm>
            <a:off x="311700" y="1471600"/>
            <a:ext cx="8520600" cy="30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300">
                <a:solidFill>
                  <a:srgbClr val="FFFFFF"/>
                </a:solidFill>
              </a:rPr>
              <a:t>Encouragement/Motivation:</a:t>
            </a:r>
            <a:endParaRPr sz="2300">
              <a:solidFill>
                <a:srgbClr val="FFFFFF"/>
              </a:solidFill>
            </a:endParaRPr>
          </a:p>
          <a:p>
            <a:pPr marL="457200" lvl="0" indent="-374650" algn="l" rtl="0">
              <a:spcBef>
                <a:spcPts val="0"/>
              </a:spcBef>
              <a:spcAft>
                <a:spcPts val="0"/>
              </a:spcAft>
              <a:buClr>
                <a:srgbClr val="FFFFFF"/>
              </a:buClr>
              <a:buSzPts val="2300"/>
              <a:buChar char="●"/>
            </a:pPr>
            <a:r>
              <a:rPr lang="en-US" sz="2300">
                <a:solidFill>
                  <a:srgbClr val="FFFFFF"/>
                </a:solidFill>
              </a:rPr>
              <a:t>You have the </a:t>
            </a:r>
            <a:r>
              <a:rPr lang="en-US" sz="2300" u="sng">
                <a:solidFill>
                  <a:srgbClr val="FFFFFF"/>
                </a:solidFill>
              </a:rPr>
              <a:t>opportunity</a:t>
            </a:r>
            <a:r>
              <a:rPr lang="en-US" sz="2300">
                <a:solidFill>
                  <a:srgbClr val="FFFFFF"/>
                </a:solidFill>
              </a:rPr>
              <a:t> to workout and grow stronger!!! </a:t>
            </a:r>
            <a:endParaRPr sz="2300">
              <a:solidFill>
                <a:srgbClr val="FFFFFF"/>
              </a:solidFill>
            </a:endParaRPr>
          </a:p>
          <a:p>
            <a:pPr marL="457200" lvl="0" indent="-374650" algn="l" rtl="0">
              <a:spcBef>
                <a:spcPts val="0"/>
              </a:spcBef>
              <a:spcAft>
                <a:spcPts val="0"/>
              </a:spcAft>
              <a:buClr>
                <a:srgbClr val="FFFFFF"/>
              </a:buClr>
              <a:buSzPts val="2300"/>
              <a:buChar char="●"/>
            </a:pPr>
            <a:r>
              <a:rPr lang="en-US" sz="2300">
                <a:solidFill>
                  <a:srgbClr val="FFFFFF"/>
                </a:solidFill>
              </a:rPr>
              <a:t>You will feel content after completion</a:t>
            </a:r>
            <a:endParaRPr sz="2300">
              <a:solidFill>
                <a:srgbClr val="FFFFFF"/>
              </a:solidFill>
            </a:endParaRPr>
          </a:p>
          <a:p>
            <a:pPr marL="457200" lvl="0" indent="-374650" algn="l" rtl="0">
              <a:spcBef>
                <a:spcPts val="0"/>
              </a:spcBef>
              <a:spcAft>
                <a:spcPts val="0"/>
              </a:spcAft>
              <a:buClr>
                <a:srgbClr val="FFFFFF"/>
              </a:buClr>
              <a:buSzPts val="2300"/>
              <a:buChar char="●"/>
            </a:pPr>
            <a:r>
              <a:rPr lang="en-US" sz="2300">
                <a:solidFill>
                  <a:srgbClr val="FFFFFF"/>
                </a:solidFill>
              </a:rPr>
              <a:t>Bring a buddy to workout to help keep you motivated</a:t>
            </a:r>
            <a:endParaRPr sz="2300">
              <a:solidFill>
                <a:srgbClr val="FFFFFF"/>
              </a:solidFill>
            </a:endParaRPr>
          </a:p>
          <a:p>
            <a:pPr marL="457200" lvl="0" indent="-374650" algn="l" rtl="0">
              <a:spcBef>
                <a:spcPts val="0"/>
              </a:spcBef>
              <a:spcAft>
                <a:spcPts val="0"/>
              </a:spcAft>
              <a:buClr>
                <a:srgbClr val="FFFFFF"/>
              </a:buClr>
              <a:buSzPts val="2300"/>
              <a:buChar char="●"/>
            </a:pPr>
            <a:r>
              <a:rPr lang="en-US" sz="2300">
                <a:solidFill>
                  <a:srgbClr val="FFFFFF"/>
                </a:solidFill>
              </a:rPr>
              <a:t>Stay hydrated!</a:t>
            </a:r>
            <a:endParaRPr sz="2300">
              <a:solidFill>
                <a:srgbClr val="FFFFFF"/>
              </a:solidFill>
            </a:endParaRPr>
          </a:p>
        </p:txBody>
      </p:sp>
      <p:pic>
        <p:nvPicPr>
          <p:cNvPr id="310" name="Google Shape;310;gae9285ce6b_4_15"/>
          <p:cNvPicPr preferRelativeResize="0"/>
          <p:nvPr/>
        </p:nvPicPr>
        <p:blipFill>
          <a:blip r:embed="rId3">
            <a:alphaModFix/>
          </a:blip>
          <a:stretch>
            <a:fillRect/>
          </a:stretch>
        </p:blipFill>
        <p:spPr>
          <a:xfrm>
            <a:off x="6956500" y="15240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4"/>
        <p:cNvGrpSpPr/>
        <p:nvPr/>
      </p:nvGrpSpPr>
      <p:grpSpPr>
        <a:xfrm>
          <a:off x="0" y="0"/>
          <a:ext cx="0" cy="0"/>
          <a:chOff x="0" y="0"/>
          <a:chExt cx="0" cy="0"/>
        </a:xfrm>
      </p:grpSpPr>
      <p:sp>
        <p:nvSpPr>
          <p:cNvPr id="315" name="Google Shape;31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chemeClr val="lt1"/>
                </a:solidFill>
              </a:rPr>
              <a:t>CARDIO</a:t>
            </a:r>
            <a:endParaRPr>
              <a:solidFill>
                <a:schemeClr val="lt1"/>
              </a:solidFill>
            </a:endParaRPr>
          </a:p>
        </p:txBody>
      </p:sp>
      <p:sp>
        <p:nvSpPr>
          <p:cNvPr id="316" name="Google Shape;316;p14"/>
          <p:cNvSpPr txBox="1">
            <a:spLocks noGrp="1"/>
          </p:cNvSpPr>
          <p:nvPr>
            <p:ph type="body" idx="1"/>
          </p:nvPr>
        </p:nvSpPr>
        <p:spPr>
          <a:xfrm>
            <a:off x="311700" y="1090874"/>
            <a:ext cx="8520600" cy="381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US" b="1">
                <a:solidFill>
                  <a:srgbClr val="FF0000"/>
                </a:solidFill>
                <a:highlight>
                  <a:srgbClr val="FFFFFF"/>
                </a:highlight>
              </a:rPr>
              <a:t> Goal </a:t>
            </a:r>
            <a:r>
              <a:rPr lang="en-US">
                <a:solidFill>
                  <a:srgbClr val="FF0000"/>
                </a:solidFill>
              </a:rPr>
              <a:t> </a:t>
            </a:r>
            <a:r>
              <a:rPr lang="en-US">
                <a:solidFill>
                  <a:srgbClr val="FFFFFF"/>
                </a:solidFill>
              </a:rPr>
              <a:t>:</a:t>
            </a:r>
            <a:r>
              <a:rPr lang="en-US">
                <a:solidFill>
                  <a:srgbClr val="FF0000"/>
                </a:solidFill>
              </a:rPr>
              <a:t> </a:t>
            </a:r>
            <a:endParaRPr>
              <a:solidFill>
                <a:srgbClr val="FF0000"/>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Increase heart health and develop cardiovascular and aerobic fitness. </a:t>
            </a:r>
            <a:endParaRPr>
              <a:solidFill>
                <a:srgbClr val="FFFFFF"/>
              </a:solidFill>
            </a:endParaRPr>
          </a:p>
          <a:p>
            <a:pPr marL="0" lvl="0" indent="0" algn="ctr" rtl="0">
              <a:lnSpc>
                <a:spcPct val="115000"/>
              </a:lnSpc>
              <a:spcBef>
                <a:spcPts val="0"/>
              </a:spcBef>
              <a:spcAft>
                <a:spcPts val="0"/>
              </a:spcAft>
              <a:buNone/>
            </a:pPr>
            <a:r>
              <a:rPr lang="en-US">
                <a:solidFill>
                  <a:srgbClr val="FF0000"/>
                </a:solidFill>
                <a:highlight>
                  <a:srgbClr val="FFFFFF"/>
                </a:highlight>
              </a:rPr>
              <a:t> </a:t>
            </a:r>
            <a:r>
              <a:rPr lang="en-US" b="1">
                <a:solidFill>
                  <a:srgbClr val="FF0000"/>
                </a:solidFill>
                <a:highlight>
                  <a:srgbClr val="FFFFFF"/>
                </a:highlight>
              </a:rPr>
              <a:t>Benefits of Cardio</a:t>
            </a:r>
            <a:r>
              <a:rPr lang="en-US">
                <a:solidFill>
                  <a:srgbClr val="FF0000"/>
                </a:solidFill>
                <a:highlight>
                  <a:srgbClr val="FFFFFF"/>
                </a:highlight>
              </a:rPr>
              <a:t> </a:t>
            </a:r>
            <a:r>
              <a:rPr lang="en-US">
                <a:solidFill>
                  <a:srgbClr val="FF0000"/>
                </a:solidFill>
              </a:rPr>
              <a:t> </a:t>
            </a:r>
            <a:r>
              <a:rPr lang="en-US">
                <a:solidFill>
                  <a:srgbClr val="FFFFFF"/>
                </a:solidFill>
              </a:rPr>
              <a:t>: </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 brain and joint health</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sleep and energy</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better your mood</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helps increase circulation which leads to clearer skin and healthier muscles. </a:t>
            </a:r>
            <a:endParaRPr>
              <a:solidFill>
                <a:srgbClr val="FFFFFF"/>
              </a:solidFill>
            </a:endParaRPr>
          </a:p>
          <a:p>
            <a:pPr marL="0" lvl="0" indent="0" algn="ctr" rtl="0">
              <a:lnSpc>
                <a:spcPct val="115000"/>
              </a:lnSpc>
              <a:spcBef>
                <a:spcPts val="0"/>
              </a:spcBef>
              <a:spcAft>
                <a:spcPts val="0"/>
              </a:spcAft>
              <a:buNone/>
            </a:pPr>
            <a:r>
              <a:rPr lang="en-US" b="1">
                <a:solidFill>
                  <a:srgbClr val="FF0000"/>
                </a:solidFill>
                <a:highlight>
                  <a:srgbClr val="FFFFFF"/>
                </a:highlight>
              </a:rPr>
              <a:t> Risk Factors </a:t>
            </a:r>
            <a:r>
              <a:rPr lang="en-US">
                <a:solidFill>
                  <a:srgbClr val="FF0000"/>
                </a:solidFill>
              </a:rPr>
              <a:t> </a:t>
            </a:r>
            <a:r>
              <a:rPr lang="en-US">
                <a:solidFill>
                  <a:srgbClr val="FFFFFF"/>
                </a:solidFill>
              </a:rPr>
              <a:t>:</a:t>
            </a:r>
            <a:endParaRPr>
              <a:solidFill>
                <a:srgbClr val="FFFFFF"/>
              </a:solidFill>
            </a:endParaRPr>
          </a:p>
          <a:p>
            <a:pPr marL="0" lvl="0" indent="0" algn="l" rtl="0">
              <a:lnSpc>
                <a:spcPct val="115000"/>
              </a:lnSpc>
              <a:spcBef>
                <a:spcPts val="0"/>
              </a:spcBef>
              <a:spcAft>
                <a:spcPts val="0"/>
              </a:spcAft>
              <a:buNone/>
            </a:pPr>
            <a:r>
              <a:rPr lang="en-US">
                <a:solidFill>
                  <a:srgbClr val="FF0000"/>
                </a:solidFill>
              </a:rPr>
              <a:t> </a:t>
            </a:r>
            <a:r>
              <a:rPr lang="en-US" b="1">
                <a:solidFill>
                  <a:srgbClr val="FF0000"/>
                </a:solidFill>
              </a:rPr>
              <a:t>remember, too much of a good thing can potentially be bad.</a:t>
            </a:r>
            <a:endParaRPr b="1">
              <a:solidFill>
                <a:srgbClr val="FF0000"/>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stressing and straining your heart </a:t>
            </a:r>
            <a:endParaRPr>
              <a:solidFill>
                <a:srgbClr val="FFFFFF"/>
              </a:solidFill>
            </a:endParaRPr>
          </a:p>
          <a:p>
            <a:pPr marL="457200" lvl="0" indent="-342900" algn="l" rtl="0">
              <a:lnSpc>
                <a:spcPct val="115000"/>
              </a:lnSpc>
              <a:spcBef>
                <a:spcPts val="0"/>
              </a:spcBef>
              <a:spcAft>
                <a:spcPts val="0"/>
              </a:spcAft>
              <a:buClr>
                <a:srgbClr val="FFFFFF"/>
              </a:buClr>
              <a:buSzPts val="1800"/>
              <a:buChar char="●"/>
            </a:pPr>
            <a:r>
              <a:rPr lang="en-US">
                <a:solidFill>
                  <a:srgbClr val="FFFFFF"/>
                </a:solidFill>
              </a:rPr>
              <a:t>overloading the heart with blood causing potentially scarred heart chambers. </a:t>
            </a:r>
            <a:endParaRPr>
              <a:solidFill>
                <a:srgbClr val="FFFFFF"/>
              </a:solidFill>
            </a:endParaRPr>
          </a:p>
          <a:p>
            <a:pPr marL="0" lvl="0" indent="0" algn="l" rtl="0">
              <a:lnSpc>
                <a:spcPct val="115000"/>
              </a:lnSpc>
              <a:spcBef>
                <a:spcPts val="0"/>
              </a:spcBef>
              <a:spcAft>
                <a:spcPts val="0"/>
              </a:spcAft>
              <a:buNone/>
            </a:pPr>
            <a:r>
              <a:rPr lang="en-US">
                <a:solidFill>
                  <a:srgbClr val="000000"/>
                </a:solidFill>
                <a:highlight>
                  <a:srgbClr val="FF0000"/>
                </a:highlight>
              </a:rPr>
              <a:t>*always know your limits!*</a:t>
            </a:r>
            <a:r>
              <a:rPr lang="en-US">
                <a:solidFill>
                  <a:srgbClr val="FFFFFF"/>
                </a:solidFill>
              </a:rPr>
              <a:t> </a:t>
            </a:r>
            <a:r>
              <a:rPr lang="en-US">
                <a:solidFill>
                  <a:schemeClr val="dk1"/>
                </a:solidFill>
                <a:highlight>
                  <a:srgbClr val="FF0000"/>
                </a:highlight>
              </a:rPr>
              <a:t>*everyone is different, so do what works best for you!*</a:t>
            </a:r>
            <a:endParaRPr>
              <a:solidFill>
                <a:schemeClr val="dk1"/>
              </a:solidFill>
              <a:highlight>
                <a:srgbClr val="FF0000"/>
              </a:highlight>
            </a:endParaRPr>
          </a:p>
        </p:txBody>
      </p:sp>
      <p:pic>
        <p:nvPicPr>
          <p:cNvPr id="317" name="Google Shape;317;p14"/>
          <p:cNvPicPr preferRelativeResize="0"/>
          <p:nvPr/>
        </p:nvPicPr>
        <p:blipFill>
          <a:blip r:embed="rId3">
            <a:alphaModFix/>
          </a:blip>
          <a:stretch>
            <a:fillRect/>
          </a:stretch>
        </p:blipFill>
        <p:spPr>
          <a:xfrm>
            <a:off x="7424000" y="111550"/>
            <a:ext cx="1800775" cy="14748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1"/>
        <p:cNvGrpSpPr/>
        <p:nvPr/>
      </p:nvGrpSpPr>
      <p:grpSpPr>
        <a:xfrm>
          <a:off x="0" y="0"/>
          <a:ext cx="0" cy="0"/>
          <a:chOff x="0" y="0"/>
          <a:chExt cx="0" cy="0"/>
        </a:xfrm>
      </p:grpSpPr>
      <p:sp>
        <p:nvSpPr>
          <p:cNvPr id="322" name="Google Shape;322;ga58e741a9d_2_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CARDIO </a:t>
            </a:r>
            <a:endParaRPr>
              <a:solidFill>
                <a:srgbClr val="FFFFFF"/>
              </a:solidFill>
            </a:endParaRPr>
          </a:p>
        </p:txBody>
      </p:sp>
      <p:sp>
        <p:nvSpPr>
          <p:cNvPr id="323" name="Google Shape;323;ga58e741a9d_2_10"/>
          <p:cNvSpPr txBox="1">
            <a:spLocks noGrp="1"/>
          </p:cNvSpPr>
          <p:nvPr>
            <p:ph type="body" idx="1"/>
          </p:nvPr>
        </p:nvSpPr>
        <p:spPr>
          <a:xfrm>
            <a:off x="311700" y="1301375"/>
            <a:ext cx="8520600" cy="32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highlight>
                <a:srgbClr val="FF0000"/>
              </a:highlight>
            </a:endParaRPr>
          </a:p>
          <a:p>
            <a:pPr marL="0" lvl="0" indent="0" algn="ctr" rtl="0">
              <a:spcBef>
                <a:spcPts val="0"/>
              </a:spcBef>
              <a:spcAft>
                <a:spcPts val="0"/>
              </a:spcAft>
              <a:buNone/>
            </a:pPr>
            <a:r>
              <a:rPr lang="en-US">
                <a:solidFill>
                  <a:srgbClr val="FF0000"/>
                </a:solidFill>
                <a:highlight>
                  <a:srgbClr val="FFFFFF"/>
                </a:highlight>
              </a:rPr>
              <a:t> </a:t>
            </a:r>
            <a:r>
              <a:rPr lang="en-US" b="1">
                <a:solidFill>
                  <a:srgbClr val="FF0000"/>
                </a:solidFill>
                <a:highlight>
                  <a:srgbClr val="FFFFFF"/>
                </a:highlight>
              </a:rPr>
              <a:t>Warm Up </a:t>
            </a:r>
            <a:r>
              <a:rPr lang="en-US">
                <a:solidFill>
                  <a:srgbClr val="FF0000"/>
                </a:solidFill>
              </a:rPr>
              <a:t> </a:t>
            </a:r>
            <a:r>
              <a:rPr lang="en-US">
                <a:solidFill>
                  <a:srgbClr val="FFFFFF"/>
                </a:solidFill>
              </a:rPr>
              <a:t>:</a:t>
            </a:r>
            <a:r>
              <a:rPr lang="en-US">
                <a:solidFill>
                  <a:srgbClr val="FF0000"/>
                </a:solidFill>
              </a:rPr>
              <a:t> </a:t>
            </a:r>
            <a:endParaRPr>
              <a:solidFill>
                <a:srgbClr val="FF0000"/>
              </a:solidFill>
            </a:endParaRPr>
          </a:p>
          <a:p>
            <a:pPr marL="0" lvl="0" indent="0" algn="l" rtl="0">
              <a:spcBef>
                <a:spcPts val="0"/>
              </a:spcBef>
              <a:spcAft>
                <a:spcPts val="0"/>
              </a:spcAft>
              <a:buNone/>
            </a:pPr>
            <a:r>
              <a:rPr lang="en-US">
                <a:solidFill>
                  <a:srgbClr val="FFFFFF"/>
                </a:solidFill>
              </a:rPr>
              <a:t>A warm-up generally involves doing your activity at a slower pace and reduced intensity to prepare your body for activity.</a:t>
            </a:r>
            <a:r>
              <a:rPr lang="en-US">
                <a:solidFill>
                  <a:srgbClr val="FF0000"/>
                </a:solidFill>
                <a:highlight>
                  <a:srgbClr val="FFFFFF"/>
                </a:highlight>
              </a:rPr>
              <a:t> </a:t>
            </a:r>
            <a:r>
              <a:rPr lang="en-US">
                <a:solidFill>
                  <a:srgbClr val="FF0000"/>
                </a:solidFill>
              </a:rPr>
              <a:t> </a:t>
            </a:r>
            <a:endParaRPr>
              <a:solidFill>
                <a:srgbClr val="FF0000"/>
              </a:solidFill>
            </a:endParaRPr>
          </a:p>
          <a:p>
            <a:pPr marL="457200" lvl="0" indent="-342900" algn="l" rtl="0">
              <a:spcBef>
                <a:spcPts val="0"/>
              </a:spcBef>
              <a:spcAft>
                <a:spcPts val="0"/>
              </a:spcAft>
              <a:buClr>
                <a:srgbClr val="FFFFFF"/>
              </a:buClr>
              <a:buSzPts val="1800"/>
              <a:buChar char="●"/>
            </a:pPr>
            <a:r>
              <a:rPr lang="en-US">
                <a:solidFill>
                  <a:srgbClr val="FFFFFF"/>
                </a:solidFill>
              </a:rPr>
              <a:t>A brisk 5 minute walk / jog is a good way to get your heart rate going.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You could add 2 minutes of jump roping, lunges or cycling if you wanted. </a:t>
            </a:r>
            <a:endParaRPr>
              <a:solidFill>
                <a:srgbClr val="FFFFFF"/>
              </a:solidFill>
            </a:endParaRPr>
          </a:p>
          <a:p>
            <a:pPr marL="45720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 </a:t>
            </a:r>
            <a:endParaRPr>
              <a:solidFill>
                <a:srgbClr val="FFFFFF"/>
              </a:solidFill>
            </a:endParaRPr>
          </a:p>
        </p:txBody>
      </p:sp>
      <p:pic>
        <p:nvPicPr>
          <p:cNvPr id="324" name="Google Shape;324;ga58e741a9d_2_10"/>
          <p:cNvPicPr preferRelativeResize="0"/>
          <p:nvPr/>
        </p:nvPicPr>
        <p:blipFill>
          <a:blip r:embed="rId3">
            <a:alphaModFix/>
          </a:blip>
          <a:stretch>
            <a:fillRect/>
          </a:stretch>
        </p:blipFill>
        <p:spPr>
          <a:xfrm>
            <a:off x="7213300" y="11155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8"/>
        <p:cNvGrpSpPr/>
        <p:nvPr/>
      </p:nvGrpSpPr>
      <p:grpSpPr>
        <a:xfrm>
          <a:off x="0" y="0"/>
          <a:ext cx="0" cy="0"/>
          <a:chOff x="0" y="0"/>
          <a:chExt cx="0" cy="0"/>
        </a:xfrm>
      </p:grpSpPr>
      <p:sp>
        <p:nvSpPr>
          <p:cNvPr id="329" name="Google Shape;329;ga58e741a9d_2_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3200400" lvl="0" indent="457200" algn="l" rtl="0">
              <a:spcBef>
                <a:spcPts val="0"/>
              </a:spcBef>
              <a:spcAft>
                <a:spcPts val="0"/>
              </a:spcAft>
              <a:buNone/>
            </a:pPr>
            <a:r>
              <a:rPr lang="en-US">
                <a:solidFill>
                  <a:srgbClr val="FFFFFF"/>
                </a:solidFill>
              </a:rPr>
              <a:t>CARDIO</a:t>
            </a:r>
            <a:endParaRPr>
              <a:solidFill>
                <a:srgbClr val="FFFFFF"/>
              </a:solidFill>
            </a:endParaRPr>
          </a:p>
        </p:txBody>
      </p:sp>
      <p:sp>
        <p:nvSpPr>
          <p:cNvPr id="330" name="Google Shape;330;ga58e741a9d_2_15"/>
          <p:cNvSpPr txBox="1">
            <a:spLocks noGrp="1"/>
          </p:cNvSpPr>
          <p:nvPr>
            <p:ph type="body" idx="1"/>
          </p:nvPr>
        </p:nvSpPr>
        <p:spPr>
          <a:xfrm>
            <a:off x="99775" y="931150"/>
            <a:ext cx="8732400" cy="41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0000"/>
                </a:solidFill>
                <a:highlight>
                  <a:srgbClr val="FFFFFF"/>
                </a:highlight>
              </a:rPr>
              <a:t> Workout  :</a:t>
            </a:r>
            <a:endParaRPr>
              <a:solidFill>
                <a:srgbClr val="FF0000"/>
              </a:solidFill>
              <a:highlight>
                <a:srgbClr val="FFFFFF"/>
              </a:highlight>
            </a:endParaRPr>
          </a:p>
          <a:p>
            <a:pPr marL="0" lvl="0" indent="0" algn="l" rtl="0">
              <a:spcBef>
                <a:spcPts val="0"/>
              </a:spcBef>
              <a:spcAft>
                <a:spcPts val="0"/>
              </a:spcAft>
              <a:buNone/>
            </a:pPr>
            <a:r>
              <a:rPr lang="en-US">
                <a:solidFill>
                  <a:srgbClr val="FFFFFF"/>
                </a:solidFill>
              </a:rPr>
              <a:t>1 minute - mountain climbers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1 minute - jumping jacks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1 minute - jump rope</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1 minute - walking lunges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1 minute - high knees </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US">
                <a:solidFill>
                  <a:srgbClr val="FFFFFF"/>
                </a:solidFill>
              </a:rPr>
              <a:t>* repeat!!! ( total time - 10 minutes ) </a:t>
            </a:r>
            <a:endParaRPr>
              <a:solidFill>
                <a:srgbClr val="FFFFFF"/>
              </a:solidFill>
            </a:endParaRPr>
          </a:p>
        </p:txBody>
      </p:sp>
      <p:pic>
        <p:nvPicPr>
          <p:cNvPr id="331" name="Google Shape;331;ga58e741a9d_2_15"/>
          <p:cNvPicPr preferRelativeResize="0"/>
          <p:nvPr/>
        </p:nvPicPr>
        <p:blipFill>
          <a:blip r:embed="rId3">
            <a:alphaModFix/>
          </a:blip>
          <a:stretch>
            <a:fillRect/>
          </a:stretch>
        </p:blipFill>
        <p:spPr>
          <a:xfrm>
            <a:off x="6141150" y="517725"/>
            <a:ext cx="1947325" cy="1095376"/>
          </a:xfrm>
          <a:prstGeom prst="rect">
            <a:avLst/>
          </a:prstGeom>
          <a:noFill/>
          <a:ln>
            <a:noFill/>
          </a:ln>
        </p:spPr>
      </p:pic>
      <p:cxnSp>
        <p:nvCxnSpPr>
          <p:cNvPr id="332" name="Google Shape;332;ga58e741a9d_2_15"/>
          <p:cNvCxnSpPr/>
          <p:nvPr/>
        </p:nvCxnSpPr>
        <p:spPr>
          <a:xfrm>
            <a:off x="3214700" y="1507575"/>
            <a:ext cx="2826600" cy="22200"/>
          </a:xfrm>
          <a:prstGeom prst="straightConnector1">
            <a:avLst/>
          </a:prstGeom>
          <a:noFill/>
          <a:ln w="28575" cap="flat" cmpd="sng">
            <a:solidFill>
              <a:srgbClr val="FFFFFF"/>
            </a:solidFill>
            <a:prstDash val="solid"/>
            <a:round/>
            <a:headEnd type="none" w="med" len="med"/>
            <a:tailEnd type="triangle" w="med" len="med"/>
          </a:ln>
        </p:spPr>
      </p:cxnSp>
      <p:pic>
        <p:nvPicPr>
          <p:cNvPr id="333" name="Google Shape;333;ga58e741a9d_2_15"/>
          <p:cNvPicPr preferRelativeResize="0"/>
          <p:nvPr/>
        </p:nvPicPr>
        <p:blipFill>
          <a:blip r:embed="rId4">
            <a:alphaModFix/>
          </a:blip>
          <a:stretch>
            <a:fillRect/>
          </a:stretch>
        </p:blipFill>
        <p:spPr>
          <a:xfrm>
            <a:off x="3777850" y="1636043"/>
            <a:ext cx="1947325" cy="1104657"/>
          </a:xfrm>
          <a:prstGeom prst="rect">
            <a:avLst/>
          </a:prstGeom>
          <a:noFill/>
          <a:ln>
            <a:noFill/>
          </a:ln>
        </p:spPr>
      </p:pic>
      <p:cxnSp>
        <p:nvCxnSpPr>
          <p:cNvPr id="334" name="Google Shape;334;ga58e741a9d_2_15"/>
          <p:cNvCxnSpPr/>
          <p:nvPr/>
        </p:nvCxnSpPr>
        <p:spPr>
          <a:xfrm>
            <a:off x="2749100" y="2150525"/>
            <a:ext cx="798300" cy="99900"/>
          </a:xfrm>
          <a:prstGeom prst="straightConnector1">
            <a:avLst/>
          </a:prstGeom>
          <a:noFill/>
          <a:ln w="28575" cap="flat" cmpd="sng">
            <a:solidFill>
              <a:srgbClr val="FFFFFF"/>
            </a:solidFill>
            <a:prstDash val="solid"/>
            <a:round/>
            <a:headEnd type="none" w="med" len="med"/>
            <a:tailEnd type="triangle" w="med" len="med"/>
          </a:ln>
        </p:spPr>
      </p:cxnSp>
      <p:pic>
        <p:nvPicPr>
          <p:cNvPr id="335" name="Google Shape;335;ga58e741a9d_2_15"/>
          <p:cNvPicPr preferRelativeResize="0"/>
          <p:nvPr/>
        </p:nvPicPr>
        <p:blipFill>
          <a:blip r:embed="rId5">
            <a:alphaModFix/>
          </a:blip>
          <a:stretch>
            <a:fillRect/>
          </a:stretch>
        </p:blipFill>
        <p:spPr>
          <a:xfrm>
            <a:off x="6141149" y="1749275"/>
            <a:ext cx="1403074" cy="1964277"/>
          </a:xfrm>
          <a:prstGeom prst="rect">
            <a:avLst/>
          </a:prstGeom>
          <a:noFill/>
          <a:ln>
            <a:noFill/>
          </a:ln>
        </p:spPr>
      </p:pic>
      <p:pic>
        <p:nvPicPr>
          <p:cNvPr id="336" name="Google Shape;336;ga58e741a9d_2_15"/>
          <p:cNvPicPr preferRelativeResize="0"/>
          <p:nvPr/>
        </p:nvPicPr>
        <p:blipFill>
          <a:blip r:embed="rId6">
            <a:alphaModFix/>
          </a:blip>
          <a:stretch>
            <a:fillRect/>
          </a:stretch>
        </p:blipFill>
        <p:spPr>
          <a:xfrm>
            <a:off x="3817700" y="2846975"/>
            <a:ext cx="1620599" cy="1186101"/>
          </a:xfrm>
          <a:prstGeom prst="rect">
            <a:avLst/>
          </a:prstGeom>
          <a:noFill/>
          <a:ln>
            <a:noFill/>
          </a:ln>
        </p:spPr>
      </p:pic>
      <p:cxnSp>
        <p:nvCxnSpPr>
          <p:cNvPr id="337" name="Google Shape;337;ga58e741a9d_2_15"/>
          <p:cNvCxnSpPr/>
          <p:nvPr/>
        </p:nvCxnSpPr>
        <p:spPr>
          <a:xfrm>
            <a:off x="2438725" y="2782375"/>
            <a:ext cx="3525000" cy="0"/>
          </a:xfrm>
          <a:prstGeom prst="straightConnector1">
            <a:avLst/>
          </a:prstGeom>
          <a:noFill/>
          <a:ln w="28575" cap="flat" cmpd="sng">
            <a:solidFill>
              <a:srgbClr val="FFFFFF"/>
            </a:solidFill>
            <a:prstDash val="solid"/>
            <a:round/>
            <a:headEnd type="none" w="med" len="med"/>
            <a:tailEnd type="triangle" w="med" len="med"/>
          </a:ln>
        </p:spPr>
      </p:cxnSp>
      <p:cxnSp>
        <p:nvCxnSpPr>
          <p:cNvPr id="338" name="Google Shape;338;ga58e741a9d_2_15"/>
          <p:cNvCxnSpPr/>
          <p:nvPr/>
        </p:nvCxnSpPr>
        <p:spPr>
          <a:xfrm>
            <a:off x="2882125" y="3358800"/>
            <a:ext cx="765000" cy="0"/>
          </a:xfrm>
          <a:prstGeom prst="straightConnector1">
            <a:avLst/>
          </a:prstGeom>
          <a:noFill/>
          <a:ln w="28575" cap="flat" cmpd="sng">
            <a:solidFill>
              <a:srgbClr val="FFFFFF"/>
            </a:solidFill>
            <a:prstDash val="solid"/>
            <a:round/>
            <a:headEnd type="none" w="med" len="med"/>
            <a:tailEnd type="triangle" w="med" len="med"/>
          </a:ln>
        </p:spPr>
      </p:cxnSp>
      <p:pic>
        <p:nvPicPr>
          <p:cNvPr id="339" name="Google Shape;339;ga58e741a9d_2_15"/>
          <p:cNvPicPr preferRelativeResize="0"/>
          <p:nvPr/>
        </p:nvPicPr>
        <p:blipFill>
          <a:blip r:embed="rId7">
            <a:alphaModFix/>
          </a:blip>
          <a:stretch>
            <a:fillRect/>
          </a:stretch>
        </p:blipFill>
        <p:spPr>
          <a:xfrm>
            <a:off x="6204678" y="3849725"/>
            <a:ext cx="1963821" cy="1104649"/>
          </a:xfrm>
          <a:prstGeom prst="rect">
            <a:avLst/>
          </a:prstGeom>
          <a:noFill/>
          <a:ln>
            <a:noFill/>
          </a:ln>
        </p:spPr>
      </p:pic>
      <p:cxnSp>
        <p:nvCxnSpPr>
          <p:cNvPr id="340" name="Google Shape;340;ga58e741a9d_2_15"/>
          <p:cNvCxnSpPr/>
          <p:nvPr/>
        </p:nvCxnSpPr>
        <p:spPr>
          <a:xfrm>
            <a:off x="2549575" y="4001725"/>
            <a:ext cx="3447600" cy="687300"/>
          </a:xfrm>
          <a:prstGeom prst="curvedConnector3">
            <a:avLst>
              <a:gd name="adj1" fmla="val 50000"/>
            </a:avLst>
          </a:prstGeom>
          <a:noFill/>
          <a:ln w="28575" cap="flat" cmpd="sng">
            <a:solidFill>
              <a:srgbClr val="FFFFFF"/>
            </a:solidFill>
            <a:prstDash val="solid"/>
            <a:round/>
            <a:headEnd type="none" w="med" len="med"/>
            <a:tailEnd type="triangle" w="med" len="med"/>
          </a:ln>
        </p:spPr>
      </p:cxnSp>
      <p:pic>
        <p:nvPicPr>
          <p:cNvPr id="341" name="Google Shape;341;ga58e741a9d_2_15"/>
          <p:cNvPicPr preferRelativeResize="0"/>
          <p:nvPr/>
        </p:nvPicPr>
        <p:blipFill>
          <a:blip r:embed="rId8">
            <a:alphaModFix/>
          </a:blip>
          <a:stretch>
            <a:fillRect/>
          </a:stretch>
        </p:blipFill>
        <p:spPr>
          <a:xfrm>
            <a:off x="949400" y="136601"/>
            <a:ext cx="1403075" cy="1186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45"/>
        <p:cNvGrpSpPr/>
        <p:nvPr/>
      </p:nvGrpSpPr>
      <p:grpSpPr>
        <a:xfrm>
          <a:off x="0" y="0"/>
          <a:ext cx="0" cy="0"/>
          <a:chOff x="0" y="0"/>
          <a:chExt cx="0" cy="0"/>
        </a:xfrm>
      </p:grpSpPr>
      <p:sp>
        <p:nvSpPr>
          <p:cNvPr id="346" name="Google Shape;346;g17315f6c28dea843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CARDIO</a:t>
            </a:r>
            <a:endParaRPr>
              <a:solidFill>
                <a:srgbClr val="FFFFFF"/>
              </a:solidFill>
            </a:endParaRPr>
          </a:p>
        </p:txBody>
      </p:sp>
      <p:sp>
        <p:nvSpPr>
          <p:cNvPr id="347" name="Google Shape;347;g17315f6c28dea843_0"/>
          <p:cNvSpPr txBox="1">
            <a:spLocks noGrp="1"/>
          </p:cNvSpPr>
          <p:nvPr>
            <p:ph type="body" idx="1"/>
          </p:nvPr>
        </p:nvSpPr>
        <p:spPr>
          <a:xfrm>
            <a:off x="311700" y="1208038"/>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highlight>
                  <a:srgbClr val="000000"/>
                </a:highlight>
              </a:rPr>
              <a:t>ENCOURAGEMENT!! </a:t>
            </a:r>
            <a:endParaRPr>
              <a:solidFill>
                <a:srgbClr val="FFFFFF"/>
              </a:solidFill>
              <a:highlight>
                <a:srgbClr val="000000"/>
              </a:highlight>
            </a:endParaRPr>
          </a:p>
          <a:p>
            <a:pPr marL="0" lvl="0" indent="0" algn="ctr" rtl="0">
              <a:spcBef>
                <a:spcPts val="0"/>
              </a:spcBef>
              <a:spcAft>
                <a:spcPts val="0"/>
              </a:spcAft>
              <a:buNone/>
            </a:pPr>
            <a:endParaRPr>
              <a:solidFill>
                <a:srgbClr val="FFFFFF"/>
              </a:solidFill>
              <a:highlight>
                <a:srgbClr val="000000"/>
              </a:highlight>
            </a:endParaRPr>
          </a:p>
          <a:p>
            <a:pPr marL="0" lvl="0" indent="0" algn="ctr" rtl="0">
              <a:spcBef>
                <a:spcPts val="0"/>
              </a:spcBef>
              <a:spcAft>
                <a:spcPts val="0"/>
              </a:spcAft>
              <a:buNone/>
            </a:pPr>
            <a:r>
              <a:rPr lang="en-US">
                <a:solidFill>
                  <a:srgbClr val="FF0000"/>
                </a:solidFill>
                <a:highlight>
                  <a:srgbClr val="FFFFFF"/>
                </a:highlight>
              </a:rPr>
              <a:t>Keep bettering yourself and it will pay off!! </a:t>
            </a:r>
            <a:endParaRPr>
              <a:solidFill>
                <a:srgbClr val="FF0000"/>
              </a:solidFill>
              <a:highlight>
                <a:srgbClr val="FFFFFF"/>
              </a:highlight>
            </a:endParaRPr>
          </a:p>
          <a:p>
            <a:pPr marL="0" lvl="0" indent="0" algn="ctr" rtl="0">
              <a:spcBef>
                <a:spcPts val="0"/>
              </a:spcBef>
              <a:spcAft>
                <a:spcPts val="0"/>
              </a:spcAft>
              <a:buNone/>
            </a:pPr>
            <a:r>
              <a:rPr lang="en-US">
                <a:solidFill>
                  <a:srgbClr val="FF0000"/>
                </a:solidFill>
                <a:highlight>
                  <a:srgbClr val="000000"/>
                </a:highlight>
              </a:rPr>
              <a:t>believe in yourself!!!</a:t>
            </a:r>
            <a:r>
              <a:rPr lang="en-US">
                <a:solidFill>
                  <a:srgbClr val="FF0000"/>
                </a:solidFill>
                <a:highlight>
                  <a:srgbClr val="FFFFFF"/>
                </a:highlight>
              </a:rPr>
              <a:t> </a:t>
            </a:r>
            <a:endParaRPr>
              <a:solidFill>
                <a:srgbClr val="FF0000"/>
              </a:solidFill>
              <a:highlight>
                <a:srgbClr val="FFFFFF"/>
              </a:highlight>
            </a:endParaRPr>
          </a:p>
          <a:p>
            <a:pPr marL="0" lvl="0" indent="0" algn="ctr" rtl="0">
              <a:spcBef>
                <a:spcPts val="0"/>
              </a:spcBef>
              <a:spcAft>
                <a:spcPts val="0"/>
              </a:spcAft>
              <a:buNone/>
            </a:pPr>
            <a:r>
              <a:rPr lang="en-US">
                <a:solidFill>
                  <a:srgbClr val="FF0000"/>
                </a:solidFill>
                <a:highlight>
                  <a:srgbClr val="FFFFFF"/>
                </a:highlight>
              </a:rPr>
              <a:t>do something today that your future self will thank you for!</a:t>
            </a:r>
            <a:endParaRPr>
              <a:solidFill>
                <a:srgbClr val="FF0000"/>
              </a:solidFill>
              <a:highlight>
                <a:srgbClr val="FFFFFF"/>
              </a:highlight>
            </a:endParaRPr>
          </a:p>
          <a:p>
            <a:pPr marL="0" lvl="0" indent="0" algn="ctr" rtl="0">
              <a:spcBef>
                <a:spcPts val="0"/>
              </a:spcBef>
              <a:spcAft>
                <a:spcPts val="0"/>
              </a:spcAft>
              <a:buNone/>
            </a:pPr>
            <a:r>
              <a:rPr lang="en-US">
                <a:solidFill>
                  <a:srgbClr val="FF0000"/>
                </a:solidFill>
                <a:highlight>
                  <a:srgbClr val="000000"/>
                </a:highlight>
              </a:rPr>
              <a:t>every day is a chance to get stronger, eat better, live healthier and become the best version of yourself! </a:t>
            </a:r>
            <a:endParaRPr>
              <a:solidFill>
                <a:srgbClr val="FF0000"/>
              </a:solidFill>
              <a:highlight>
                <a:srgbClr val="000000"/>
              </a:highlight>
            </a:endParaRPr>
          </a:p>
        </p:txBody>
      </p:sp>
      <p:pic>
        <p:nvPicPr>
          <p:cNvPr id="348" name="Google Shape;348;g17315f6c28dea843_0"/>
          <p:cNvPicPr preferRelativeResize="0"/>
          <p:nvPr/>
        </p:nvPicPr>
        <p:blipFill>
          <a:blip r:embed="rId3">
            <a:alphaModFix/>
          </a:blip>
          <a:stretch>
            <a:fillRect/>
          </a:stretch>
        </p:blipFill>
        <p:spPr>
          <a:xfrm>
            <a:off x="7213300" y="111550"/>
            <a:ext cx="1809525" cy="152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52"/>
        <p:cNvGrpSpPr/>
        <p:nvPr/>
      </p:nvGrpSpPr>
      <p:grpSpPr>
        <a:xfrm>
          <a:off x="0" y="0"/>
          <a:ext cx="0" cy="0"/>
          <a:chOff x="0" y="0"/>
          <a:chExt cx="0" cy="0"/>
        </a:xfrm>
      </p:grpSpPr>
      <p:sp>
        <p:nvSpPr>
          <p:cNvPr id="353" name="Google Shape;353;ga58e741a9d_2_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CARDIO</a:t>
            </a:r>
            <a:endParaRPr sz="3000">
              <a:solidFill>
                <a:srgbClr val="FFFFFF"/>
              </a:solidFill>
            </a:endParaRPr>
          </a:p>
        </p:txBody>
      </p:sp>
      <p:sp>
        <p:nvSpPr>
          <p:cNvPr id="354" name="Google Shape;354;ga58e741a9d_2_39"/>
          <p:cNvSpPr txBox="1">
            <a:spLocks noGrp="1"/>
          </p:cNvSpPr>
          <p:nvPr>
            <p:ph type="body" idx="1"/>
          </p:nvPr>
        </p:nvSpPr>
        <p:spPr>
          <a:xfrm>
            <a:off x="311700" y="1152475"/>
            <a:ext cx="8356200" cy="344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FF0000"/>
                </a:solidFill>
                <a:highlight>
                  <a:srgbClr val="FFFFFF"/>
                </a:highlight>
              </a:rPr>
              <a:t>Workout :</a:t>
            </a:r>
            <a:r>
              <a:rPr lang="en-US"/>
              <a:t> </a:t>
            </a:r>
            <a:endParaRPr/>
          </a:p>
          <a:p>
            <a:pPr marL="0" lvl="0" indent="0" algn="l" rtl="0">
              <a:spcBef>
                <a:spcPts val="0"/>
              </a:spcBef>
              <a:spcAft>
                <a:spcPts val="0"/>
              </a:spcAft>
              <a:buNone/>
            </a:pPr>
            <a:r>
              <a:rPr lang="en-US">
                <a:solidFill>
                  <a:srgbClr val="FFFFFF"/>
                </a:solidFill>
              </a:rPr>
              <a:t>treadmill :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walk for 1 ½ minutes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jog for 1 ½ minutes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run for 5 minutes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jog for 1 minute</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walk for 1 minute </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highlight>
                  <a:srgbClr val="FF0000"/>
                </a:highlight>
              </a:rPr>
              <a:t>repeat!! (total time - 20 minutes) * </a:t>
            </a:r>
            <a:endParaRPr>
              <a:solidFill>
                <a:srgbClr val="FFFFFF"/>
              </a:solidFill>
              <a:highlight>
                <a:srgbClr val="FF0000"/>
              </a:highlight>
            </a:endParaRPr>
          </a:p>
          <a:p>
            <a:pPr marL="0" lvl="0" indent="0" algn="l" rtl="0">
              <a:spcBef>
                <a:spcPts val="0"/>
              </a:spcBef>
              <a:spcAft>
                <a:spcPts val="0"/>
              </a:spcAft>
              <a:buNone/>
            </a:pPr>
            <a:endParaRPr>
              <a:solidFill>
                <a:srgbClr val="FF0000"/>
              </a:solidFill>
              <a:highlight>
                <a:srgbClr val="FFFFFF"/>
              </a:highlight>
            </a:endParaRPr>
          </a:p>
          <a:p>
            <a:pPr marL="0" lvl="0" indent="0" algn="l" rtl="0">
              <a:spcBef>
                <a:spcPts val="0"/>
              </a:spcBef>
              <a:spcAft>
                <a:spcPts val="0"/>
              </a:spcAft>
              <a:buNone/>
            </a:pPr>
            <a:r>
              <a:rPr lang="en-US">
                <a:solidFill>
                  <a:srgbClr val="FF0000"/>
                </a:solidFill>
                <a:highlight>
                  <a:srgbClr val="FFFFFF"/>
                </a:highlight>
              </a:rPr>
              <a:t>cool down - 5 minute brisk walk or jog. </a:t>
            </a:r>
            <a:endParaRPr>
              <a:solidFill>
                <a:srgbClr val="FF0000"/>
              </a:solidFill>
              <a:highlight>
                <a:srgbClr val="FFFFFF"/>
              </a:highlight>
            </a:endParaRPr>
          </a:p>
        </p:txBody>
      </p:sp>
      <p:sp>
        <p:nvSpPr>
          <p:cNvPr id="355" name="Google Shape;355;ga58e741a9d_2_39"/>
          <p:cNvSpPr txBox="1"/>
          <p:nvPr/>
        </p:nvSpPr>
        <p:spPr>
          <a:xfrm>
            <a:off x="4389300" y="6357950"/>
            <a:ext cx="4278600" cy="9525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pic>
        <p:nvPicPr>
          <p:cNvPr id="356" name="Google Shape;356;ga58e741a9d_2_39"/>
          <p:cNvPicPr preferRelativeResize="0"/>
          <p:nvPr/>
        </p:nvPicPr>
        <p:blipFill>
          <a:blip r:embed="rId3">
            <a:alphaModFix/>
          </a:blip>
          <a:stretch>
            <a:fillRect/>
          </a:stretch>
        </p:blipFill>
        <p:spPr>
          <a:xfrm>
            <a:off x="7135475" y="196450"/>
            <a:ext cx="1809525" cy="152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ad8d43cdd0_6_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FLEXIBILITY</a:t>
            </a:r>
            <a:endParaRPr sz="3100">
              <a:solidFill>
                <a:srgbClr val="FFFFFF"/>
              </a:solidFill>
            </a:endParaRPr>
          </a:p>
        </p:txBody>
      </p:sp>
      <p:sp>
        <p:nvSpPr>
          <p:cNvPr id="362" name="Google Shape;362;gad8d43cdd0_6_10"/>
          <p:cNvSpPr txBox="1">
            <a:spLocks noGrp="1"/>
          </p:cNvSpPr>
          <p:nvPr>
            <p:ph type="body" idx="1"/>
          </p:nvPr>
        </p:nvSpPr>
        <p:spPr>
          <a:xfrm>
            <a:off x="311700" y="1152475"/>
            <a:ext cx="8520600" cy="360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000">
                <a:solidFill>
                  <a:schemeClr val="lt1"/>
                </a:solidFill>
              </a:rPr>
              <a:t>Potential risks:</a:t>
            </a:r>
            <a:endParaRPr sz="2000">
              <a:solidFill>
                <a:schemeClr val="lt1"/>
              </a:solidFill>
            </a:endParaRPr>
          </a:p>
          <a:p>
            <a:pPr marL="457200" lvl="0" indent="0" algn="l" rtl="0">
              <a:spcBef>
                <a:spcPts val="0"/>
              </a:spcBef>
              <a:spcAft>
                <a:spcPts val="0"/>
              </a:spcAft>
              <a:buClr>
                <a:schemeClr val="dk1"/>
              </a:buClr>
              <a:buSzPts val="1100"/>
              <a:buFont typeface="Arial"/>
              <a:buNone/>
            </a:pPr>
            <a:r>
              <a:rPr lang="en-US">
                <a:solidFill>
                  <a:schemeClr val="lt1"/>
                </a:solidFill>
              </a:rPr>
              <a:t>Muscles have a certain limit of how hard they can be pushed. While an increase in flexibility expands this limit, pushing one’s muscles too far too fast can result in injuries such as strains, and tears.</a:t>
            </a:r>
            <a:endParaRPr>
              <a:solidFill>
                <a:schemeClr val="lt1"/>
              </a:solidFill>
            </a:endParaRPr>
          </a:p>
          <a:p>
            <a:pPr marL="457200" lvl="0" indent="0" algn="l" rtl="0">
              <a:spcBef>
                <a:spcPts val="0"/>
              </a:spcBef>
              <a:spcAft>
                <a:spcPts val="0"/>
              </a:spcAft>
              <a:buClr>
                <a:schemeClr val="dk1"/>
              </a:buClr>
              <a:buSzPts val="1100"/>
              <a:buFont typeface="Arial"/>
              <a:buNone/>
            </a:pPr>
            <a:endParaRPr>
              <a:solidFill>
                <a:schemeClr val="lt1"/>
              </a:solidFill>
            </a:endParaRPr>
          </a:p>
          <a:p>
            <a:pPr marL="457200" lvl="0" indent="0" algn="l" rtl="0">
              <a:spcBef>
                <a:spcPts val="0"/>
              </a:spcBef>
              <a:spcAft>
                <a:spcPts val="0"/>
              </a:spcAft>
              <a:buClr>
                <a:schemeClr val="dk1"/>
              </a:buClr>
              <a:buSzPts val="1100"/>
              <a:buFont typeface="Arial"/>
              <a:buNone/>
            </a:pPr>
            <a:r>
              <a:rPr lang="en-US">
                <a:solidFill>
                  <a:schemeClr val="lt1"/>
                </a:solidFill>
              </a:rPr>
              <a:t>We highly encourage you to take these extra steps to reduce the risk of injury while stretching:</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Do not stretch an unwarm muscle.</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If a stretch hurts, ease up; you should only ever feel slight discomfort.</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Do not bounce on a stretch; instead hold it steady in place.</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Always continue to breathe normally while stretching.</a:t>
            </a:r>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chemeClr val="lt1"/>
                </a:solidFill>
              </a:rPr>
              <a:t>FLEXIBILITY</a:t>
            </a:r>
            <a:endParaRPr>
              <a:solidFill>
                <a:schemeClr val="lt1"/>
              </a:solidFill>
            </a:endParaRPr>
          </a:p>
        </p:txBody>
      </p:sp>
      <p:sp>
        <p:nvSpPr>
          <p:cNvPr id="368" name="Google Shape;36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800"/>
              <a:buFont typeface="Arial"/>
              <a:buNone/>
            </a:pPr>
            <a:r>
              <a:rPr lang="en-US" sz="2000">
                <a:solidFill>
                  <a:schemeClr val="lt1"/>
                </a:solidFill>
              </a:rPr>
              <a:t>Goal/ Objective:</a:t>
            </a:r>
            <a:endParaRPr sz="2000">
              <a:solidFill>
                <a:schemeClr val="lt1"/>
              </a:solidFill>
            </a:endParaRPr>
          </a:p>
          <a:p>
            <a:pPr marL="457200" lvl="0" indent="-323850" algn="l" rtl="0">
              <a:spcBef>
                <a:spcPts val="0"/>
              </a:spcBef>
              <a:spcAft>
                <a:spcPts val="0"/>
              </a:spcAft>
              <a:buClr>
                <a:schemeClr val="lt1"/>
              </a:buClr>
              <a:buSzPts val="1500"/>
              <a:buChar char="-"/>
            </a:pPr>
            <a:r>
              <a:rPr lang="en-US" sz="1500">
                <a:solidFill>
                  <a:schemeClr val="lt1"/>
                </a:solidFill>
              </a:rPr>
              <a:t>to increase one’s flexibility in order to improve performance in all other areas of the workout</a:t>
            </a:r>
            <a:endParaRPr sz="1500">
              <a:solidFill>
                <a:schemeClr val="lt1"/>
              </a:solidFill>
            </a:endParaRPr>
          </a:p>
          <a:p>
            <a:pPr marL="457200" lvl="0" indent="-228600" algn="l" rtl="0">
              <a:spcBef>
                <a:spcPts val="0"/>
              </a:spcBef>
              <a:spcAft>
                <a:spcPts val="0"/>
              </a:spcAft>
              <a:buClr>
                <a:schemeClr val="dk1"/>
              </a:buClr>
              <a:buSzPts val="1800"/>
              <a:buFont typeface="Arial"/>
              <a:buNone/>
            </a:pPr>
            <a:endParaRPr sz="2000">
              <a:solidFill>
                <a:schemeClr val="lt1"/>
              </a:solidFill>
            </a:endParaRPr>
          </a:p>
          <a:p>
            <a:pPr marL="457200" lvl="0" indent="-228600" algn="l" rtl="0">
              <a:spcBef>
                <a:spcPts val="0"/>
              </a:spcBef>
              <a:spcAft>
                <a:spcPts val="0"/>
              </a:spcAft>
              <a:buClr>
                <a:schemeClr val="dk1"/>
              </a:buClr>
              <a:buSzPts val="1800"/>
              <a:buFont typeface="Arial"/>
              <a:buNone/>
            </a:pPr>
            <a:r>
              <a:rPr lang="en-US" sz="2000">
                <a:solidFill>
                  <a:schemeClr val="lt1"/>
                </a:solidFill>
              </a:rPr>
              <a:t>Benefits:</a:t>
            </a:r>
            <a:endParaRPr sz="2000">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Increases freedom of movement, and both mental and physical relaxation, while improving posture</a:t>
            </a:r>
            <a:endParaRPr>
              <a:solidFill>
                <a:schemeClr val="lt1"/>
              </a:solidFill>
            </a:endParaRPr>
          </a:p>
          <a:p>
            <a:pPr marL="457200" lvl="0" indent="-342900" algn="l" rtl="0">
              <a:spcBef>
                <a:spcPts val="0"/>
              </a:spcBef>
              <a:spcAft>
                <a:spcPts val="0"/>
              </a:spcAft>
              <a:buClr>
                <a:schemeClr val="lt1"/>
              </a:buClr>
              <a:buSzPts val="1800"/>
              <a:buChar char="-"/>
            </a:pPr>
            <a:r>
              <a:rPr lang="en-US">
                <a:solidFill>
                  <a:schemeClr val="lt1"/>
                </a:solidFill>
              </a:rPr>
              <a:t>Releases muscle tension, which prevents soreness, and reduces the overall risk of injury</a:t>
            </a:r>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a:solidFill>
                  <a:srgbClr val="FFFFFF"/>
                </a:solidFill>
              </a:rPr>
              <a:t>PROJECT OBJECTIVE</a:t>
            </a:r>
            <a:endParaRPr sz="3200">
              <a:solidFill>
                <a:srgbClr val="FFFFFF"/>
              </a:solidFill>
            </a:endParaRPr>
          </a:p>
        </p:txBody>
      </p:sp>
      <p:sp>
        <p:nvSpPr>
          <p:cNvPr id="73" name="Google Shape;73;p4"/>
          <p:cNvSpPr txBox="1">
            <a:spLocks noGrp="1"/>
          </p:cNvSpPr>
          <p:nvPr>
            <p:ph type="body" idx="1"/>
          </p:nvPr>
        </p:nvSpPr>
        <p:spPr>
          <a:xfrm>
            <a:off x="311700" y="1152475"/>
            <a:ext cx="8520600" cy="3833100"/>
          </a:xfrm>
          <a:prstGeom prst="rect">
            <a:avLst/>
          </a:prstGeom>
          <a:noFill/>
          <a:ln>
            <a:noFill/>
          </a:ln>
        </p:spPr>
        <p:txBody>
          <a:bodyPr spcFirstLastPara="1" wrap="square" lIns="91425" tIns="91425" rIns="91425" bIns="91425" anchor="t" anchorCtr="0">
            <a:noAutofit/>
          </a:bodyPr>
          <a:lstStyle/>
          <a:p>
            <a:pPr marL="457200" lvl="0" indent="-381000" algn="l" rtl="0">
              <a:lnSpc>
                <a:spcPct val="90000"/>
              </a:lnSpc>
              <a:spcBef>
                <a:spcPts val="1000"/>
              </a:spcBef>
              <a:spcAft>
                <a:spcPts val="0"/>
              </a:spcAft>
              <a:buClr>
                <a:srgbClr val="FFFFFF"/>
              </a:buClr>
              <a:buSzPts val="2400"/>
              <a:buChar char="●"/>
            </a:pPr>
            <a:r>
              <a:rPr lang="en-US" sz="2400">
                <a:solidFill>
                  <a:srgbClr val="FFFFFF"/>
                </a:solidFill>
              </a:rPr>
              <a:t>Red Wolves are highly territorial and guard their pack against intrusions.</a:t>
            </a:r>
            <a:endParaRPr sz="2400">
              <a:solidFill>
                <a:srgbClr val="FFFFFF"/>
              </a:solidFill>
            </a:endParaRPr>
          </a:p>
          <a:p>
            <a:pPr marL="457200" lvl="0" indent="-381000" algn="l" rtl="0">
              <a:lnSpc>
                <a:spcPct val="90000"/>
              </a:lnSpc>
              <a:spcBef>
                <a:spcPts val="0"/>
              </a:spcBef>
              <a:spcAft>
                <a:spcPts val="0"/>
              </a:spcAft>
              <a:buClr>
                <a:srgbClr val="FFFFFF"/>
              </a:buClr>
              <a:buSzPts val="2400"/>
              <a:buChar char="●"/>
            </a:pPr>
            <a:r>
              <a:rPr lang="en-US" sz="2400">
                <a:solidFill>
                  <a:srgbClr val="FFFFFF"/>
                </a:solidFill>
              </a:rPr>
              <a:t>HPES 1013 are members of the “A-State Pack”</a:t>
            </a:r>
            <a:endParaRPr sz="2400">
              <a:solidFill>
                <a:srgbClr val="FFFFFF"/>
              </a:solidFill>
            </a:endParaRPr>
          </a:p>
          <a:p>
            <a:pPr marL="457200" lvl="0" indent="-381000" algn="l" rtl="0">
              <a:lnSpc>
                <a:spcPct val="90000"/>
              </a:lnSpc>
              <a:spcBef>
                <a:spcPts val="0"/>
              </a:spcBef>
              <a:spcAft>
                <a:spcPts val="0"/>
              </a:spcAft>
              <a:buClr>
                <a:srgbClr val="FFFFFF"/>
              </a:buClr>
              <a:buSzPts val="2400"/>
              <a:buChar char="●"/>
            </a:pPr>
            <a:r>
              <a:rPr lang="en-US" sz="2400">
                <a:solidFill>
                  <a:srgbClr val="FFFFFF"/>
                </a:solidFill>
              </a:rPr>
              <a:t>Our objective is to protect members of our “Pack” from the intrusions of “Physical Inactivity”</a:t>
            </a:r>
            <a:endParaRPr sz="2400">
              <a:solidFill>
                <a:srgbClr val="FFFFFF"/>
              </a:solidFill>
            </a:endParaRPr>
          </a:p>
          <a:p>
            <a:pPr marL="457200" lvl="0" indent="-381000" algn="l" rtl="0">
              <a:lnSpc>
                <a:spcPct val="90000"/>
              </a:lnSpc>
              <a:spcBef>
                <a:spcPts val="0"/>
              </a:spcBef>
              <a:spcAft>
                <a:spcPts val="0"/>
              </a:spcAft>
              <a:buClr>
                <a:srgbClr val="FFFFFF"/>
              </a:buClr>
              <a:buSzPts val="2400"/>
              <a:buChar char="●"/>
            </a:pPr>
            <a:r>
              <a:rPr lang="en-US" sz="2400">
                <a:solidFill>
                  <a:srgbClr val="FFFFFF"/>
                </a:solidFill>
              </a:rPr>
              <a:t>HPES 1013 mobilized under the common theme of “Way of the Wolf”</a:t>
            </a:r>
            <a:endParaRPr sz="2400">
              <a:solidFill>
                <a:srgbClr val="FFFFFF"/>
              </a:solidFill>
            </a:endParaRPr>
          </a:p>
          <a:p>
            <a:pPr marL="457200" lvl="0" indent="-381000" algn="l" rtl="0">
              <a:lnSpc>
                <a:spcPct val="90000"/>
              </a:lnSpc>
              <a:spcBef>
                <a:spcPts val="0"/>
              </a:spcBef>
              <a:spcAft>
                <a:spcPts val="0"/>
              </a:spcAft>
              <a:buClr>
                <a:srgbClr val="FFFFFF"/>
              </a:buClr>
              <a:buSzPts val="2400"/>
              <a:buChar char="●"/>
            </a:pPr>
            <a:r>
              <a:rPr lang="en-US" sz="2400">
                <a:solidFill>
                  <a:srgbClr val="FFFFFF"/>
                </a:solidFill>
              </a:rPr>
              <a:t>HPES 1013 created instructional exercise materials for the A-State Pack in an effort promote physical activity</a:t>
            </a:r>
            <a:endParaRPr sz="2400">
              <a:solidFill>
                <a:srgbClr val="FFFFFF"/>
              </a:solidFill>
            </a:endParaRPr>
          </a:p>
          <a:p>
            <a:pPr marL="457200" lvl="0" indent="0" algn="l" rtl="0">
              <a:lnSpc>
                <a:spcPct val="90000"/>
              </a:lnSpc>
              <a:spcBef>
                <a:spcPts val="1000"/>
              </a:spcBef>
              <a:spcAft>
                <a:spcPts val="0"/>
              </a:spcAft>
              <a:buNone/>
            </a:pPr>
            <a:endParaRPr sz="2000">
              <a:solidFill>
                <a:srgbClr val="FFFFFF"/>
              </a:solidFill>
            </a:endParaRPr>
          </a:p>
          <a:p>
            <a:pPr marL="0" lvl="0" indent="0" algn="l" rtl="0">
              <a:lnSpc>
                <a:spcPct val="115000"/>
              </a:lnSpc>
              <a:spcBef>
                <a:spcPts val="1600"/>
              </a:spcBef>
              <a:spcAft>
                <a:spcPts val="0"/>
              </a:spcAft>
              <a:buNone/>
            </a:pPr>
            <a:endParaRPr sz="1000">
              <a:solidFill>
                <a:schemeClr val="lt1"/>
              </a:solidFill>
            </a:endParaRPr>
          </a:p>
          <a:p>
            <a:pPr marL="0" lvl="0" indent="0" algn="l" rtl="0">
              <a:lnSpc>
                <a:spcPct val="115000"/>
              </a:lnSpc>
              <a:spcBef>
                <a:spcPts val="1600"/>
              </a:spcBef>
              <a:spcAft>
                <a:spcPts val="1600"/>
              </a:spcAft>
              <a:buSzPts val="1800"/>
              <a:buNone/>
            </a:pPr>
            <a:endParaRPr sz="1000">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72"/>
        <p:cNvGrpSpPr/>
        <p:nvPr/>
      </p:nvGrpSpPr>
      <p:grpSpPr>
        <a:xfrm>
          <a:off x="0" y="0"/>
          <a:ext cx="0" cy="0"/>
          <a:chOff x="0" y="0"/>
          <a:chExt cx="0" cy="0"/>
        </a:xfrm>
      </p:grpSpPr>
      <p:sp>
        <p:nvSpPr>
          <p:cNvPr id="373" name="Google Shape;373;gad8d43cdd0_6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FLEXIBILITY</a:t>
            </a:r>
            <a:endParaRPr>
              <a:solidFill>
                <a:srgbClr val="FFFFFF"/>
              </a:solidFill>
            </a:endParaRPr>
          </a:p>
        </p:txBody>
      </p:sp>
      <p:sp>
        <p:nvSpPr>
          <p:cNvPr id="374" name="Google Shape;374;gad8d43cdd0_6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lt1"/>
                </a:solidFill>
                <a:highlight>
                  <a:schemeClr val="dk1"/>
                </a:highlight>
              </a:rPr>
              <a:t>Warmup:</a:t>
            </a:r>
            <a:r>
              <a:rPr lang="en-US">
                <a:solidFill>
                  <a:schemeClr val="lt1"/>
                </a:solidFill>
                <a:highlight>
                  <a:schemeClr val="dk1"/>
                </a:highlight>
              </a:rPr>
              <a:t> </a:t>
            </a:r>
            <a:endParaRPr>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a:solidFill>
                  <a:schemeClr val="lt1"/>
                </a:solidFill>
                <a:highlight>
                  <a:schemeClr val="dk1"/>
                </a:highlight>
              </a:rPr>
              <a:t>Stretching an unwarm muscle can result in injury; begin with a low-intensity warm up to prevent this. Chose ONE of the following as your warmup:</a:t>
            </a:r>
            <a:endParaRPr>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a:solidFill>
                  <a:schemeClr val="lt1"/>
                </a:solidFill>
                <a:highlight>
                  <a:schemeClr val="dk1"/>
                </a:highlight>
              </a:rPr>
              <a:t>- Do a light 10 minute jog to warm up your muscles.</a:t>
            </a:r>
            <a:endParaRPr>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a:solidFill>
                  <a:schemeClr val="lt1"/>
                </a:solidFill>
                <a:highlight>
                  <a:schemeClr val="dk1"/>
                </a:highlight>
              </a:rPr>
              <a:t>- Take a walk while swinging the arms in a wide circle.</a:t>
            </a:r>
            <a:endParaRPr>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a:solidFill>
                  <a:schemeClr val="lt1"/>
                </a:solidFill>
                <a:highlight>
                  <a:schemeClr val="dk1"/>
                </a:highlight>
              </a:rPr>
              <a:t>- Do a few jumping jacks. </a:t>
            </a:r>
            <a:endParaRPr/>
          </a:p>
        </p:txBody>
      </p:sp>
      <p:pic>
        <p:nvPicPr>
          <p:cNvPr id="375" name="Google Shape;375;gad8d43cdd0_6_0"/>
          <p:cNvPicPr preferRelativeResize="0"/>
          <p:nvPr/>
        </p:nvPicPr>
        <p:blipFill>
          <a:blip r:embed="rId3">
            <a:alphaModFix/>
          </a:blip>
          <a:stretch>
            <a:fillRect/>
          </a:stretch>
        </p:blipFill>
        <p:spPr>
          <a:xfrm>
            <a:off x="5520425" y="2877050"/>
            <a:ext cx="3250175" cy="2000950"/>
          </a:xfrm>
          <a:prstGeom prst="rect">
            <a:avLst/>
          </a:prstGeom>
          <a:noFill/>
          <a:ln>
            <a:noFill/>
          </a:ln>
        </p:spPr>
      </p:pic>
      <p:pic>
        <p:nvPicPr>
          <p:cNvPr id="376" name="Google Shape;376;gad8d43cdd0_6_0"/>
          <p:cNvPicPr preferRelativeResize="0"/>
          <p:nvPr/>
        </p:nvPicPr>
        <p:blipFill>
          <a:blip r:embed="rId4">
            <a:alphaModFix/>
          </a:blip>
          <a:stretch>
            <a:fillRect/>
          </a:stretch>
        </p:blipFill>
        <p:spPr>
          <a:xfrm>
            <a:off x="7213300" y="111550"/>
            <a:ext cx="1809525" cy="152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80"/>
        <p:cNvGrpSpPr/>
        <p:nvPr/>
      </p:nvGrpSpPr>
      <p:grpSpPr>
        <a:xfrm>
          <a:off x="0" y="0"/>
          <a:ext cx="0" cy="0"/>
          <a:chOff x="0" y="0"/>
          <a:chExt cx="0" cy="0"/>
        </a:xfrm>
      </p:grpSpPr>
      <p:sp>
        <p:nvSpPr>
          <p:cNvPr id="381" name="Google Shape;381;gad8d43cdd0_6_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FLEXIBILITY</a:t>
            </a:r>
            <a:endParaRPr sz="3000">
              <a:solidFill>
                <a:srgbClr val="FFFFFF"/>
              </a:solidFill>
            </a:endParaRPr>
          </a:p>
        </p:txBody>
      </p:sp>
      <p:sp>
        <p:nvSpPr>
          <p:cNvPr id="382" name="Google Shape;382;gad8d43cdd0_6_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900">
                <a:solidFill>
                  <a:schemeClr val="lt1"/>
                </a:solidFill>
              </a:rPr>
              <a:t>Workout: Flexibility is mainly stretching. -Do 3 times a week for 30 minutes.</a:t>
            </a:r>
            <a:endParaRPr sz="1900">
              <a:solidFill>
                <a:schemeClr val="lt1"/>
              </a:solidFill>
            </a:endParaRPr>
          </a:p>
          <a:p>
            <a:pPr marL="0" lvl="0" indent="0" algn="l" rtl="0">
              <a:spcBef>
                <a:spcPts val="0"/>
              </a:spcBef>
              <a:spcAft>
                <a:spcPts val="0"/>
              </a:spcAft>
              <a:buClr>
                <a:schemeClr val="dk1"/>
              </a:buClr>
              <a:buSzPts val="1100"/>
              <a:buFont typeface="Arial"/>
              <a:buNone/>
            </a:pPr>
            <a:r>
              <a:rPr lang="en-US" sz="1900">
                <a:solidFill>
                  <a:schemeClr val="lt1"/>
                </a:solidFill>
              </a:rPr>
              <a:t>do all of these for 10 - 30 seconds</a:t>
            </a:r>
            <a:endParaRPr sz="1900">
              <a:solidFill>
                <a:schemeClr val="lt1"/>
              </a:solidFill>
            </a:endParaRPr>
          </a:p>
          <a:p>
            <a:pPr marL="0" lvl="0" indent="0" algn="l" rtl="0">
              <a:spcBef>
                <a:spcPts val="0"/>
              </a:spcBef>
              <a:spcAft>
                <a:spcPts val="0"/>
              </a:spcAft>
              <a:buClr>
                <a:schemeClr val="dk1"/>
              </a:buClr>
              <a:buSzPts val="1100"/>
              <a:buFont typeface="Arial"/>
              <a:buNone/>
            </a:pPr>
            <a:r>
              <a:rPr lang="en-US" sz="1900">
                <a:solidFill>
                  <a:schemeClr val="lt1"/>
                </a:solidFill>
              </a:rPr>
              <a:t>-quadricep stretch: Take left leg and grab with right hand and gently pull heel up to buttocks and switch.</a:t>
            </a:r>
            <a:endParaRPr>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endParaRPr>
              <a:solidFill>
                <a:schemeClr val="lt1"/>
              </a:solidFill>
            </a:endParaRPr>
          </a:p>
          <a:p>
            <a:pPr marL="0" lvl="0" indent="0" algn="l" rtl="0">
              <a:spcBef>
                <a:spcPts val="0"/>
              </a:spcBef>
              <a:spcAft>
                <a:spcPts val="0"/>
              </a:spcAft>
              <a:buClr>
                <a:schemeClr val="dk1"/>
              </a:buClr>
              <a:buSzPts val="1100"/>
              <a:buFont typeface="Arial"/>
              <a:buNone/>
            </a:pPr>
            <a:r>
              <a:rPr lang="en-US">
                <a:solidFill>
                  <a:schemeClr val="lt1"/>
                </a:solidFill>
              </a:rPr>
              <a:t>-calf stretch: Go to a wall and lean on use forearms to lean on wall bend one leg while the other remains straight. Move hips forward and keep lower half flat then switch legs.</a:t>
            </a:r>
            <a:endParaRPr/>
          </a:p>
        </p:txBody>
      </p:sp>
      <p:pic>
        <p:nvPicPr>
          <p:cNvPr id="383" name="Google Shape;383;gad8d43cdd0_6_5"/>
          <p:cNvPicPr preferRelativeResize="0"/>
          <p:nvPr/>
        </p:nvPicPr>
        <p:blipFill>
          <a:blip r:embed="rId3">
            <a:alphaModFix/>
          </a:blip>
          <a:stretch>
            <a:fillRect/>
          </a:stretch>
        </p:blipFill>
        <p:spPr>
          <a:xfrm>
            <a:off x="5110600" y="2117424"/>
            <a:ext cx="1560175" cy="1025075"/>
          </a:xfrm>
          <a:prstGeom prst="rect">
            <a:avLst/>
          </a:prstGeom>
          <a:noFill/>
          <a:ln>
            <a:noFill/>
          </a:ln>
        </p:spPr>
      </p:pic>
      <p:pic>
        <p:nvPicPr>
          <p:cNvPr id="384" name="Google Shape;384;gad8d43cdd0_6_5"/>
          <p:cNvPicPr preferRelativeResize="0"/>
          <p:nvPr/>
        </p:nvPicPr>
        <p:blipFill>
          <a:blip r:embed="rId4">
            <a:alphaModFix/>
          </a:blip>
          <a:stretch>
            <a:fillRect/>
          </a:stretch>
        </p:blipFill>
        <p:spPr>
          <a:xfrm>
            <a:off x="2155700" y="3926350"/>
            <a:ext cx="2033474" cy="1154475"/>
          </a:xfrm>
          <a:prstGeom prst="rect">
            <a:avLst/>
          </a:prstGeom>
          <a:noFill/>
          <a:ln>
            <a:noFill/>
          </a:ln>
        </p:spPr>
      </p:pic>
      <p:pic>
        <p:nvPicPr>
          <p:cNvPr id="385" name="Google Shape;385;gad8d43cdd0_6_5"/>
          <p:cNvPicPr preferRelativeResize="0"/>
          <p:nvPr/>
        </p:nvPicPr>
        <p:blipFill>
          <a:blip r:embed="rId5">
            <a:alphaModFix/>
          </a:blip>
          <a:stretch>
            <a:fillRect/>
          </a:stretch>
        </p:blipFill>
        <p:spPr>
          <a:xfrm>
            <a:off x="7671875" y="111550"/>
            <a:ext cx="1301375" cy="1226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89"/>
        <p:cNvGrpSpPr/>
        <p:nvPr/>
      </p:nvGrpSpPr>
      <p:grpSpPr>
        <a:xfrm>
          <a:off x="0" y="0"/>
          <a:ext cx="0" cy="0"/>
          <a:chOff x="0" y="0"/>
          <a:chExt cx="0" cy="0"/>
        </a:xfrm>
      </p:grpSpPr>
      <p:sp>
        <p:nvSpPr>
          <p:cNvPr id="390" name="Google Shape;390;gad8d43cdd0_7_1"/>
          <p:cNvSpPr txBox="1">
            <a:spLocks noGrp="1"/>
          </p:cNvSpPr>
          <p:nvPr>
            <p:ph type="title"/>
          </p:nvPr>
        </p:nvSpPr>
        <p:spPr>
          <a:xfrm>
            <a:off x="311700" y="185900"/>
            <a:ext cx="8520600" cy="6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FLEXIBILITY</a:t>
            </a:r>
            <a:endParaRPr sz="3200">
              <a:solidFill>
                <a:srgbClr val="FFFFFF"/>
              </a:solidFill>
            </a:endParaRPr>
          </a:p>
        </p:txBody>
      </p:sp>
      <p:sp>
        <p:nvSpPr>
          <p:cNvPr id="391" name="Google Shape;391;gad8d43cdd0_7_1"/>
          <p:cNvSpPr txBox="1">
            <a:spLocks noGrp="1"/>
          </p:cNvSpPr>
          <p:nvPr>
            <p:ph type="body" idx="1"/>
          </p:nvPr>
        </p:nvSpPr>
        <p:spPr>
          <a:xfrm>
            <a:off x="386075" y="718850"/>
            <a:ext cx="8520600" cy="420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a:solidFill>
                  <a:schemeClr val="lt1"/>
                </a:solidFill>
                <a:highlight>
                  <a:schemeClr val="dk1"/>
                </a:highlight>
              </a:rPr>
              <a:t>-hamstring stretch: Sit on the ground and lay left leg out straight. Bend right leg where sole of foot goes into left thigh. Lean forwards and reach towards your left foot. Kept left foot upright and switch sides.</a:t>
            </a:r>
            <a:endParaRPr sz="1700">
              <a:solidFill>
                <a:schemeClr val="lt1"/>
              </a:solidFill>
              <a:highlight>
                <a:schemeClr val="dk1"/>
              </a:highlight>
            </a:endParaRPr>
          </a:p>
          <a:p>
            <a:pPr marL="0" lvl="0" indent="0" algn="l" rtl="0">
              <a:spcBef>
                <a:spcPts val="0"/>
              </a:spcBef>
              <a:spcAft>
                <a:spcPts val="0"/>
              </a:spcAft>
              <a:buClr>
                <a:schemeClr val="dk1"/>
              </a:buClr>
              <a:buSzPts val="1100"/>
              <a:buFont typeface="Arial"/>
              <a:buNone/>
            </a:pPr>
            <a:endParaRPr sz="1500">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sz="1700">
                <a:solidFill>
                  <a:schemeClr val="lt1"/>
                </a:solidFill>
                <a:highlight>
                  <a:schemeClr val="dk1"/>
                </a:highlight>
              </a:rPr>
              <a:t>-upperbody stretch- Interlock hands and use force and push arms as far up as you possibly can get them.</a:t>
            </a:r>
            <a:endParaRPr sz="1700">
              <a:solidFill>
                <a:schemeClr val="lt1"/>
              </a:solidFill>
              <a:highlight>
                <a:schemeClr val="dk1"/>
              </a:highlight>
            </a:endParaRPr>
          </a:p>
          <a:p>
            <a:pPr marL="0" lvl="0" indent="0" algn="l" rtl="0">
              <a:spcBef>
                <a:spcPts val="0"/>
              </a:spcBef>
              <a:spcAft>
                <a:spcPts val="0"/>
              </a:spcAft>
              <a:buClr>
                <a:schemeClr val="dk1"/>
              </a:buClr>
              <a:buSzPts val="1100"/>
              <a:buFont typeface="Arial"/>
              <a:buNone/>
            </a:pPr>
            <a:endParaRPr sz="1500">
              <a:solidFill>
                <a:schemeClr val="lt1"/>
              </a:solidFill>
              <a:highlight>
                <a:schemeClr val="dk1"/>
              </a:highlight>
            </a:endParaRPr>
          </a:p>
          <a:p>
            <a:pPr marL="0" lvl="0" indent="0" algn="l" rtl="0">
              <a:spcBef>
                <a:spcPts val="0"/>
              </a:spcBef>
              <a:spcAft>
                <a:spcPts val="0"/>
              </a:spcAft>
              <a:buClr>
                <a:schemeClr val="dk1"/>
              </a:buClr>
              <a:buSzPts val="1100"/>
              <a:buFont typeface="Arial"/>
              <a:buNone/>
            </a:pPr>
            <a:endParaRPr sz="1500">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sz="1700">
                <a:solidFill>
                  <a:schemeClr val="lt1"/>
                </a:solidFill>
                <a:highlight>
                  <a:schemeClr val="dk1"/>
                </a:highlight>
              </a:rPr>
              <a:t>-Groin stretch: Put your elbows onto your inner thighs and hips and lunge forward at the hip</a:t>
            </a:r>
            <a:endParaRPr sz="1700">
              <a:solidFill>
                <a:schemeClr val="lt1"/>
              </a:solidFill>
              <a:highlight>
                <a:schemeClr val="dk1"/>
              </a:highlight>
            </a:endParaRPr>
          </a:p>
          <a:p>
            <a:pPr marL="0" lvl="0" indent="0" algn="l" rtl="0">
              <a:spcBef>
                <a:spcPts val="0"/>
              </a:spcBef>
              <a:spcAft>
                <a:spcPts val="0"/>
              </a:spcAft>
              <a:buClr>
                <a:schemeClr val="dk1"/>
              </a:buClr>
              <a:buSzPts val="1100"/>
              <a:buFont typeface="Arial"/>
              <a:buNone/>
            </a:pPr>
            <a:endParaRPr sz="1700">
              <a:solidFill>
                <a:schemeClr val="lt1"/>
              </a:solidFill>
              <a:highlight>
                <a:schemeClr val="dk1"/>
              </a:highlight>
            </a:endParaRPr>
          </a:p>
          <a:p>
            <a:pPr marL="0" lvl="0" indent="0" algn="l" rtl="0">
              <a:spcBef>
                <a:spcPts val="0"/>
              </a:spcBef>
              <a:spcAft>
                <a:spcPts val="0"/>
              </a:spcAft>
              <a:buClr>
                <a:schemeClr val="dk1"/>
              </a:buClr>
              <a:buSzPts val="1100"/>
              <a:buFont typeface="Arial"/>
              <a:buNone/>
            </a:pPr>
            <a:endParaRPr sz="1700">
              <a:solidFill>
                <a:schemeClr val="lt1"/>
              </a:solidFill>
              <a:highlight>
                <a:schemeClr val="dk1"/>
              </a:highlight>
            </a:endParaRPr>
          </a:p>
          <a:p>
            <a:pPr marL="0" lvl="0" indent="0" algn="l" rtl="0">
              <a:spcBef>
                <a:spcPts val="0"/>
              </a:spcBef>
              <a:spcAft>
                <a:spcPts val="0"/>
              </a:spcAft>
              <a:buClr>
                <a:schemeClr val="dk1"/>
              </a:buClr>
              <a:buSzPts val="1100"/>
              <a:buFont typeface="Arial"/>
              <a:buNone/>
            </a:pPr>
            <a:r>
              <a:rPr lang="en-US" sz="1700">
                <a:solidFill>
                  <a:schemeClr val="lt1"/>
                </a:solidFill>
                <a:highlight>
                  <a:schemeClr val="dk1"/>
                </a:highlight>
              </a:rPr>
              <a:t>-Lower back stretch: “Pull your right leg toward your chest. Keep the back of your head on the floor. Try to keep your lower back flat. Repeat with your left leg.”</a:t>
            </a:r>
            <a:endParaRPr sz="1700">
              <a:solidFill>
                <a:schemeClr val="lt1"/>
              </a:solidFill>
              <a:highlight>
                <a:schemeClr val="dk1"/>
              </a:highlight>
            </a:endParaRPr>
          </a:p>
          <a:p>
            <a:pPr marL="0" lvl="0" indent="0" algn="l" rtl="0">
              <a:spcBef>
                <a:spcPts val="0"/>
              </a:spcBef>
              <a:spcAft>
                <a:spcPts val="0"/>
              </a:spcAft>
              <a:buClr>
                <a:schemeClr val="dk1"/>
              </a:buClr>
              <a:buSzPts val="1100"/>
              <a:buFont typeface="Arial"/>
              <a:buNone/>
            </a:pPr>
            <a:endParaRPr/>
          </a:p>
        </p:txBody>
      </p:sp>
      <p:pic>
        <p:nvPicPr>
          <p:cNvPr id="392" name="Google Shape;392;gad8d43cdd0_7_1"/>
          <p:cNvPicPr preferRelativeResize="0"/>
          <p:nvPr/>
        </p:nvPicPr>
        <p:blipFill>
          <a:blip r:embed="rId3">
            <a:alphaModFix/>
          </a:blip>
          <a:stretch>
            <a:fillRect/>
          </a:stretch>
        </p:blipFill>
        <p:spPr>
          <a:xfrm>
            <a:off x="7783025" y="0"/>
            <a:ext cx="1123650" cy="843275"/>
          </a:xfrm>
          <a:prstGeom prst="rect">
            <a:avLst/>
          </a:prstGeom>
          <a:noFill/>
          <a:ln>
            <a:noFill/>
          </a:ln>
        </p:spPr>
      </p:pic>
      <p:pic>
        <p:nvPicPr>
          <p:cNvPr id="393" name="Google Shape;393;gad8d43cdd0_7_1"/>
          <p:cNvPicPr preferRelativeResize="0"/>
          <p:nvPr/>
        </p:nvPicPr>
        <p:blipFill>
          <a:blip r:embed="rId4">
            <a:alphaModFix/>
          </a:blip>
          <a:stretch>
            <a:fillRect/>
          </a:stretch>
        </p:blipFill>
        <p:spPr>
          <a:xfrm>
            <a:off x="5503850" y="2262238"/>
            <a:ext cx="2857500" cy="736975"/>
          </a:xfrm>
          <a:prstGeom prst="rect">
            <a:avLst/>
          </a:prstGeom>
          <a:noFill/>
          <a:ln>
            <a:noFill/>
          </a:ln>
        </p:spPr>
      </p:pic>
      <p:pic>
        <p:nvPicPr>
          <p:cNvPr id="394" name="Google Shape;394;gad8d43cdd0_7_1"/>
          <p:cNvPicPr preferRelativeResize="0"/>
          <p:nvPr/>
        </p:nvPicPr>
        <p:blipFill>
          <a:blip r:embed="rId5">
            <a:alphaModFix/>
          </a:blip>
          <a:stretch>
            <a:fillRect/>
          </a:stretch>
        </p:blipFill>
        <p:spPr>
          <a:xfrm>
            <a:off x="6476888" y="3592975"/>
            <a:ext cx="2002075" cy="843275"/>
          </a:xfrm>
          <a:prstGeom prst="rect">
            <a:avLst/>
          </a:prstGeom>
          <a:noFill/>
          <a:ln>
            <a:noFill/>
          </a:ln>
        </p:spPr>
      </p:pic>
      <p:pic>
        <p:nvPicPr>
          <p:cNvPr id="395" name="Google Shape;395;gad8d43cdd0_7_1"/>
          <p:cNvPicPr preferRelativeResize="0"/>
          <p:nvPr/>
        </p:nvPicPr>
        <p:blipFill>
          <a:blip r:embed="rId6">
            <a:alphaModFix/>
          </a:blip>
          <a:stretch>
            <a:fillRect/>
          </a:stretch>
        </p:blipFill>
        <p:spPr>
          <a:xfrm>
            <a:off x="311700" y="106300"/>
            <a:ext cx="938075" cy="736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99"/>
        <p:cNvGrpSpPr/>
        <p:nvPr/>
      </p:nvGrpSpPr>
      <p:grpSpPr>
        <a:xfrm>
          <a:off x="0" y="0"/>
          <a:ext cx="0" cy="0"/>
          <a:chOff x="0" y="0"/>
          <a:chExt cx="0" cy="0"/>
        </a:xfrm>
      </p:grpSpPr>
      <p:sp>
        <p:nvSpPr>
          <p:cNvPr id="400" name="Google Shape;400;gad8d43cdd0_7_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FLEXIBILITY</a:t>
            </a:r>
            <a:endParaRPr sz="3000">
              <a:solidFill>
                <a:srgbClr val="FFFFFF"/>
              </a:solidFill>
            </a:endParaRPr>
          </a:p>
        </p:txBody>
      </p:sp>
      <p:sp>
        <p:nvSpPr>
          <p:cNvPr id="401" name="Google Shape;401;gad8d43cdd0_7_6"/>
          <p:cNvSpPr txBox="1">
            <a:spLocks noGrp="1"/>
          </p:cNvSpPr>
          <p:nvPr>
            <p:ph type="body" idx="1"/>
          </p:nvPr>
        </p:nvSpPr>
        <p:spPr>
          <a:xfrm>
            <a:off x="311700" y="1251800"/>
            <a:ext cx="8520600" cy="336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800">
                <a:solidFill>
                  <a:schemeClr val="lt1"/>
                </a:solidFill>
              </a:rPr>
              <a:t>-more advanced stretches include:</a:t>
            </a:r>
            <a:endParaRPr sz="2800">
              <a:solidFill>
                <a:schemeClr val="lt1"/>
              </a:solidFill>
            </a:endParaRPr>
          </a:p>
          <a:p>
            <a:pPr marL="0" lvl="0" indent="0" algn="l" rtl="0">
              <a:spcBef>
                <a:spcPts val="0"/>
              </a:spcBef>
              <a:spcAft>
                <a:spcPts val="0"/>
              </a:spcAft>
              <a:buClr>
                <a:schemeClr val="dk1"/>
              </a:buClr>
              <a:buSzPts val="1100"/>
              <a:buFont typeface="Arial"/>
              <a:buNone/>
            </a:pPr>
            <a:r>
              <a:rPr lang="en-US" sz="2800">
                <a:solidFill>
                  <a:schemeClr val="lt1"/>
                </a:solidFill>
              </a:rPr>
              <a:t>-doing the splits can build flexibility</a:t>
            </a:r>
            <a:endParaRPr/>
          </a:p>
        </p:txBody>
      </p:sp>
      <p:pic>
        <p:nvPicPr>
          <p:cNvPr id="402" name="Google Shape;402;gad8d43cdd0_7_6"/>
          <p:cNvPicPr preferRelativeResize="0"/>
          <p:nvPr/>
        </p:nvPicPr>
        <p:blipFill>
          <a:blip r:embed="rId3">
            <a:alphaModFix/>
          </a:blip>
          <a:stretch>
            <a:fillRect/>
          </a:stretch>
        </p:blipFill>
        <p:spPr>
          <a:xfrm>
            <a:off x="6151450" y="3110900"/>
            <a:ext cx="2857500" cy="1961025"/>
          </a:xfrm>
          <a:prstGeom prst="rect">
            <a:avLst/>
          </a:prstGeom>
          <a:noFill/>
          <a:ln>
            <a:noFill/>
          </a:ln>
        </p:spPr>
      </p:pic>
      <p:pic>
        <p:nvPicPr>
          <p:cNvPr id="403" name="Google Shape;403;gad8d43cdd0_7_6"/>
          <p:cNvPicPr preferRelativeResize="0"/>
          <p:nvPr/>
        </p:nvPicPr>
        <p:blipFill>
          <a:blip r:embed="rId4">
            <a:alphaModFix/>
          </a:blip>
          <a:stretch>
            <a:fillRect/>
          </a:stretch>
        </p:blipFill>
        <p:spPr>
          <a:xfrm>
            <a:off x="7213300" y="111550"/>
            <a:ext cx="2011475" cy="189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ad8d43cdd0_8_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FLEXIBILITY</a:t>
            </a:r>
            <a:endParaRPr sz="3000">
              <a:solidFill>
                <a:srgbClr val="FFFFFF"/>
              </a:solidFill>
            </a:endParaRPr>
          </a:p>
        </p:txBody>
      </p:sp>
      <p:sp>
        <p:nvSpPr>
          <p:cNvPr id="409" name="Google Shape;409;gad8d43cdd0_8_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200">
                <a:solidFill>
                  <a:schemeClr val="lt1"/>
                </a:solidFill>
              </a:rPr>
              <a:t>Cool Down</a:t>
            </a:r>
            <a:endParaRPr sz="2200">
              <a:solidFill>
                <a:schemeClr val="lt1"/>
              </a:solidFill>
            </a:endParaRPr>
          </a:p>
          <a:p>
            <a:pPr marL="0" lvl="0" indent="0" algn="l" rtl="0">
              <a:spcBef>
                <a:spcPts val="0"/>
              </a:spcBef>
              <a:spcAft>
                <a:spcPts val="0"/>
              </a:spcAft>
              <a:buClr>
                <a:schemeClr val="dk1"/>
              </a:buClr>
              <a:buSzPts val="1100"/>
              <a:buFont typeface="Arial"/>
              <a:buNone/>
            </a:pPr>
            <a:r>
              <a:rPr lang="en-US" sz="2000">
                <a:solidFill>
                  <a:schemeClr val="lt1"/>
                </a:solidFill>
              </a:rPr>
              <a:t>Always follow up a workout with light stretching to reduce soreness. Be sure to pay special attention to whichever muscular group you worked that day.</a:t>
            </a:r>
            <a:endParaRPr sz="2000">
              <a:solidFill>
                <a:schemeClr val="lt1"/>
              </a:solidFill>
            </a:endParaRPr>
          </a:p>
          <a:p>
            <a:pPr marL="0" lvl="0" indent="0" algn="l" rtl="0">
              <a:spcBef>
                <a:spcPts val="0"/>
              </a:spcBef>
              <a:spcAft>
                <a:spcPts val="0"/>
              </a:spcAft>
              <a:buClr>
                <a:schemeClr val="dk1"/>
              </a:buClr>
              <a:buSzPts val="1100"/>
              <a:buFont typeface="Arial"/>
              <a:buNone/>
            </a:pPr>
            <a:endParaRPr sz="2000">
              <a:solidFill>
                <a:schemeClr val="lt1"/>
              </a:solidFill>
            </a:endParaRPr>
          </a:p>
          <a:p>
            <a:pPr marL="0" lvl="0" indent="0" algn="l" rtl="0">
              <a:spcBef>
                <a:spcPts val="0"/>
              </a:spcBef>
              <a:spcAft>
                <a:spcPts val="0"/>
              </a:spcAft>
              <a:buClr>
                <a:schemeClr val="dk1"/>
              </a:buClr>
              <a:buSzPts val="1100"/>
              <a:buFont typeface="Arial"/>
              <a:buNone/>
            </a:pPr>
            <a:r>
              <a:rPr lang="en-US" sz="2200">
                <a:solidFill>
                  <a:schemeClr val="lt1"/>
                </a:solidFill>
              </a:rPr>
              <a:t>Encouragement/ Motivation</a:t>
            </a:r>
            <a:endParaRPr sz="2200">
              <a:solidFill>
                <a:schemeClr val="lt1"/>
              </a:solidFill>
            </a:endParaRPr>
          </a:p>
          <a:p>
            <a:pPr marL="0" lvl="0" indent="0" algn="l" rtl="0">
              <a:spcBef>
                <a:spcPts val="0"/>
              </a:spcBef>
              <a:spcAft>
                <a:spcPts val="0"/>
              </a:spcAft>
              <a:buClr>
                <a:schemeClr val="dk1"/>
              </a:buClr>
              <a:buSzPts val="1100"/>
              <a:buFont typeface="Arial"/>
              <a:buNone/>
            </a:pPr>
            <a:r>
              <a:rPr lang="en-US" sz="2000">
                <a:solidFill>
                  <a:schemeClr val="lt1"/>
                </a:solidFill>
              </a:rPr>
              <a:t>Do not be discouraged if your flexibility does not increase right away. Genetics play a huge role in how flexible one is, and the only way to increase it is stretching overtime.</a:t>
            </a:r>
            <a:endParaRPr sz="2000"/>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13"/>
        <p:cNvGrpSpPr/>
        <p:nvPr/>
      </p:nvGrpSpPr>
      <p:grpSpPr>
        <a:xfrm>
          <a:off x="0" y="0"/>
          <a:ext cx="0" cy="0"/>
          <a:chOff x="0" y="0"/>
          <a:chExt cx="0" cy="0"/>
        </a:xfrm>
      </p:grpSpPr>
      <p:sp>
        <p:nvSpPr>
          <p:cNvPr id="414" name="Google Shape;414;gad8d43cdd0_8_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FFFFFF"/>
                </a:solidFill>
              </a:rPr>
              <a:t>FLEXIBILITY</a:t>
            </a:r>
            <a:endParaRPr sz="3000">
              <a:solidFill>
                <a:srgbClr val="FFFFFF"/>
              </a:solidFill>
            </a:endParaRPr>
          </a:p>
        </p:txBody>
      </p:sp>
      <p:sp>
        <p:nvSpPr>
          <p:cNvPr id="415" name="Google Shape;415;gad8d43cdd0_8_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lt1"/>
                </a:solidFill>
              </a:rPr>
              <a:t>-</a:t>
            </a:r>
            <a:r>
              <a:rPr lang="en-US" sz="2200">
                <a:solidFill>
                  <a:schemeClr val="lt1"/>
                </a:solidFill>
              </a:rPr>
              <a:t>Encouragement/Motivation: doing these workouts takes off so much stress and tense off of your body. Find a friend to do these workouts with you and to hold you accountable or even take a yoga class! Yoga is a fun group setting that provides so many good flexible workouts </a:t>
            </a:r>
            <a:endParaRPr sz="2000">
              <a:solidFill>
                <a:srgbClr val="FFFFFF"/>
              </a:solidFill>
            </a:endParaRPr>
          </a:p>
        </p:txBody>
      </p:sp>
      <p:pic>
        <p:nvPicPr>
          <p:cNvPr id="416" name="Google Shape;416;gad8d43cdd0_8_6"/>
          <p:cNvPicPr preferRelativeResize="0"/>
          <p:nvPr/>
        </p:nvPicPr>
        <p:blipFill>
          <a:blip r:embed="rId3">
            <a:alphaModFix/>
          </a:blip>
          <a:stretch>
            <a:fillRect/>
          </a:stretch>
        </p:blipFill>
        <p:spPr>
          <a:xfrm>
            <a:off x="6674125" y="2796588"/>
            <a:ext cx="2000250" cy="1457325"/>
          </a:xfrm>
          <a:prstGeom prst="rect">
            <a:avLst/>
          </a:prstGeom>
          <a:noFill/>
          <a:ln>
            <a:noFill/>
          </a:ln>
        </p:spPr>
      </p:pic>
      <p:pic>
        <p:nvPicPr>
          <p:cNvPr id="417" name="Google Shape;417;gad8d43cdd0_8_6"/>
          <p:cNvPicPr preferRelativeResize="0"/>
          <p:nvPr/>
        </p:nvPicPr>
        <p:blipFill>
          <a:blip r:embed="rId4">
            <a:alphaModFix/>
          </a:blip>
          <a:stretch>
            <a:fillRect/>
          </a:stretch>
        </p:blipFill>
        <p:spPr>
          <a:xfrm>
            <a:off x="7768275" y="43513"/>
            <a:ext cx="1375725" cy="13757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FFFFFF"/>
                </a:solidFill>
              </a:rPr>
              <a:t>CONCLUSION</a:t>
            </a:r>
            <a:endParaRPr>
              <a:solidFill>
                <a:srgbClr val="FFFFFF"/>
              </a:solidFill>
            </a:endParaRPr>
          </a:p>
        </p:txBody>
      </p:sp>
      <p:sp>
        <p:nvSpPr>
          <p:cNvPr id="423" name="Google Shape;42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100"/>
              <a:buNone/>
            </a:pPr>
            <a:r>
              <a:rPr lang="en-US" sz="2300">
                <a:solidFill>
                  <a:srgbClr val="FFFFFF"/>
                </a:solidFill>
              </a:rPr>
              <a:t>Utilize the provided techniques and exercises in a safe and appropriate manner. We hope that everyone takes the opportunity to engage in physical activity to promote and maintain a healthy lifestyle. Healthy Bodies and Healthy Minds, create a “Stronger, Healthier Pack.”</a:t>
            </a:r>
            <a:endParaRPr sz="2300">
              <a:solidFill>
                <a:srgbClr val="FFFFFF"/>
              </a:solidFill>
            </a:endParaRPr>
          </a:p>
          <a:p>
            <a:pPr marL="0" lvl="0" indent="0" algn="ctr" rtl="0">
              <a:lnSpc>
                <a:spcPct val="115000"/>
              </a:lnSpc>
              <a:spcBef>
                <a:spcPts val="1600"/>
              </a:spcBef>
              <a:spcAft>
                <a:spcPts val="0"/>
              </a:spcAft>
              <a:buClr>
                <a:schemeClr val="dk1"/>
              </a:buClr>
              <a:buSzPts val="1100"/>
              <a:buFont typeface="Arial"/>
              <a:buNone/>
            </a:pPr>
            <a:r>
              <a:rPr lang="en-US" sz="2300">
                <a:solidFill>
                  <a:srgbClr val="FFFFFF"/>
                </a:solidFill>
              </a:rPr>
              <a:t>HPES 1013-002, Making Connections/Intro to HPESS</a:t>
            </a:r>
            <a:endParaRPr sz="2300">
              <a:solidFill>
                <a:srgbClr val="FFFFFF"/>
              </a:solidFill>
            </a:endParaRPr>
          </a:p>
          <a:p>
            <a:pPr marL="0" lvl="0" indent="0" algn="l" rtl="0">
              <a:lnSpc>
                <a:spcPct val="115000"/>
              </a:lnSpc>
              <a:spcBef>
                <a:spcPts val="1600"/>
              </a:spcBef>
              <a:spcAft>
                <a:spcPts val="0"/>
              </a:spcAft>
              <a:buClr>
                <a:schemeClr val="dk1"/>
              </a:buClr>
              <a:buSzPts val="1100"/>
              <a:buFont typeface="Arial"/>
              <a:buNone/>
            </a:pPr>
            <a:endParaRPr>
              <a:solidFill>
                <a:srgbClr val="FFFFFF"/>
              </a:solidFill>
            </a:endParaRPr>
          </a:p>
          <a:p>
            <a:pPr marL="0" lvl="0" indent="0" algn="l" rtl="0">
              <a:lnSpc>
                <a:spcPct val="115000"/>
              </a:lnSpc>
              <a:spcBef>
                <a:spcPts val="1600"/>
              </a:spcBef>
              <a:spcAft>
                <a:spcPts val="1600"/>
              </a:spcAft>
              <a:buSzPts val="1800"/>
              <a:buNone/>
            </a:pPr>
            <a:endParaRPr>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ae9285ce6b_4_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RESOURCES</a:t>
            </a:r>
            <a:endParaRPr>
              <a:solidFill>
                <a:srgbClr val="FFFFFF"/>
              </a:solidFill>
            </a:endParaRPr>
          </a:p>
        </p:txBody>
      </p:sp>
      <p:sp>
        <p:nvSpPr>
          <p:cNvPr id="429" name="Google Shape;429;gae9285ce6b_4_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rgbClr val="FFFFFF"/>
              </a:buClr>
              <a:buSzPts val="1800"/>
              <a:buChar char="●"/>
            </a:pPr>
            <a:r>
              <a:rPr lang="en-US" u="sng">
                <a:solidFill>
                  <a:srgbClr val="FFFFFF"/>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https://www.healthline.com/health/exercise-fitness/never-skip-leg-day</a:t>
            </a:r>
            <a:r>
              <a:rPr lang="en-US">
                <a:solidFill>
                  <a:srgbClr val="FFFFFF"/>
                </a:solidFill>
              </a:rPr>
              <a:t> </a:t>
            </a:r>
            <a:endParaRPr>
              <a:solidFill>
                <a:srgbClr val="FFFFFF"/>
              </a:solidFill>
            </a:endParaRPr>
          </a:p>
          <a:p>
            <a:pPr marL="457200" lvl="0" indent="-342900" algn="l" rtl="0">
              <a:lnSpc>
                <a:spcPct val="200000"/>
              </a:lnSpc>
              <a:spcBef>
                <a:spcPts val="0"/>
              </a:spcBef>
              <a:spcAft>
                <a:spcPts val="0"/>
              </a:spcAft>
              <a:buClr>
                <a:srgbClr val="FFFFFF"/>
              </a:buClr>
              <a:buSzPts val="1800"/>
              <a:buChar char="●"/>
            </a:pPr>
            <a:r>
              <a:rPr lang="en-US" u="sng">
                <a:solidFill>
                  <a:srgbClr val="FFFFFF"/>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https://www.livestrong.com/article/537454-leg-muscle-warm-up-exercises/</a:t>
            </a:r>
            <a:r>
              <a:rPr lang="en-US">
                <a:solidFill>
                  <a:srgbClr val="FFFFFF"/>
                </a:solidFill>
              </a:rPr>
              <a:t> </a:t>
            </a:r>
            <a:endParaRPr>
              <a:solidFill>
                <a:srgbClr val="FFFFFF"/>
              </a:solidFill>
            </a:endParaRPr>
          </a:p>
          <a:p>
            <a:pPr marL="457200" lvl="0" indent="-342900" algn="l" rtl="0">
              <a:lnSpc>
                <a:spcPct val="200000"/>
              </a:lnSpc>
              <a:spcBef>
                <a:spcPts val="0"/>
              </a:spcBef>
              <a:spcAft>
                <a:spcPts val="0"/>
              </a:spcAft>
              <a:buClr>
                <a:srgbClr val="FFFFFF"/>
              </a:buClr>
              <a:buSzPts val="1800"/>
              <a:buChar char="●"/>
            </a:pPr>
            <a:r>
              <a:rPr lang="en-US" u="sng">
                <a:solidFill>
                  <a:srgbClr val="FFFFFF"/>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https://www.nerdfitness.com/blog/warm-up/</a:t>
            </a:r>
            <a:r>
              <a:rPr lang="en-US">
                <a:solidFill>
                  <a:srgbClr val="FFFFFF"/>
                </a:solidFill>
              </a:rPr>
              <a:t> </a:t>
            </a:r>
            <a:endParaRPr>
              <a:solidFill>
                <a:srgbClr val="FFFFFF"/>
              </a:solidFill>
            </a:endParaRPr>
          </a:p>
          <a:p>
            <a:pPr marL="457200" lvl="0" indent="-342900" algn="l" rtl="0">
              <a:lnSpc>
                <a:spcPct val="200000"/>
              </a:lnSpc>
              <a:spcBef>
                <a:spcPts val="0"/>
              </a:spcBef>
              <a:spcAft>
                <a:spcPts val="0"/>
              </a:spcAft>
              <a:buClr>
                <a:srgbClr val="FFFFFF"/>
              </a:buClr>
              <a:buSzPts val="1800"/>
              <a:buChar char="●"/>
            </a:pPr>
            <a:r>
              <a:rPr lang="en-US" u="sng">
                <a:solidFill>
                  <a:srgbClr val="FFFFFF"/>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https://www.self.com/gallery/great-lower-body-stretches</a:t>
            </a:r>
            <a:r>
              <a:rPr lang="en-US">
                <a:solidFill>
                  <a:srgbClr val="FFFFFF"/>
                </a:solidFill>
              </a:rPr>
              <a:t> </a:t>
            </a:r>
            <a:endParaRPr>
              <a:solidFill>
                <a:srgbClr val="FFFFFF"/>
              </a:solidFill>
            </a:endParaRPr>
          </a:p>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solidFill>
                  <a:srgbClr val="FFFFFF"/>
                </a:solidFill>
              </a:rPr>
              <a:t>RESOURCES</a:t>
            </a:r>
            <a:endParaRPr>
              <a:solidFill>
                <a:srgbClr val="FFFFFF"/>
              </a:solidFill>
            </a:endParaRPr>
          </a:p>
        </p:txBody>
      </p:sp>
      <p:sp>
        <p:nvSpPr>
          <p:cNvPr id="435" name="Google Shape;435;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600">
                <a:solidFill>
                  <a:schemeClr val="lt1"/>
                </a:solidFill>
              </a:rPr>
              <a:t>Abs: </a:t>
            </a:r>
            <a:r>
              <a:rPr lang="en-US" sz="1600" u="sng">
                <a:solidFill>
                  <a:srgbClr val="FFFFFF"/>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https://www.acefitness.org/education-and-resources/lifestyle/exercise-library/body-part/abs/</a:t>
            </a:r>
            <a:endParaRPr sz="1600">
              <a:solidFill>
                <a:srgbClr val="FFFFFF"/>
              </a:solidFill>
            </a:endParaRPr>
          </a:p>
          <a:p>
            <a:pPr marL="285750" lvl="0" indent="-171450" algn="l" rtl="0">
              <a:lnSpc>
                <a:spcPct val="100000"/>
              </a:lnSpc>
              <a:spcBef>
                <a:spcPts val="1600"/>
              </a:spcBef>
              <a:spcAft>
                <a:spcPts val="0"/>
              </a:spcAft>
              <a:buSzPts val="1800"/>
              <a:buNone/>
            </a:pPr>
            <a:r>
              <a:rPr lang="en-US" sz="1600" u="sng">
                <a:solidFill>
                  <a:srgbClr val="FFFFFF"/>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https://www.spotebi.com/workout-routines/10-minute-core-cardio-warm-up/</a:t>
            </a:r>
            <a:endParaRPr sz="1600">
              <a:solidFill>
                <a:srgbClr val="FFFFFF"/>
              </a:solidFill>
            </a:endParaRPr>
          </a:p>
          <a:p>
            <a:pPr marL="0" lvl="0" indent="0" algn="l" rtl="0">
              <a:spcBef>
                <a:spcPts val="1600"/>
              </a:spcBef>
              <a:spcAft>
                <a:spcPts val="0"/>
              </a:spcAft>
              <a:buClr>
                <a:schemeClr val="dk1"/>
              </a:buClr>
              <a:buSzPts val="1800"/>
              <a:buFont typeface="Arial"/>
              <a:buNone/>
            </a:pPr>
            <a:r>
              <a:rPr lang="en-US">
                <a:solidFill>
                  <a:srgbClr val="FFFFFF"/>
                </a:solidFill>
              </a:rPr>
              <a:t>Flexibility: </a:t>
            </a:r>
            <a:r>
              <a:rPr lang="en-US" u="sng">
                <a:solidFill>
                  <a:srgbClr val="FFFFFF"/>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https://www.acefitness.org/education-and-resources/lifestyle/blog/6646/benefits-of-flexibility/</a:t>
            </a:r>
            <a:endParaRPr>
              <a:solidFill>
                <a:srgbClr val="FFFFFF"/>
              </a:solidFill>
            </a:endParaRPr>
          </a:p>
          <a:p>
            <a:pPr marL="0" lvl="0" indent="0" algn="l" rtl="0">
              <a:spcBef>
                <a:spcPts val="1600"/>
              </a:spcBef>
              <a:spcAft>
                <a:spcPts val="0"/>
              </a:spcAft>
              <a:buClr>
                <a:schemeClr val="dk1"/>
              </a:buClr>
              <a:buSzPts val="1800"/>
              <a:buFont typeface="Arial"/>
              <a:buNone/>
            </a:pPr>
            <a:r>
              <a:rPr lang="en-US" sz="1100" u="sng">
                <a:solidFill>
                  <a:srgbClr val="FFFFFF"/>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Warm Up, Cool Down and Be Flexible - OrthoInfo - AAOS</a:t>
            </a:r>
            <a:endParaRPr>
              <a:solidFill>
                <a:srgbClr val="FFFFFF"/>
              </a:solidFill>
            </a:endParaRPr>
          </a:p>
          <a:p>
            <a:pPr marL="285750" lvl="0" indent="-171450" algn="l" rtl="0">
              <a:lnSpc>
                <a:spcPct val="115000"/>
              </a:lnSpc>
              <a:spcBef>
                <a:spcPts val="0"/>
              </a:spcBef>
              <a:spcAft>
                <a:spcPts val="0"/>
              </a:spcAft>
              <a:buSzPts val="1800"/>
              <a:buNone/>
            </a:pPr>
            <a:endParaRPr>
              <a:solidFill>
                <a:schemeClr val="lt1"/>
              </a:solidFill>
            </a:endParaRPr>
          </a:p>
          <a:p>
            <a:pPr marL="285750" lvl="0" indent="-171450" algn="l" rtl="0">
              <a:lnSpc>
                <a:spcPct val="115000"/>
              </a:lnSpc>
              <a:spcBef>
                <a:spcPts val="1600"/>
              </a:spcBef>
              <a:spcAft>
                <a:spcPts val="1600"/>
              </a:spcAft>
              <a:buSzPts val="1800"/>
              <a:buNone/>
            </a:pPr>
            <a:endParaRPr>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aedf60a7d9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FFFFF"/>
                </a:solidFill>
              </a:rPr>
              <a:t>RESOURCES</a:t>
            </a:r>
            <a:endParaRPr>
              <a:solidFill>
                <a:srgbClr val="FFFFFF"/>
              </a:solidFill>
            </a:endParaRPr>
          </a:p>
        </p:txBody>
      </p:sp>
      <p:sp>
        <p:nvSpPr>
          <p:cNvPr id="441" name="Google Shape;441;gaedf60a7d9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rPr>
              <a:t>Legs:</a:t>
            </a:r>
            <a:r>
              <a:rPr lang="en-US"/>
              <a:t> </a:t>
            </a:r>
            <a:endParaRPr/>
          </a:p>
          <a:p>
            <a:pPr marL="0" lvl="0" indent="0" algn="l" rtl="0">
              <a:spcBef>
                <a:spcPts val="0"/>
              </a:spcBef>
              <a:spcAft>
                <a:spcPts val="0"/>
              </a:spcAft>
              <a:buNone/>
            </a:pPr>
            <a:r>
              <a:rPr lang="en-US" sz="1600" u="sng">
                <a:solidFill>
                  <a:srgbClr val="FFFFFF"/>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https://www.healthline.com/health/exercise-fitness/never-skip-leg-day</a:t>
            </a:r>
            <a:r>
              <a:rPr lang="en-US" sz="1600">
                <a:solidFill>
                  <a:srgbClr val="FFFFFF"/>
                </a:solidFill>
              </a:rPr>
              <a:t> </a:t>
            </a:r>
            <a:endParaRPr sz="1600">
              <a:solidFill>
                <a:srgbClr val="FFFFFF"/>
              </a:solidFill>
            </a:endParaRPr>
          </a:p>
          <a:p>
            <a:pPr marL="0" lvl="0" indent="0" algn="l" rtl="0">
              <a:spcBef>
                <a:spcPts val="0"/>
              </a:spcBef>
              <a:spcAft>
                <a:spcPts val="0"/>
              </a:spcAft>
              <a:buNone/>
            </a:pPr>
            <a:r>
              <a:rPr lang="en-US" sz="1600" u="sng">
                <a:solidFill>
                  <a:srgbClr val="FFFFFF"/>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https://www.livestrong.com/article/537454-leg-muscle-warm-up-exercises/</a:t>
            </a:r>
            <a:r>
              <a:rPr lang="en-US" sz="1600">
                <a:solidFill>
                  <a:srgbClr val="FFFFFF"/>
                </a:solidFill>
              </a:rPr>
              <a:t> </a:t>
            </a:r>
            <a:endParaRPr sz="1600">
              <a:solidFill>
                <a:srgbClr val="FFFFFF"/>
              </a:solidFill>
            </a:endParaRPr>
          </a:p>
          <a:p>
            <a:pPr marL="0" lvl="0" indent="0" algn="l" rtl="0">
              <a:spcBef>
                <a:spcPts val="0"/>
              </a:spcBef>
              <a:spcAft>
                <a:spcPts val="0"/>
              </a:spcAft>
              <a:buNone/>
            </a:pPr>
            <a:r>
              <a:rPr lang="en-US" sz="1600" u="sng">
                <a:solidFill>
                  <a:srgbClr val="FFFFFF"/>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https://www.nerdfitness.com/blog/warm-up/</a:t>
            </a:r>
            <a:r>
              <a:rPr lang="en-US" sz="1600">
                <a:solidFill>
                  <a:srgbClr val="FFFFFF"/>
                </a:solidFill>
              </a:rPr>
              <a:t> </a:t>
            </a:r>
            <a:endParaRPr sz="1600">
              <a:solidFill>
                <a:srgbClr val="FFFFFF"/>
              </a:solidFill>
            </a:endParaRPr>
          </a:p>
          <a:p>
            <a:pPr marL="0" lvl="0" indent="0" algn="l" rtl="0">
              <a:spcBef>
                <a:spcPts val="0"/>
              </a:spcBef>
              <a:spcAft>
                <a:spcPts val="0"/>
              </a:spcAft>
              <a:buNone/>
            </a:pPr>
            <a:r>
              <a:rPr lang="en-US" sz="1600" u="sng">
                <a:solidFill>
                  <a:srgbClr val="FFFFFF"/>
                </a:solidFill>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https://www.self.com/gallery/great-lower-body-stretches</a:t>
            </a:r>
            <a:r>
              <a:rPr lang="en-US" sz="1600">
                <a:solidFill>
                  <a:srgbClr val="FFFFFF"/>
                </a:solidFill>
              </a:rPr>
              <a:t> </a:t>
            </a:r>
            <a:endParaRPr sz="23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800"/>
              <a:buNone/>
            </a:pPr>
            <a:r>
              <a:rPr lang="en-US" sz="3200">
                <a:solidFill>
                  <a:srgbClr val="FFFFFF"/>
                </a:solidFill>
              </a:rPr>
              <a:t>EXERCISE &amp; PHYSICAL ACTIVITY DATA</a:t>
            </a:r>
            <a:endParaRPr sz="3200">
              <a:solidFill>
                <a:srgbClr val="FFFFFF"/>
              </a:solidFill>
            </a:endParaRPr>
          </a:p>
        </p:txBody>
      </p:sp>
      <p:sp>
        <p:nvSpPr>
          <p:cNvPr id="79" name="Google Shape;79;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rgbClr val="FFFFFF"/>
              </a:buClr>
              <a:buSzPts val="2600"/>
              <a:buChar char="●"/>
            </a:pPr>
            <a:r>
              <a:rPr lang="en-US" sz="2600">
                <a:solidFill>
                  <a:srgbClr val="FFFFFF"/>
                </a:solidFill>
              </a:rPr>
              <a:t>Percent of adults aged 18 and over who met the Physical Activity Guidelines for aerobic physical activity: </a:t>
            </a:r>
            <a:r>
              <a:rPr lang="en-US" sz="2600" b="1" u="sng">
                <a:solidFill>
                  <a:srgbClr val="FFFFFF"/>
                </a:solidFill>
              </a:rPr>
              <a:t>53.3%</a:t>
            </a:r>
            <a:endParaRPr sz="2600" b="1" u="sng">
              <a:solidFill>
                <a:srgbClr val="FFFFFF"/>
              </a:solidFill>
            </a:endParaRPr>
          </a:p>
          <a:p>
            <a:pPr marL="457200" lvl="0" indent="-393700" algn="l" rtl="0">
              <a:spcBef>
                <a:spcPts val="0"/>
              </a:spcBef>
              <a:spcAft>
                <a:spcPts val="0"/>
              </a:spcAft>
              <a:buClr>
                <a:srgbClr val="FFFFFF"/>
              </a:buClr>
              <a:buSzPts val="2600"/>
              <a:buChar char="●"/>
            </a:pPr>
            <a:r>
              <a:rPr lang="en-US" sz="2600">
                <a:solidFill>
                  <a:srgbClr val="FFFFFF"/>
                </a:solidFill>
              </a:rPr>
              <a:t>Percent of adults aged 18 and over who met the Physical Activity Guidelines for both aerobic and muscle-strengthening activity: </a:t>
            </a:r>
            <a:r>
              <a:rPr lang="en-US" sz="2600" b="1" u="sng">
                <a:solidFill>
                  <a:srgbClr val="FFFFFF"/>
                </a:solidFill>
              </a:rPr>
              <a:t>23.2%</a:t>
            </a:r>
            <a:endParaRPr sz="2600" b="1" u="sng">
              <a:solidFill>
                <a:srgbClr val="FFFFFF"/>
              </a:solidFill>
            </a:endParaRPr>
          </a:p>
          <a:p>
            <a:pPr marL="0" lvl="0" indent="0" algn="l" rtl="0">
              <a:lnSpc>
                <a:spcPct val="115000"/>
              </a:lnSpc>
              <a:spcBef>
                <a:spcPts val="1200"/>
              </a:spcBef>
              <a:spcAft>
                <a:spcPts val="1600"/>
              </a:spcAft>
              <a:buSzPts val="1800"/>
              <a:buNone/>
            </a:pPr>
            <a:r>
              <a:rPr lang="en-US" sz="1000">
                <a:solidFill>
                  <a:srgbClr val="FFFFFF"/>
                </a:solidFill>
              </a:rPr>
              <a:t>Source: https://www.cdc.gov/nchs/fastats/exercise.htm</a:t>
            </a:r>
            <a:endParaRPr sz="10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3"/>
        <p:cNvGrpSpPr/>
        <p:nvPr/>
      </p:nvGrpSpPr>
      <p:grpSpPr>
        <a:xfrm>
          <a:off x="0" y="0"/>
          <a:ext cx="0" cy="0"/>
          <a:chOff x="0" y="0"/>
          <a:chExt cx="0" cy="0"/>
        </a:xfrm>
      </p:grpSpPr>
      <p:sp>
        <p:nvSpPr>
          <p:cNvPr id="84" name="Google Shape;84;gae8137679a_4_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900">
                <a:solidFill>
                  <a:srgbClr val="FFFFFF"/>
                </a:solidFill>
              </a:rPr>
              <a:t>BENEFITS OF PHYSICAL ACTIVITY</a:t>
            </a:r>
            <a:endParaRPr sz="3900">
              <a:solidFill>
                <a:srgbClr val="FFFFFF"/>
              </a:solidFill>
            </a:endParaRPr>
          </a:p>
        </p:txBody>
      </p:sp>
      <p:sp>
        <p:nvSpPr>
          <p:cNvPr id="85" name="Google Shape;85;gae8137679a_4_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chemeClr val="dk1"/>
              </a:buClr>
              <a:buSzPts val="1800"/>
              <a:buFont typeface="Arial"/>
              <a:buNone/>
            </a:pPr>
            <a:r>
              <a:rPr lang="en-US" sz="2000">
                <a:solidFill>
                  <a:schemeClr val="lt1"/>
                </a:solidFill>
              </a:rPr>
              <a:t>Regular physical </a:t>
            </a:r>
            <a:endParaRPr sz="2000"/>
          </a:p>
          <a:p>
            <a:pPr marL="114300" lvl="0" indent="0" algn="l" rtl="0">
              <a:spcBef>
                <a:spcPts val="0"/>
              </a:spcBef>
              <a:spcAft>
                <a:spcPts val="0"/>
              </a:spcAft>
              <a:buClr>
                <a:schemeClr val="dk1"/>
              </a:buClr>
              <a:buSzPts val="1800"/>
              <a:buFont typeface="Arial"/>
              <a:buNone/>
            </a:pPr>
            <a:r>
              <a:rPr lang="en-US" sz="2000">
                <a:solidFill>
                  <a:schemeClr val="lt1"/>
                </a:solidFill>
              </a:rPr>
              <a:t>activity enhances </a:t>
            </a:r>
            <a:endParaRPr sz="2000"/>
          </a:p>
          <a:p>
            <a:pPr marL="114300" lvl="0" indent="0" algn="l" rtl="0">
              <a:spcBef>
                <a:spcPts val="0"/>
              </a:spcBef>
              <a:spcAft>
                <a:spcPts val="0"/>
              </a:spcAft>
              <a:buClr>
                <a:schemeClr val="dk1"/>
              </a:buClr>
              <a:buSzPts val="1800"/>
              <a:buFont typeface="Arial"/>
              <a:buNone/>
            </a:pPr>
            <a:r>
              <a:rPr lang="en-US" sz="2000">
                <a:solidFill>
                  <a:schemeClr val="lt1"/>
                </a:solidFill>
              </a:rPr>
              <a:t>your overall </a:t>
            </a:r>
            <a:endParaRPr sz="2000"/>
          </a:p>
          <a:p>
            <a:pPr marL="114300" lvl="0" indent="0" algn="l" rtl="0">
              <a:spcBef>
                <a:spcPts val="0"/>
              </a:spcBef>
              <a:spcAft>
                <a:spcPts val="0"/>
              </a:spcAft>
              <a:buClr>
                <a:schemeClr val="dk1"/>
              </a:buClr>
              <a:buSzPts val="1800"/>
              <a:buFont typeface="Arial"/>
              <a:buNone/>
            </a:pPr>
            <a:r>
              <a:rPr lang="en-US" sz="2000">
                <a:solidFill>
                  <a:schemeClr val="lt1"/>
                </a:solidFill>
              </a:rPr>
              <a:t>physical and </a:t>
            </a:r>
            <a:endParaRPr sz="2000"/>
          </a:p>
          <a:p>
            <a:pPr marL="114300" lvl="0" indent="0" algn="l" rtl="0">
              <a:spcBef>
                <a:spcPts val="0"/>
              </a:spcBef>
              <a:spcAft>
                <a:spcPts val="0"/>
              </a:spcAft>
              <a:buClr>
                <a:schemeClr val="dk1"/>
              </a:buClr>
              <a:buSzPts val="1800"/>
              <a:buFont typeface="Arial"/>
              <a:buNone/>
            </a:pPr>
            <a:r>
              <a:rPr lang="en-US" sz="2000">
                <a:solidFill>
                  <a:schemeClr val="lt1"/>
                </a:solidFill>
              </a:rPr>
              <a:t>mental</a:t>
            </a:r>
            <a:endParaRPr sz="2000"/>
          </a:p>
          <a:p>
            <a:pPr marL="114300" lvl="0" indent="0" algn="l" rtl="0">
              <a:spcBef>
                <a:spcPts val="0"/>
              </a:spcBef>
              <a:spcAft>
                <a:spcPts val="0"/>
              </a:spcAft>
              <a:buClr>
                <a:schemeClr val="dk1"/>
              </a:buClr>
              <a:buSzPts val="1800"/>
              <a:buFont typeface="Arial"/>
              <a:buNone/>
            </a:pPr>
            <a:r>
              <a:rPr lang="en-US" sz="2000">
                <a:solidFill>
                  <a:schemeClr val="lt1"/>
                </a:solidFill>
              </a:rPr>
              <a:t>health and helps</a:t>
            </a:r>
            <a:endParaRPr sz="2000"/>
          </a:p>
          <a:p>
            <a:pPr marL="114300" lvl="0" indent="0" algn="l" rtl="0">
              <a:spcBef>
                <a:spcPts val="0"/>
              </a:spcBef>
              <a:spcAft>
                <a:spcPts val="0"/>
              </a:spcAft>
              <a:buNone/>
            </a:pPr>
            <a:r>
              <a:rPr lang="en-US" sz="2000">
                <a:solidFill>
                  <a:schemeClr val="lt1"/>
                </a:solidFill>
              </a:rPr>
              <a:t>prevent disease.</a:t>
            </a:r>
            <a:endParaRPr sz="2000">
              <a:solidFill>
                <a:schemeClr val="lt1"/>
              </a:solidFill>
            </a:endParaRPr>
          </a:p>
          <a:p>
            <a:pPr marL="114300" lvl="0" indent="0" algn="l" rtl="0">
              <a:spcBef>
                <a:spcPts val="0"/>
              </a:spcBef>
              <a:spcAft>
                <a:spcPts val="0"/>
              </a:spcAft>
              <a:buNone/>
            </a:pPr>
            <a:endParaRPr sz="2000">
              <a:solidFill>
                <a:schemeClr val="lt1"/>
              </a:solidFill>
            </a:endParaRPr>
          </a:p>
          <a:p>
            <a:pPr marL="114300" lvl="0" indent="0" algn="l" rtl="0">
              <a:spcBef>
                <a:spcPts val="0"/>
              </a:spcBef>
              <a:spcAft>
                <a:spcPts val="0"/>
              </a:spcAft>
              <a:buNone/>
            </a:pPr>
            <a:endParaRPr sz="2000">
              <a:solidFill>
                <a:schemeClr val="lt1"/>
              </a:solidFill>
            </a:endParaRPr>
          </a:p>
          <a:p>
            <a:pPr marL="0" lvl="0" indent="0" algn="l" rtl="0">
              <a:spcBef>
                <a:spcPts val="0"/>
              </a:spcBef>
              <a:spcAft>
                <a:spcPts val="0"/>
              </a:spcAft>
              <a:buNone/>
            </a:pPr>
            <a:r>
              <a:rPr lang="en-US" sz="1000">
                <a:solidFill>
                  <a:schemeClr val="lt1"/>
                </a:solidFill>
              </a:rPr>
              <a:t>Source: U.S. Dept. of Health and Human Services,   		</a:t>
            </a:r>
            <a:r>
              <a:rPr lang="en-US" sz="1000" u="sng">
                <a:solidFill>
                  <a:schemeClr val="hlink"/>
                </a:solidFill>
                <a:hlinkClick r:id="rId3"/>
              </a:rPr>
              <a:t>www.hhs.gov</a:t>
            </a:r>
            <a:endParaRPr sz="1000">
              <a:solidFill>
                <a:schemeClr val="lt1"/>
              </a:solidFill>
            </a:endParaRPr>
          </a:p>
          <a:p>
            <a:pPr marL="0" lvl="0" indent="0" algn="l" rtl="0">
              <a:spcBef>
                <a:spcPts val="0"/>
              </a:spcBef>
              <a:spcAft>
                <a:spcPts val="0"/>
              </a:spcAft>
              <a:buClr>
                <a:schemeClr val="dk1"/>
              </a:buClr>
              <a:buSzPts val="1800"/>
              <a:buFont typeface="Arial"/>
              <a:buNone/>
            </a:pPr>
            <a:r>
              <a:rPr lang="en-US" sz="1000">
                <a:solidFill>
                  <a:schemeClr val="lt1"/>
                </a:solidFill>
              </a:rPr>
              <a:t>www.hhs.gov</a:t>
            </a:r>
            <a:endParaRPr sz="1000">
              <a:solidFill>
                <a:schemeClr val="lt1"/>
              </a:solidFill>
            </a:endParaRPr>
          </a:p>
        </p:txBody>
      </p:sp>
      <p:pic>
        <p:nvPicPr>
          <p:cNvPr id="86" name="Google Shape;86;gae8137679a_4_9"/>
          <p:cNvPicPr preferRelativeResize="0"/>
          <p:nvPr/>
        </p:nvPicPr>
        <p:blipFill rotWithShape="1">
          <a:blip r:embed="rId4">
            <a:alphaModFix/>
          </a:blip>
          <a:srcRect/>
          <a:stretch/>
        </p:blipFill>
        <p:spPr>
          <a:xfrm>
            <a:off x="3994700" y="1017725"/>
            <a:ext cx="5149302" cy="4059977"/>
          </a:xfrm>
          <a:prstGeom prst="rect">
            <a:avLst/>
          </a:prstGeom>
          <a:noFill/>
          <a:ln>
            <a:noFill/>
          </a:ln>
        </p:spPr>
      </p:pic>
      <p:pic>
        <p:nvPicPr>
          <p:cNvPr id="87" name="Google Shape;87;gae8137679a_4_9"/>
          <p:cNvPicPr preferRelativeResize="0"/>
          <p:nvPr/>
        </p:nvPicPr>
        <p:blipFill>
          <a:blip r:embed="rId5">
            <a:alphaModFix/>
          </a:blip>
          <a:stretch>
            <a:fillRect/>
          </a:stretch>
        </p:blipFill>
        <p:spPr>
          <a:xfrm>
            <a:off x="2959675" y="534675"/>
            <a:ext cx="920075" cy="818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
        <p:cNvGrpSpPr/>
        <p:nvPr/>
      </p:nvGrpSpPr>
      <p:grpSpPr>
        <a:xfrm>
          <a:off x="0" y="0"/>
          <a:ext cx="0" cy="0"/>
          <a:chOff x="0" y="0"/>
          <a:chExt cx="0" cy="0"/>
        </a:xfrm>
      </p:grpSpPr>
      <p:sp>
        <p:nvSpPr>
          <p:cNvPr id="92" name="Google Shape;92;gae8f8675bd_0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rgbClr val="FFFFFF"/>
                </a:solidFill>
              </a:rPr>
              <a:t>PHYSICAL ACTIVITY RECOMMENDATIONS</a:t>
            </a:r>
            <a:endParaRPr sz="3200">
              <a:solidFill>
                <a:srgbClr val="FFFFFF"/>
              </a:solidFill>
            </a:endParaRPr>
          </a:p>
        </p:txBody>
      </p:sp>
      <p:sp>
        <p:nvSpPr>
          <p:cNvPr id="93" name="Google Shape;93;gae8f8675bd_0_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4" name="Google Shape;94;gae8f8675bd_0_0"/>
          <p:cNvPicPr preferRelativeResize="0"/>
          <p:nvPr/>
        </p:nvPicPr>
        <p:blipFill>
          <a:blip r:embed="rId3">
            <a:alphaModFix/>
          </a:blip>
          <a:stretch>
            <a:fillRect/>
          </a:stretch>
        </p:blipFill>
        <p:spPr>
          <a:xfrm>
            <a:off x="0" y="1152475"/>
            <a:ext cx="9144000" cy="3551149"/>
          </a:xfrm>
          <a:prstGeom prst="rect">
            <a:avLst/>
          </a:prstGeom>
          <a:noFill/>
          <a:ln>
            <a:noFill/>
          </a:ln>
        </p:spPr>
      </p:pic>
      <p:sp>
        <p:nvSpPr>
          <p:cNvPr id="95" name="Google Shape;95;gae8f8675bd_0_0"/>
          <p:cNvSpPr txBox="1"/>
          <p:nvPr/>
        </p:nvSpPr>
        <p:spPr>
          <a:xfrm>
            <a:off x="387925" y="4703625"/>
            <a:ext cx="1623600" cy="3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FFFFFF"/>
                </a:solidFill>
              </a:rPr>
              <a:t>Source: www.acsm.org</a:t>
            </a:r>
            <a:endParaRPr sz="1000">
              <a:solidFill>
                <a:srgbClr val="FFFFFF"/>
              </a:solidFill>
            </a:endParaRPr>
          </a:p>
        </p:txBody>
      </p:sp>
      <p:pic>
        <p:nvPicPr>
          <p:cNvPr id="96" name="Google Shape;96;gae8f8675bd_0_0"/>
          <p:cNvPicPr preferRelativeResize="0"/>
          <p:nvPr/>
        </p:nvPicPr>
        <p:blipFill>
          <a:blip r:embed="rId4">
            <a:alphaModFix/>
          </a:blip>
          <a:stretch>
            <a:fillRect/>
          </a:stretch>
        </p:blipFill>
        <p:spPr>
          <a:xfrm>
            <a:off x="7887650" y="1152475"/>
            <a:ext cx="1256350" cy="12563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7"/>
          <p:cNvSpPr txBox="1">
            <a:spLocks noGrp="1"/>
          </p:cNvSpPr>
          <p:nvPr>
            <p:ph type="title"/>
          </p:nvPr>
        </p:nvSpPr>
        <p:spPr>
          <a:xfrm>
            <a:off x="311700" y="174475"/>
            <a:ext cx="8520600" cy="742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1000"/>
              </a:spcBef>
              <a:spcAft>
                <a:spcPts val="0"/>
              </a:spcAft>
              <a:buSzPts val="2800"/>
              <a:buNone/>
            </a:pPr>
            <a:r>
              <a:rPr lang="en-US" sz="3000">
                <a:solidFill>
                  <a:srgbClr val="FFFFFF"/>
                </a:solidFill>
              </a:rPr>
              <a:t>GUIDELINES FOR SAFE PHYSICAL ACTIVITY</a:t>
            </a:r>
            <a:endParaRPr sz="3000">
              <a:solidFill>
                <a:srgbClr val="FFFFFF"/>
              </a:solidFill>
            </a:endParaRPr>
          </a:p>
        </p:txBody>
      </p:sp>
      <p:sp>
        <p:nvSpPr>
          <p:cNvPr id="102" name="Google Shape;102;p7"/>
          <p:cNvSpPr txBox="1">
            <a:spLocks noGrp="1"/>
          </p:cNvSpPr>
          <p:nvPr>
            <p:ph type="body" idx="1"/>
          </p:nvPr>
        </p:nvSpPr>
        <p:spPr>
          <a:xfrm>
            <a:off x="237325" y="638250"/>
            <a:ext cx="8520600" cy="4232700"/>
          </a:xfrm>
          <a:prstGeom prst="rect">
            <a:avLst/>
          </a:prstGeom>
          <a:noFill/>
          <a:ln>
            <a:noFill/>
          </a:ln>
        </p:spPr>
        <p:txBody>
          <a:bodyPr spcFirstLastPara="1" wrap="square" lIns="91425" tIns="91425" rIns="91425" bIns="91425" anchor="t" anchorCtr="0">
            <a:noAutofit/>
          </a:bodyPr>
          <a:lstStyle/>
          <a:p>
            <a:pPr marL="457200" lvl="0" indent="-342900" algn="l" rtl="0">
              <a:spcBef>
                <a:spcPts val="1200"/>
              </a:spcBef>
              <a:spcAft>
                <a:spcPts val="0"/>
              </a:spcAft>
              <a:buClr>
                <a:srgbClr val="FFFFFF"/>
              </a:buClr>
              <a:buSzPts val="1800"/>
              <a:buChar char="●"/>
            </a:pPr>
            <a:r>
              <a:rPr lang="en-US">
                <a:solidFill>
                  <a:srgbClr val="FFFFFF"/>
                </a:solidFill>
              </a:rPr>
              <a:t>Choose types of physical activity that are appropriate for your current fitness level and health goals.</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Increase physical activity gradually over time to meet key guidelines or health goals.</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Inactive people should “start low and go slow” by starting with lower intensity activities and gradually increasing how often and how long activities are done.</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Protect yourself by using appropriate gear and sports equipment, choosing safe environments, following rules and policies, and making sensible choices about when, where, and how to be active.</a:t>
            </a:r>
            <a:endParaRPr>
              <a:solidFill>
                <a:srgbClr val="FFFFFF"/>
              </a:solidFill>
            </a:endParaRPr>
          </a:p>
          <a:p>
            <a:pPr marL="457200" lvl="0" indent="-342900" algn="l" rtl="0">
              <a:spcBef>
                <a:spcPts val="0"/>
              </a:spcBef>
              <a:spcAft>
                <a:spcPts val="0"/>
              </a:spcAft>
              <a:buClr>
                <a:srgbClr val="FFFFFF"/>
              </a:buClr>
              <a:buSzPts val="1800"/>
              <a:buChar char="●"/>
            </a:pPr>
            <a:r>
              <a:rPr lang="en-US">
                <a:solidFill>
                  <a:srgbClr val="FFFFFF"/>
                </a:solidFill>
              </a:rPr>
              <a:t>Consult a healthcare professional if you have chronic conditions or symptoms prior to initiating any physical activity regime. </a:t>
            </a:r>
            <a:endParaRPr>
              <a:solidFill>
                <a:srgbClr val="FFFFFF"/>
              </a:solidFill>
            </a:endParaRPr>
          </a:p>
          <a:p>
            <a:pPr marL="0" lvl="0" indent="0" algn="l" rtl="0">
              <a:lnSpc>
                <a:spcPct val="115000"/>
              </a:lnSpc>
              <a:spcBef>
                <a:spcPts val="1200"/>
              </a:spcBef>
              <a:spcAft>
                <a:spcPts val="1600"/>
              </a:spcAft>
              <a:buSzPts val="1800"/>
              <a:buNone/>
            </a:pPr>
            <a:r>
              <a:rPr lang="en-US" sz="1000">
                <a:solidFill>
                  <a:srgbClr val="FFFFFF"/>
                </a:solidFill>
              </a:rPr>
              <a:t>Source: https://health.gov/sites/default/files/2019-10/PAG_ExecutiveSummary.pdf</a:t>
            </a:r>
            <a:endParaRPr sz="100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6"/>
        <p:cNvGrpSpPr/>
        <p:nvPr/>
      </p:nvGrpSpPr>
      <p:grpSpPr>
        <a:xfrm>
          <a:off x="0" y="0"/>
          <a:ext cx="0" cy="0"/>
          <a:chOff x="0" y="0"/>
          <a:chExt cx="0" cy="0"/>
        </a:xfrm>
      </p:grpSpPr>
      <p:sp>
        <p:nvSpPr>
          <p:cNvPr id="107" name="Google Shape;107;gae8137679a_0_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rgbClr val="FFFFFF"/>
                </a:solidFill>
              </a:rPr>
              <a:t>EXERCISE / PHYSICAL ACTIVITY PLANS</a:t>
            </a:r>
            <a:endParaRPr sz="3200">
              <a:solidFill>
                <a:srgbClr val="FFFFFF"/>
              </a:solidFill>
            </a:endParaRPr>
          </a:p>
        </p:txBody>
      </p:sp>
      <p:sp>
        <p:nvSpPr>
          <p:cNvPr id="108" name="Google Shape;108;gae8137679a_0_2"/>
          <p:cNvSpPr txBox="1">
            <a:spLocks noGrp="1"/>
          </p:cNvSpPr>
          <p:nvPr>
            <p:ph type="body" idx="1"/>
          </p:nvPr>
        </p:nvSpPr>
        <p:spPr>
          <a:xfrm>
            <a:off x="311700" y="1152475"/>
            <a:ext cx="8520600" cy="36750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Clr>
                <a:srgbClr val="FFFFFF"/>
              </a:buClr>
              <a:buSzPts val="2800"/>
              <a:buChar char="●"/>
            </a:pPr>
            <a:r>
              <a:rPr lang="en-US" sz="2800">
                <a:solidFill>
                  <a:srgbClr val="FFFFFF"/>
                </a:solidFill>
              </a:rPr>
              <a:t>Arms</a:t>
            </a:r>
            <a:endParaRPr sz="2800">
              <a:solidFill>
                <a:srgbClr val="FFFFFF"/>
              </a:solidFill>
            </a:endParaRPr>
          </a:p>
          <a:p>
            <a:pPr marL="457200" lvl="0" indent="-406400" algn="l" rtl="0">
              <a:spcBef>
                <a:spcPts val="0"/>
              </a:spcBef>
              <a:spcAft>
                <a:spcPts val="0"/>
              </a:spcAft>
              <a:buClr>
                <a:srgbClr val="FFFFFF"/>
              </a:buClr>
              <a:buSzPts val="2800"/>
              <a:buChar char="●"/>
            </a:pPr>
            <a:r>
              <a:rPr lang="en-US" sz="2800">
                <a:solidFill>
                  <a:srgbClr val="FFFFFF"/>
                </a:solidFill>
              </a:rPr>
              <a:t>Shoulders</a:t>
            </a:r>
            <a:endParaRPr sz="2800">
              <a:solidFill>
                <a:srgbClr val="FFFFFF"/>
              </a:solidFill>
            </a:endParaRPr>
          </a:p>
          <a:p>
            <a:pPr marL="457200" lvl="0" indent="-406400" algn="l" rtl="0">
              <a:spcBef>
                <a:spcPts val="0"/>
              </a:spcBef>
              <a:spcAft>
                <a:spcPts val="0"/>
              </a:spcAft>
              <a:buClr>
                <a:srgbClr val="FFFFFF"/>
              </a:buClr>
              <a:buSzPts val="2800"/>
              <a:buChar char="●"/>
            </a:pPr>
            <a:r>
              <a:rPr lang="en-US" sz="2800">
                <a:solidFill>
                  <a:srgbClr val="FFFFFF"/>
                </a:solidFill>
              </a:rPr>
              <a:t>Back</a:t>
            </a:r>
            <a:endParaRPr sz="2800">
              <a:solidFill>
                <a:srgbClr val="FFFFFF"/>
              </a:solidFill>
            </a:endParaRPr>
          </a:p>
          <a:p>
            <a:pPr marL="457200" lvl="0" indent="-406400" algn="l" rtl="0">
              <a:spcBef>
                <a:spcPts val="0"/>
              </a:spcBef>
              <a:spcAft>
                <a:spcPts val="0"/>
              </a:spcAft>
              <a:buClr>
                <a:srgbClr val="FFFFFF"/>
              </a:buClr>
              <a:buSzPts val="2800"/>
              <a:buChar char="●"/>
            </a:pPr>
            <a:r>
              <a:rPr lang="en-US" sz="2800">
                <a:solidFill>
                  <a:srgbClr val="FFFFFF"/>
                </a:solidFill>
              </a:rPr>
              <a:t>Abdominals</a:t>
            </a:r>
            <a:endParaRPr sz="2800">
              <a:solidFill>
                <a:srgbClr val="FFFFFF"/>
              </a:solidFill>
            </a:endParaRPr>
          </a:p>
          <a:p>
            <a:pPr marL="457200" lvl="0" indent="-406400" algn="l" rtl="0">
              <a:spcBef>
                <a:spcPts val="0"/>
              </a:spcBef>
              <a:spcAft>
                <a:spcPts val="0"/>
              </a:spcAft>
              <a:buClr>
                <a:srgbClr val="FFFFFF"/>
              </a:buClr>
              <a:buSzPts val="2800"/>
              <a:buChar char="●"/>
            </a:pPr>
            <a:r>
              <a:rPr lang="en-US" sz="2800">
                <a:solidFill>
                  <a:srgbClr val="FFFFFF"/>
                </a:solidFill>
              </a:rPr>
              <a:t>Legs</a:t>
            </a:r>
            <a:endParaRPr sz="2800">
              <a:solidFill>
                <a:srgbClr val="FFFFFF"/>
              </a:solidFill>
            </a:endParaRPr>
          </a:p>
          <a:p>
            <a:pPr marL="457200" lvl="0" indent="-406400" algn="l" rtl="0">
              <a:spcBef>
                <a:spcPts val="0"/>
              </a:spcBef>
              <a:spcAft>
                <a:spcPts val="0"/>
              </a:spcAft>
              <a:buClr>
                <a:srgbClr val="FFFFFF"/>
              </a:buClr>
              <a:buSzPts val="2800"/>
              <a:buChar char="●"/>
            </a:pPr>
            <a:r>
              <a:rPr lang="en-US" sz="2800">
                <a:solidFill>
                  <a:srgbClr val="FFFFFF"/>
                </a:solidFill>
              </a:rPr>
              <a:t>Cardio</a:t>
            </a:r>
            <a:endParaRPr sz="2800">
              <a:solidFill>
                <a:srgbClr val="FFFFFF"/>
              </a:solidFill>
            </a:endParaRPr>
          </a:p>
          <a:p>
            <a:pPr marL="457200" lvl="0" indent="-406400" algn="l" rtl="0">
              <a:spcBef>
                <a:spcPts val="0"/>
              </a:spcBef>
              <a:spcAft>
                <a:spcPts val="0"/>
              </a:spcAft>
              <a:buClr>
                <a:srgbClr val="FFFFFF"/>
              </a:buClr>
              <a:buSzPts val="2800"/>
              <a:buChar char="●"/>
            </a:pPr>
            <a:r>
              <a:rPr lang="en-US" sz="2800">
                <a:solidFill>
                  <a:srgbClr val="FFFFFF"/>
                </a:solidFill>
              </a:rPr>
              <a:t>Flexibility</a:t>
            </a:r>
            <a:endParaRPr sz="2800">
              <a:solidFill>
                <a:srgbClr val="FFFFFF"/>
              </a:solidFill>
            </a:endParaRPr>
          </a:p>
        </p:txBody>
      </p:sp>
      <p:pic>
        <p:nvPicPr>
          <p:cNvPr id="109" name="Google Shape;109;gae8137679a_0_2"/>
          <p:cNvPicPr preferRelativeResize="0"/>
          <p:nvPr/>
        </p:nvPicPr>
        <p:blipFill>
          <a:blip r:embed="rId3">
            <a:alphaModFix/>
          </a:blip>
          <a:stretch>
            <a:fillRect/>
          </a:stretch>
        </p:blipFill>
        <p:spPr>
          <a:xfrm>
            <a:off x="4572000" y="1152475"/>
            <a:ext cx="3617375" cy="3310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250" advClick="0" advTm="15000"/>
    </mc:Choice>
    <mc:Fallback>
      <p:transition advClick="0" advTm="15000"/>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2666</Words>
  <Application>Microsoft Office PowerPoint</Application>
  <PresentationFormat>On-screen Show (16:9)</PresentationFormat>
  <Paragraphs>341</Paragraphs>
  <Slides>49</Slides>
  <Notes>49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49</vt:i4>
      </vt:variant>
    </vt:vector>
  </HeadingPairs>
  <TitlesOfParts>
    <vt:vector size="51" baseType="lpstr">
      <vt:lpstr>Arial</vt:lpstr>
      <vt:lpstr>Simple Light</vt:lpstr>
      <vt:lpstr>THE WAY OF THE WOLF</vt:lpstr>
      <vt:lpstr>PRESENTATION CONTENT</vt:lpstr>
      <vt:lpstr>HPESS MAJOR’S MISSION STATEMENT</vt:lpstr>
      <vt:lpstr>PROJECT OBJECTIVE</vt:lpstr>
      <vt:lpstr>EXERCISE &amp; PHYSICAL ACTIVITY DATA</vt:lpstr>
      <vt:lpstr>BENEFITS OF PHYSICAL ACTIVITY</vt:lpstr>
      <vt:lpstr>PHYSICAL ACTIVITY RECOMMENDATIONS</vt:lpstr>
      <vt:lpstr>GUIDELINES FOR SAFE PHYSICAL ACTIVITY</vt:lpstr>
      <vt:lpstr>EXERCISE / PHYSICAL ACTIVITY PLANS</vt:lpstr>
      <vt:lpstr>ARMS</vt:lpstr>
      <vt:lpstr>ARMS</vt:lpstr>
      <vt:lpstr>ARMS WARM-UP</vt:lpstr>
      <vt:lpstr>PowerPoint Presentation</vt:lpstr>
      <vt:lpstr>ARMS COOL DOWN</vt:lpstr>
      <vt:lpstr>SHOULDERS</vt:lpstr>
      <vt:lpstr>SHOULDERS</vt:lpstr>
      <vt:lpstr>SHOULDER WARM UP  </vt:lpstr>
      <vt:lpstr>SHOULDER WORKOUT</vt:lpstr>
      <vt:lpstr>SHOULDER COOL DOWN/ STRETCH </vt:lpstr>
      <vt:lpstr>BACK</vt:lpstr>
      <vt:lpstr>BACK</vt:lpstr>
      <vt:lpstr>BACK</vt:lpstr>
      <vt:lpstr>BACK</vt:lpstr>
      <vt:lpstr>ABDOMINALS</vt:lpstr>
      <vt:lpstr>ABDOMINALS</vt:lpstr>
      <vt:lpstr>ABDOMINALS</vt:lpstr>
      <vt:lpstr>ABDOMINALS</vt:lpstr>
      <vt:lpstr>LEGS</vt:lpstr>
      <vt:lpstr>LEGS</vt:lpstr>
      <vt:lpstr>LEGS</vt:lpstr>
      <vt:lpstr>LEGS</vt:lpstr>
      <vt:lpstr>LEGS</vt:lpstr>
      <vt:lpstr>CARDIO</vt:lpstr>
      <vt:lpstr>CARDIO </vt:lpstr>
      <vt:lpstr>CARDIO</vt:lpstr>
      <vt:lpstr>CARDIO</vt:lpstr>
      <vt:lpstr>CARDIO</vt:lpstr>
      <vt:lpstr>FLEXIBILITY</vt:lpstr>
      <vt:lpstr>FLEXIBILITY</vt:lpstr>
      <vt:lpstr>FLEXIBILITY</vt:lpstr>
      <vt:lpstr>FLEXIBILITY</vt:lpstr>
      <vt:lpstr>FLEXIBILITY</vt:lpstr>
      <vt:lpstr>FLEXIBILITY</vt:lpstr>
      <vt:lpstr>FLEXIBILITY</vt:lpstr>
      <vt:lpstr>FLEXIBILITY</vt:lpstr>
      <vt:lpstr>CONCLUSION</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OF THE WOLF</dc:title>
  <dc:creator>Valarie Hilson</dc:creator>
  <cp:lastModifiedBy>Valarie Hilson</cp:lastModifiedBy>
  <cp:revision>2</cp:revision>
  <dcterms:modified xsi:type="dcterms:W3CDTF">2020-12-02T18:44:25Z</dcterms:modified>
</cp:coreProperties>
</file>