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9" r:id="rId3"/>
    <p:sldId id="260" r:id="rId4"/>
    <p:sldId id="261" r:id="rId5"/>
    <p:sldId id="262" r:id="rId6"/>
    <p:sldId id="263" r:id="rId7"/>
    <p:sldId id="264" r:id="rId8"/>
    <p:sldId id="265" r:id="rId9"/>
    <p:sldId id="266" r:id="rId10"/>
    <p:sldId id="267" r:id="rId11"/>
    <p:sldId id="268" r:id="rId12"/>
    <p:sldId id="27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4660"/>
  </p:normalViewPr>
  <p:slideViewPr>
    <p:cSldViewPr snapToGrid="0" snapToObjects="1">
      <p:cViewPr>
        <p:scale>
          <a:sx n="100" d="100"/>
          <a:sy n="100" d="100"/>
        </p:scale>
        <p:origin x="-2220"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7CFD82-AF04-40FB-9948-94A0408B429E}" type="datetimeFigureOut">
              <a:rPr lang="en-US" smtClean="0"/>
              <a:t>2/23/2017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F22E8C-60CC-43F2-8EDB-1A5B8BDE6B6E}" type="slidenum">
              <a:rPr lang="en-US" smtClean="0"/>
              <a:t>‹#›</a:t>
            </a:fld>
            <a:endParaRPr lang="en-US"/>
          </a:p>
        </p:txBody>
      </p:sp>
    </p:spTree>
    <p:extLst>
      <p:ext uri="{BB962C8B-B14F-4D97-AF65-F5344CB8AC3E}">
        <p14:creationId xmlns:p14="http://schemas.microsoft.com/office/powerpoint/2010/main" val="4006096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22E8C-60CC-43F2-8EDB-1A5B8BDE6B6E}" type="slidenum">
              <a:rPr lang="en-US" smtClean="0"/>
              <a:t>2</a:t>
            </a:fld>
            <a:endParaRPr lang="en-US"/>
          </a:p>
        </p:txBody>
      </p:sp>
    </p:spTree>
    <p:extLst>
      <p:ext uri="{BB962C8B-B14F-4D97-AF65-F5344CB8AC3E}">
        <p14:creationId xmlns:p14="http://schemas.microsoft.com/office/powerpoint/2010/main" val="511926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22E8C-60CC-43F2-8EDB-1A5B8BDE6B6E}" type="slidenum">
              <a:rPr lang="en-US" smtClean="0"/>
              <a:t>11</a:t>
            </a:fld>
            <a:endParaRPr lang="en-US"/>
          </a:p>
        </p:txBody>
      </p:sp>
    </p:spTree>
    <p:extLst>
      <p:ext uri="{BB962C8B-B14F-4D97-AF65-F5344CB8AC3E}">
        <p14:creationId xmlns:p14="http://schemas.microsoft.com/office/powerpoint/2010/main" val="511926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22E8C-60CC-43F2-8EDB-1A5B8BDE6B6E}" type="slidenum">
              <a:rPr lang="en-US" smtClean="0"/>
              <a:t>12</a:t>
            </a:fld>
            <a:endParaRPr lang="en-US"/>
          </a:p>
        </p:txBody>
      </p:sp>
    </p:spTree>
    <p:extLst>
      <p:ext uri="{BB962C8B-B14F-4D97-AF65-F5344CB8AC3E}">
        <p14:creationId xmlns:p14="http://schemas.microsoft.com/office/powerpoint/2010/main" val="511926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22E8C-60CC-43F2-8EDB-1A5B8BDE6B6E}" type="slidenum">
              <a:rPr lang="en-US" smtClean="0"/>
              <a:t>3</a:t>
            </a:fld>
            <a:endParaRPr lang="en-US"/>
          </a:p>
        </p:txBody>
      </p:sp>
    </p:spTree>
    <p:extLst>
      <p:ext uri="{BB962C8B-B14F-4D97-AF65-F5344CB8AC3E}">
        <p14:creationId xmlns:p14="http://schemas.microsoft.com/office/powerpoint/2010/main" val="511926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22E8C-60CC-43F2-8EDB-1A5B8BDE6B6E}" type="slidenum">
              <a:rPr lang="en-US" smtClean="0"/>
              <a:t>4</a:t>
            </a:fld>
            <a:endParaRPr lang="en-US"/>
          </a:p>
        </p:txBody>
      </p:sp>
    </p:spTree>
    <p:extLst>
      <p:ext uri="{BB962C8B-B14F-4D97-AF65-F5344CB8AC3E}">
        <p14:creationId xmlns:p14="http://schemas.microsoft.com/office/powerpoint/2010/main" val="511926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22E8C-60CC-43F2-8EDB-1A5B8BDE6B6E}" type="slidenum">
              <a:rPr lang="en-US" smtClean="0"/>
              <a:t>5</a:t>
            </a:fld>
            <a:endParaRPr lang="en-US"/>
          </a:p>
        </p:txBody>
      </p:sp>
    </p:spTree>
    <p:extLst>
      <p:ext uri="{BB962C8B-B14F-4D97-AF65-F5344CB8AC3E}">
        <p14:creationId xmlns:p14="http://schemas.microsoft.com/office/powerpoint/2010/main" val="511926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22E8C-60CC-43F2-8EDB-1A5B8BDE6B6E}" type="slidenum">
              <a:rPr lang="en-US" smtClean="0"/>
              <a:t>6</a:t>
            </a:fld>
            <a:endParaRPr lang="en-US"/>
          </a:p>
        </p:txBody>
      </p:sp>
    </p:spTree>
    <p:extLst>
      <p:ext uri="{BB962C8B-B14F-4D97-AF65-F5344CB8AC3E}">
        <p14:creationId xmlns:p14="http://schemas.microsoft.com/office/powerpoint/2010/main" val="511926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22E8C-60CC-43F2-8EDB-1A5B8BDE6B6E}" type="slidenum">
              <a:rPr lang="en-US" smtClean="0"/>
              <a:t>7</a:t>
            </a:fld>
            <a:endParaRPr lang="en-US"/>
          </a:p>
        </p:txBody>
      </p:sp>
    </p:spTree>
    <p:extLst>
      <p:ext uri="{BB962C8B-B14F-4D97-AF65-F5344CB8AC3E}">
        <p14:creationId xmlns:p14="http://schemas.microsoft.com/office/powerpoint/2010/main" val="511926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22E8C-60CC-43F2-8EDB-1A5B8BDE6B6E}" type="slidenum">
              <a:rPr lang="en-US" smtClean="0"/>
              <a:t>8</a:t>
            </a:fld>
            <a:endParaRPr lang="en-US"/>
          </a:p>
        </p:txBody>
      </p:sp>
    </p:spTree>
    <p:extLst>
      <p:ext uri="{BB962C8B-B14F-4D97-AF65-F5344CB8AC3E}">
        <p14:creationId xmlns:p14="http://schemas.microsoft.com/office/powerpoint/2010/main" val="511926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22E8C-60CC-43F2-8EDB-1A5B8BDE6B6E}" type="slidenum">
              <a:rPr lang="en-US" smtClean="0"/>
              <a:t>9</a:t>
            </a:fld>
            <a:endParaRPr lang="en-US"/>
          </a:p>
        </p:txBody>
      </p:sp>
    </p:spTree>
    <p:extLst>
      <p:ext uri="{BB962C8B-B14F-4D97-AF65-F5344CB8AC3E}">
        <p14:creationId xmlns:p14="http://schemas.microsoft.com/office/powerpoint/2010/main" val="511926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22E8C-60CC-43F2-8EDB-1A5B8BDE6B6E}" type="slidenum">
              <a:rPr lang="en-US" smtClean="0"/>
              <a:t>10</a:t>
            </a:fld>
            <a:endParaRPr lang="en-US"/>
          </a:p>
        </p:txBody>
      </p:sp>
    </p:spTree>
    <p:extLst>
      <p:ext uri="{BB962C8B-B14F-4D97-AF65-F5344CB8AC3E}">
        <p14:creationId xmlns:p14="http://schemas.microsoft.com/office/powerpoint/2010/main" val="511926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2DBFA5-6180-4C1B-BF90-6A779D9CB9FF}" type="datetime1">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579741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9AA85A-615A-4435-9917-1CB796899490}" type="datetime1">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2337531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D5C198-3F73-47E0-BD6B-BBE4093E7FD6}" type="datetime1">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560221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65A702-56FF-40D4-838E-057A00C2DB9F}" type="datetime1">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106154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B7FB2F-4C05-4851-AF38-1A4EBA9C7438}" type="datetime1">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2200556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63B8DD-1211-4717-B3D3-F14E56BA4483}" type="datetime1">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1312948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239D97-A24E-4162-85F5-78D54E06DAE9}" type="datetime1">
              <a:rPr lang="en-US" smtClean="0"/>
              <a:t>2/23/2017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176830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4D3EF6-BAAE-4A91-9DC2-60A83494B55D}" type="datetime1">
              <a:rPr lang="en-US" smtClean="0"/>
              <a:t>2/23/2017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655028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B50B98-6E46-47CF-93C2-149553D1D8C2}" type="datetime1">
              <a:rPr lang="en-US" smtClean="0"/>
              <a:t>2/23/2017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2313588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EA149E-1989-483C-84F3-950D45A1C919}" type="datetime1">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48276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19164-AA7D-44DF-9A2B-0A93D29EBE26}" type="datetime1">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884545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CDD8D-4841-4931-A0C2-54216060EA49}" type="datetime1">
              <a:rPr lang="en-US" smtClean="0"/>
              <a:t>2/23/2017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CD9FA-DEB4-3A4D-A0F0-284AD3022D22}" type="slidenum">
              <a:rPr lang="en-US" smtClean="0"/>
              <a:t>‹#›</a:t>
            </a:fld>
            <a:endParaRPr lang="en-US"/>
          </a:p>
        </p:txBody>
      </p:sp>
    </p:spTree>
    <p:extLst>
      <p:ext uri="{BB962C8B-B14F-4D97-AF65-F5344CB8AC3E}">
        <p14:creationId xmlns:p14="http://schemas.microsoft.com/office/powerpoint/2010/main" val="2982024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webhelp.evisions.com/HelpFiles/IRB/1.0/en/Default.htm#1 Users/Creating a New Study.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CayuseIRB@astate.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hyperlink" Target="https://astate.cayuse424.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smtClean="0">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smtClean="0">
                <a:latin typeface="Arial"/>
                <a:cs typeface="Arial"/>
              </a:rPr>
              <a:t>/</a:t>
            </a:r>
            <a:r>
              <a:rPr lang="en-US" sz="900" b="1" dirty="0" err="1" smtClean="0">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smtClean="0">
                <a:latin typeface="Arial"/>
                <a:cs typeface="Arial"/>
              </a:rPr>
              <a:t>@</a:t>
            </a:r>
            <a:r>
              <a:rPr lang="en-US" sz="900" b="1" dirty="0" err="1" smtClean="0">
                <a:latin typeface="Arial"/>
                <a:cs typeface="Arial"/>
              </a:rPr>
              <a:t>ArkansasState</a:t>
            </a:r>
            <a:endParaRPr lang="en-US" sz="900" b="1" dirty="0">
              <a:latin typeface="Arial"/>
              <a:cs typeface="Arial"/>
            </a:endParaRPr>
          </a:p>
        </p:txBody>
      </p:sp>
      <p:sp>
        <p:nvSpPr>
          <p:cNvPr id="15" name="TextBox 14"/>
          <p:cNvSpPr txBox="1"/>
          <p:nvPr/>
        </p:nvSpPr>
        <p:spPr>
          <a:xfrm>
            <a:off x="1969682" y="3521561"/>
            <a:ext cx="6783614" cy="3062377"/>
          </a:xfrm>
          <a:prstGeom prst="rect">
            <a:avLst/>
          </a:prstGeom>
          <a:noFill/>
        </p:spPr>
        <p:txBody>
          <a:bodyPr wrap="square" rtlCol="0">
            <a:spAutoFit/>
          </a:bodyPr>
          <a:lstStyle/>
          <a:p>
            <a:pPr>
              <a:lnSpc>
                <a:spcPts val="4980"/>
              </a:lnSpc>
            </a:pPr>
            <a:r>
              <a:rPr lang="en-US" sz="4400" dirty="0" err="1" smtClean="0">
                <a:latin typeface="Georgia"/>
                <a:cs typeface="Georgia"/>
              </a:rPr>
              <a:t>CayuseIRB</a:t>
            </a:r>
            <a:endParaRPr lang="en-US" sz="4400" dirty="0">
              <a:latin typeface="Georgia"/>
              <a:cs typeface="Georgia"/>
            </a:endParaRPr>
          </a:p>
          <a:p>
            <a:pPr>
              <a:lnSpc>
                <a:spcPts val="4980"/>
              </a:lnSpc>
            </a:pPr>
            <a:r>
              <a:rPr lang="en-US" sz="3200" dirty="0" smtClean="0">
                <a:latin typeface="Georgia"/>
                <a:cs typeface="Georgia"/>
              </a:rPr>
              <a:t>A Quick Start Guide for </a:t>
            </a:r>
          </a:p>
          <a:p>
            <a:pPr>
              <a:lnSpc>
                <a:spcPts val="4980"/>
              </a:lnSpc>
            </a:pPr>
            <a:r>
              <a:rPr lang="en-US" sz="3200" dirty="0" smtClean="0">
                <a:latin typeface="Georgia"/>
                <a:cs typeface="Georgia"/>
              </a:rPr>
              <a:t>IRB, IACUC, and IBC Researchers</a:t>
            </a:r>
          </a:p>
          <a:p>
            <a:endParaRPr lang="en-US" sz="1600" dirty="0" smtClean="0">
              <a:latin typeface="Georgia"/>
              <a:cs typeface="Georgia"/>
            </a:endParaRPr>
          </a:p>
          <a:p>
            <a:endParaRPr lang="en-US" sz="1600" dirty="0">
              <a:latin typeface="Georgia"/>
              <a:cs typeface="Georgia"/>
            </a:endParaRPr>
          </a:p>
          <a:p>
            <a:r>
              <a:rPr lang="en-US" sz="1200" dirty="0" smtClean="0">
                <a:latin typeface="Georgia"/>
                <a:cs typeface="Georgia"/>
              </a:rPr>
              <a:t>Research and Technology Transfer</a:t>
            </a:r>
            <a:br>
              <a:rPr lang="en-US" sz="1200" dirty="0" smtClean="0">
                <a:latin typeface="Georgia"/>
                <a:cs typeface="Georgia"/>
              </a:rPr>
            </a:br>
            <a:r>
              <a:rPr lang="en-US" sz="1200" dirty="0" smtClean="0">
                <a:latin typeface="Georgia"/>
                <a:cs typeface="Georgia"/>
              </a:rPr>
              <a:t>Director of Research Compliance</a:t>
            </a:r>
            <a:br>
              <a:rPr lang="en-US" sz="1200" dirty="0" smtClean="0">
                <a:latin typeface="Georgia"/>
                <a:cs typeface="Georgia"/>
              </a:rPr>
            </a:br>
            <a:r>
              <a:rPr lang="en-US" sz="1200" dirty="0" smtClean="0">
                <a:latin typeface="Georgia"/>
                <a:cs typeface="Georgia"/>
              </a:rPr>
              <a:t>(870) 972-2694 | CayuseIRB@astate.edu</a:t>
            </a:r>
          </a:p>
        </p:txBody>
      </p:sp>
      <p:pic>
        <p:nvPicPr>
          <p:cNvPr id="17" name="Picture 16" descr="student-unio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5052" y="350264"/>
            <a:ext cx="6698244" cy="3003633"/>
          </a:xfrm>
          <a:prstGeom prst="rect">
            <a:avLst/>
          </a:prstGeom>
          <a:ln w="12700" cmpd="sng">
            <a:solidFill>
              <a:schemeClr val="bg1">
                <a:lumMod val="85000"/>
              </a:schemeClr>
            </a:solidFill>
          </a:ln>
        </p:spPr>
      </p:pic>
      <p:sp>
        <p:nvSpPr>
          <p:cNvPr id="2" name="Slide Number Placeholder 1"/>
          <p:cNvSpPr>
            <a:spLocks noGrp="1"/>
          </p:cNvSpPr>
          <p:nvPr>
            <p:ph type="sldNum" sz="quarter" idx="12"/>
          </p:nvPr>
        </p:nvSpPr>
        <p:spPr/>
        <p:txBody>
          <a:bodyPr/>
          <a:lstStyle/>
          <a:p>
            <a:fld id="{BEACD9FA-DEB4-3A4D-A0F0-284AD3022D22}" type="slidenum">
              <a:rPr lang="en-US" smtClean="0"/>
              <a:t>1</a:t>
            </a:fld>
            <a:endParaRPr lang="en-US"/>
          </a:p>
        </p:txBody>
      </p:sp>
    </p:spTree>
    <p:extLst>
      <p:ext uri="{BB962C8B-B14F-4D97-AF65-F5344CB8AC3E}">
        <p14:creationId xmlns:p14="http://schemas.microsoft.com/office/powerpoint/2010/main" val="3271003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775" y="1695447"/>
            <a:ext cx="8509007" cy="4125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UnivLogo_Stack_2C_Ligh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BEACD9FA-DEB4-3A4D-A0F0-284AD3022D22}" type="slidenum">
              <a:rPr lang="en-US" smtClean="0"/>
              <a:t>10</a:t>
            </a:fld>
            <a:endParaRPr lang="en-US"/>
          </a:p>
        </p:txBody>
      </p:sp>
      <p:sp>
        <p:nvSpPr>
          <p:cNvPr id="18" name="Rectangle 17"/>
          <p:cNvSpPr/>
          <p:nvPr/>
        </p:nvSpPr>
        <p:spPr>
          <a:xfrm>
            <a:off x="1969681" y="297882"/>
            <a:ext cx="6933687" cy="1138773"/>
          </a:xfrm>
          <a:prstGeom prst="rect">
            <a:avLst/>
          </a:prstGeom>
        </p:spPr>
        <p:txBody>
          <a:bodyPr wrap="square">
            <a:spAutoFit/>
          </a:bodyPr>
          <a:lstStyle/>
          <a:p>
            <a:pPr lvl="0"/>
            <a:r>
              <a:rPr lang="en-US" sz="3600" dirty="0" smtClean="0"/>
              <a:t>Primary Contact</a:t>
            </a:r>
          </a:p>
          <a:p>
            <a:pPr lvl="0"/>
            <a:r>
              <a:rPr lang="en-US" sz="1600" dirty="0" smtClean="0"/>
              <a:t>Cayuse requires a Primary Contact.  This is usually the Principal Investigator.</a:t>
            </a:r>
          </a:p>
          <a:p>
            <a:pPr lvl="0"/>
            <a:r>
              <a:rPr lang="en-US" sz="1600" dirty="0" smtClean="0"/>
              <a:t>The protocol cannot be submitted until all sections have a green checkmark</a:t>
            </a:r>
          </a:p>
        </p:txBody>
      </p:sp>
      <p:sp>
        <p:nvSpPr>
          <p:cNvPr id="5" name="TextBox 4"/>
          <p:cNvSpPr txBox="1"/>
          <p:nvPr/>
        </p:nvSpPr>
        <p:spPr>
          <a:xfrm>
            <a:off x="3497461" y="5224816"/>
            <a:ext cx="2541634" cy="646331"/>
          </a:xfrm>
          <a:prstGeom prst="rect">
            <a:avLst/>
          </a:prstGeom>
          <a:solidFill>
            <a:schemeClr val="bg1"/>
          </a:solidFill>
          <a:ln w="28575">
            <a:solidFill>
              <a:srgbClr val="FF0000"/>
            </a:solidFill>
          </a:ln>
        </p:spPr>
        <p:txBody>
          <a:bodyPr wrap="square" rtlCol="0">
            <a:spAutoFit/>
          </a:bodyPr>
          <a:lstStyle/>
          <a:p>
            <a:r>
              <a:rPr lang="en-US" i="1" dirty="0" smtClean="0"/>
              <a:t>Don’t forget to attach CITI completion reports!</a:t>
            </a:r>
            <a:endParaRPr lang="en-US" i="1" dirty="0"/>
          </a:p>
        </p:txBody>
      </p:sp>
      <p:sp>
        <p:nvSpPr>
          <p:cNvPr id="7" name="TextBox 6"/>
          <p:cNvSpPr txBox="1"/>
          <p:nvPr/>
        </p:nvSpPr>
        <p:spPr>
          <a:xfrm>
            <a:off x="2702442" y="2259568"/>
            <a:ext cx="5468164" cy="369332"/>
          </a:xfrm>
          <a:prstGeom prst="rect">
            <a:avLst/>
          </a:prstGeom>
          <a:solidFill>
            <a:schemeClr val="bg1"/>
          </a:solidFill>
          <a:ln w="28575">
            <a:solidFill>
              <a:srgbClr val="FF0000"/>
            </a:solidFill>
          </a:ln>
        </p:spPr>
        <p:txBody>
          <a:bodyPr wrap="none" rtlCol="0">
            <a:spAutoFit/>
          </a:bodyPr>
          <a:lstStyle/>
          <a:p>
            <a:r>
              <a:rPr lang="en-US" dirty="0" smtClean="0"/>
              <a:t>Cayuse requires a primary contact.  This is usually the PI.</a:t>
            </a:r>
            <a:endParaRPr lang="en-US" dirty="0"/>
          </a:p>
        </p:txBody>
      </p:sp>
      <p:sp>
        <p:nvSpPr>
          <p:cNvPr id="9" name="TextBox 8"/>
          <p:cNvSpPr txBox="1"/>
          <p:nvPr/>
        </p:nvSpPr>
        <p:spPr>
          <a:xfrm>
            <a:off x="426056" y="2628900"/>
            <a:ext cx="1315477" cy="1908215"/>
          </a:xfrm>
          <a:prstGeom prst="rect">
            <a:avLst/>
          </a:prstGeom>
          <a:solidFill>
            <a:schemeClr val="bg1"/>
          </a:solidFill>
          <a:ln w="28575">
            <a:solidFill>
              <a:srgbClr val="FF0000"/>
            </a:solidFill>
          </a:ln>
        </p:spPr>
        <p:txBody>
          <a:bodyPr wrap="square" rtlCol="0">
            <a:spAutoFit/>
          </a:bodyPr>
          <a:lstStyle/>
          <a:p>
            <a:pPr algn="ctr"/>
            <a:r>
              <a:rPr lang="en-US" sz="1600" dirty="0" smtClean="0"/>
              <a:t>Protocols cannot be submitted until each section has a checkmark.</a:t>
            </a:r>
          </a:p>
          <a:p>
            <a:pPr algn="ctr"/>
            <a:r>
              <a:rPr lang="en-US" sz="1100" i="1" dirty="0" smtClean="0"/>
              <a:t>Unchecked sections are incomplete</a:t>
            </a:r>
            <a:endParaRPr lang="en-US" sz="1100" i="1" dirty="0"/>
          </a:p>
        </p:txBody>
      </p:sp>
    </p:spTree>
    <p:extLst>
      <p:ext uri="{BB962C8B-B14F-4D97-AF65-F5344CB8AC3E}">
        <p14:creationId xmlns:p14="http://schemas.microsoft.com/office/powerpoint/2010/main" val="2217277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92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887" y="2066111"/>
            <a:ext cx="6881813" cy="1652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UnivLogo_Stack_2C_Ligh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sp>
        <p:nvSpPr>
          <p:cNvPr id="3" name="Slide Number Placeholder 2"/>
          <p:cNvSpPr>
            <a:spLocks noGrp="1"/>
          </p:cNvSpPr>
          <p:nvPr>
            <p:ph type="sldNum" sz="quarter" idx="12"/>
          </p:nvPr>
        </p:nvSpPr>
        <p:spPr/>
        <p:txBody>
          <a:bodyPr/>
          <a:lstStyle/>
          <a:p>
            <a:fld id="{BEACD9FA-DEB4-3A4D-A0F0-284AD3022D22}" type="slidenum">
              <a:rPr lang="en-US" smtClean="0"/>
              <a:t>11</a:t>
            </a:fld>
            <a:endParaRPr lang="en-US"/>
          </a:p>
        </p:txBody>
      </p:sp>
      <p:sp>
        <p:nvSpPr>
          <p:cNvPr id="18" name="Rectangle 17"/>
          <p:cNvSpPr/>
          <p:nvPr/>
        </p:nvSpPr>
        <p:spPr>
          <a:xfrm>
            <a:off x="1969681" y="297882"/>
            <a:ext cx="6933687" cy="1631216"/>
          </a:xfrm>
          <a:prstGeom prst="rect">
            <a:avLst/>
          </a:prstGeom>
        </p:spPr>
        <p:txBody>
          <a:bodyPr wrap="square">
            <a:spAutoFit/>
          </a:bodyPr>
          <a:lstStyle/>
          <a:p>
            <a:pPr lvl="0"/>
            <a:r>
              <a:rPr lang="en-US" sz="3600" dirty="0" smtClean="0"/>
              <a:t>Complete Submission and Certify</a:t>
            </a:r>
          </a:p>
          <a:p>
            <a:pPr lvl="0"/>
            <a:endParaRPr lang="en-US" sz="1600" dirty="0" smtClean="0"/>
          </a:p>
          <a:p>
            <a:pPr lvl="0"/>
            <a:r>
              <a:rPr lang="en-US" sz="1600" dirty="0" smtClean="0"/>
              <a:t>After all fields are answered, all documents are attached, and all sections are checked, click Save in the upper right corner, then click Complete Submission, then Confirm.</a:t>
            </a:r>
          </a:p>
        </p:txBody>
      </p:sp>
      <p:sp>
        <p:nvSpPr>
          <p:cNvPr id="2" name="Oval 1"/>
          <p:cNvSpPr/>
          <p:nvPr/>
        </p:nvSpPr>
        <p:spPr>
          <a:xfrm>
            <a:off x="1150638" y="3255906"/>
            <a:ext cx="1506492" cy="536756"/>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2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1590" y="2432204"/>
            <a:ext cx="3838575" cy="920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96971" y="4199093"/>
            <a:ext cx="8139823" cy="553998"/>
          </a:xfrm>
          <a:prstGeom prst="rect">
            <a:avLst/>
          </a:prstGeom>
          <a:solidFill>
            <a:schemeClr val="bg1"/>
          </a:solidFill>
        </p:spPr>
        <p:txBody>
          <a:bodyPr wrap="square" rtlCol="0">
            <a:spAutoFit/>
          </a:bodyPr>
          <a:lstStyle/>
          <a:p>
            <a:r>
              <a:rPr lang="en-US" sz="1600" dirty="0" smtClean="0"/>
              <a:t>On the </a:t>
            </a:r>
            <a:r>
              <a:rPr lang="en-US" sz="1600" dirty="0"/>
              <a:t>Submission Details </a:t>
            </a:r>
            <a:r>
              <a:rPr lang="en-US" sz="1600" dirty="0" smtClean="0"/>
              <a:t>page, click </a:t>
            </a:r>
            <a:r>
              <a:rPr lang="en-US" sz="1600" dirty="0"/>
              <a:t>Certify</a:t>
            </a:r>
            <a:r>
              <a:rPr lang="en-US" sz="1600" dirty="0" smtClean="0"/>
              <a:t>.</a:t>
            </a:r>
          </a:p>
          <a:p>
            <a:r>
              <a:rPr lang="en-US" sz="1400" i="1" dirty="0" smtClean="0"/>
              <a:t>(If the PI is a student, their Faculty Advisor must also certify.)</a:t>
            </a:r>
            <a:endParaRPr lang="en-US" sz="1400" i="1" dirty="0"/>
          </a:p>
        </p:txBody>
      </p:sp>
      <p:pic>
        <p:nvPicPr>
          <p:cNvPr id="922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212" y="4870450"/>
            <a:ext cx="8129588"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Arrow Connector 14"/>
          <p:cNvCxnSpPr/>
          <p:nvPr/>
        </p:nvCxnSpPr>
        <p:spPr>
          <a:xfrm flipH="1">
            <a:off x="8341517" y="5299075"/>
            <a:ext cx="492919" cy="62865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4025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4" name="Picture 3" descr="UnivLogo_Stack_2C_Ligh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sp>
        <p:nvSpPr>
          <p:cNvPr id="3" name="Slide Number Placeholder 2"/>
          <p:cNvSpPr>
            <a:spLocks noGrp="1"/>
          </p:cNvSpPr>
          <p:nvPr>
            <p:ph type="sldNum" sz="quarter" idx="12"/>
          </p:nvPr>
        </p:nvSpPr>
        <p:spPr/>
        <p:txBody>
          <a:bodyPr/>
          <a:lstStyle/>
          <a:p>
            <a:fld id="{BEACD9FA-DEB4-3A4D-A0F0-284AD3022D22}" type="slidenum">
              <a:rPr lang="en-US" smtClean="0"/>
              <a:t>12</a:t>
            </a:fld>
            <a:endParaRPr lang="en-US"/>
          </a:p>
        </p:txBody>
      </p:sp>
      <p:sp>
        <p:nvSpPr>
          <p:cNvPr id="18" name="Rectangle 17"/>
          <p:cNvSpPr/>
          <p:nvPr/>
        </p:nvSpPr>
        <p:spPr>
          <a:xfrm>
            <a:off x="1969681" y="297882"/>
            <a:ext cx="6933687" cy="5570756"/>
          </a:xfrm>
          <a:prstGeom prst="rect">
            <a:avLst/>
          </a:prstGeom>
        </p:spPr>
        <p:txBody>
          <a:bodyPr wrap="square">
            <a:spAutoFit/>
          </a:bodyPr>
          <a:lstStyle/>
          <a:p>
            <a:pPr lvl="0"/>
            <a:r>
              <a:rPr lang="en-US" sz="3600" dirty="0" smtClean="0"/>
              <a:t>Notifications and Approval</a:t>
            </a:r>
          </a:p>
          <a:p>
            <a:pPr lvl="0"/>
            <a:endParaRPr lang="en-US" sz="1600" dirty="0" smtClean="0"/>
          </a:p>
          <a:p>
            <a:pPr lvl="0"/>
            <a:r>
              <a:rPr lang="en-US" sz="1600" dirty="0" smtClean="0"/>
              <a:t>You will be notified via Cayuse IRB Notifications as well as by email of protocols returned for correction, approval, and any updates.  Once approved, the study will appear on your dashboard under Approved Studies.</a:t>
            </a:r>
          </a:p>
          <a:p>
            <a:pPr lvl="0"/>
            <a:endParaRPr lang="en-US" sz="1600" dirty="0" smtClean="0"/>
          </a:p>
          <a:p>
            <a:pPr lvl="0"/>
            <a:endParaRPr lang="en-US" sz="1600" dirty="0"/>
          </a:p>
          <a:p>
            <a:pPr lvl="0"/>
            <a:r>
              <a:rPr lang="en-US" sz="3200" dirty="0" smtClean="0"/>
              <a:t>Other Info:</a:t>
            </a:r>
            <a:endParaRPr lang="en-US" sz="3200" dirty="0"/>
          </a:p>
          <a:p>
            <a:pPr lvl="0"/>
            <a:endParaRPr lang="en-US" sz="1600" dirty="0" smtClean="0"/>
          </a:p>
          <a:p>
            <a:pPr marL="285750" lvl="0" indent="-285750">
              <a:buFont typeface="Arial" panose="020B0604020202020204" pitchFamily="34" charset="0"/>
              <a:buChar char="•"/>
            </a:pPr>
            <a:r>
              <a:rPr lang="en-US" sz="1600" dirty="0" smtClean="0"/>
              <a:t>All students must list their faculty advisors.  Advisors must review and certify student submissions before it can proceed for review.</a:t>
            </a:r>
          </a:p>
          <a:p>
            <a:pPr lvl="0"/>
            <a:endParaRPr lang="en-US" sz="1600" dirty="0" smtClean="0"/>
          </a:p>
          <a:p>
            <a:pPr marL="285750" lvl="0" indent="-285750">
              <a:buFont typeface="Arial" panose="020B0604020202020204" pitchFamily="34" charset="0"/>
              <a:buChar char="•"/>
            </a:pPr>
            <a:r>
              <a:rPr lang="en-US" sz="1600" dirty="0" smtClean="0"/>
              <a:t>For login issues, please contact:  </a:t>
            </a:r>
          </a:p>
          <a:p>
            <a:pPr lvl="1"/>
            <a:r>
              <a:rPr lang="en-US" sz="1600" dirty="0" smtClean="0"/>
              <a:t>Submission Coordinator</a:t>
            </a:r>
          </a:p>
          <a:p>
            <a:pPr lvl="1"/>
            <a:r>
              <a:rPr lang="en-US" sz="1600" dirty="0" smtClean="0"/>
              <a:t>(870) 972-2694</a:t>
            </a:r>
          </a:p>
          <a:p>
            <a:pPr lvl="1"/>
            <a:r>
              <a:rPr lang="en-US" sz="1600" dirty="0" smtClean="0"/>
              <a:t>CayuseIRB@astate.edu</a:t>
            </a:r>
            <a:endParaRPr lang="en-US" sz="1600" dirty="0" smtClean="0">
              <a:hlinkClick r:id="rId4"/>
            </a:endParaRPr>
          </a:p>
          <a:p>
            <a:pPr marL="285750" lvl="0" indent="-285750">
              <a:buFont typeface="Arial" panose="020B0604020202020204" pitchFamily="34" charset="0"/>
              <a:buChar char="•"/>
            </a:pPr>
            <a:endParaRPr lang="en-US" sz="1600" dirty="0" smtClean="0">
              <a:hlinkClick r:id="rId4"/>
            </a:endParaRPr>
          </a:p>
          <a:p>
            <a:pPr marL="285750" lvl="0" indent="-285750">
              <a:buFont typeface="Arial" panose="020B0604020202020204" pitchFamily="34" charset="0"/>
              <a:buChar char="•"/>
            </a:pPr>
            <a:r>
              <a:rPr lang="en-US" sz="1600" dirty="0" smtClean="0">
                <a:hlinkClick r:id="rId4"/>
              </a:rPr>
              <a:t>IRB Users Help – Creating Studies</a:t>
            </a:r>
            <a:endParaRPr lang="en-US" sz="1600" dirty="0" smtClean="0"/>
          </a:p>
          <a:p>
            <a:pPr lvl="0"/>
            <a:endParaRPr lang="en-US" sz="1600" dirty="0"/>
          </a:p>
          <a:p>
            <a:pPr lvl="0"/>
            <a:endParaRPr lang="en-US" sz="1600" dirty="0" smtClean="0"/>
          </a:p>
        </p:txBody>
      </p:sp>
    </p:spTree>
    <p:extLst>
      <p:ext uri="{BB962C8B-B14F-4D97-AF65-F5344CB8AC3E}">
        <p14:creationId xmlns:p14="http://schemas.microsoft.com/office/powerpoint/2010/main" val="2723682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smtClean="0">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smtClean="0">
                <a:latin typeface="Arial"/>
                <a:cs typeface="Arial"/>
              </a:rPr>
              <a:t>/</a:t>
            </a:r>
            <a:r>
              <a:rPr lang="en-US" sz="900" b="1" dirty="0" err="1" smtClean="0">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smtClean="0">
                <a:latin typeface="Arial"/>
                <a:cs typeface="Arial"/>
              </a:rPr>
              <a:t>@</a:t>
            </a:r>
            <a:r>
              <a:rPr lang="en-US" sz="900" b="1" dirty="0" err="1" smtClean="0">
                <a:latin typeface="Arial"/>
                <a:cs typeface="Arial"/>
              </a:rPr>
              <a:t>ArkansasState</a:t>
            </a:r>
            <a:endParaRPr lang="en-US" sz="900" b="1" dirty="0">
              <a:latin typeface="Arial"/>
              <a:cs typeface="Arial"/>
            </a:endParaRPr>
          </a:p>
        </p:txBody>
      </p:sp>
      <p:sp>
        <p:nvSpPr>
          <p:cNvPr id="16" name="TextBox 15"/>
          <p:cNvSpPr txBox="1"/>
          <p:nvPr/>
        </p:nvSpPr>
        <p:spPr>
          <a:xfrm>
            <a:off x="2052184" y="1304846"/>
            <a:ext cx="5813031" cy="4447371"/>
          </a:xfrm>
          <a:prstGeom prst="rect">
            <a:avLst/>
          </a:prstGeom>
          <a:noFill/>
        </p:spPr>
        <p:txBody>
          <a:bodyPr wrap="square" rtlCol="0">
            <a:spAutoFit/>
          </a:bodyPr>
          <a:lstStyle/>
          <a:p>
            <a:pPr>
              <a:spcAft>
                <a:spcPts val="600"/>
              </a:spcAft>
              <a:tabLst>
                <a:tab pos="4572000" algn="r"/>
              </a:tabLst>
            </a:pPr>
            <a:r>
              <a:rPr lang="en-US" sz="1400" dirty="0"/>
              <a:t>Cayuse IRB </a:t>
            </a:r>
            <a:r>
              <a:rPr lang="en-US" sz="1400" dirty="0" smtClean="0"/>
              <a:t>is a user friendly, protocol management software using web forms designed to facilitate submissions to the IRB, IACUC, and IBC.  This software records the protocol process from initial submission to closure to comply with record retention requirements established by governing agencies.</a:t>
            </a:r>
          </a:p>
          <a:p>
            <a:pPr>
              <a:spcAft>
                <a:spcPts val="600"/>
              </a:spcAft>
              <a:tabLst>
                <a:tab pos="4572000" algn="r"/>
              </a:tabLst>
            </a:pPr>
            <a:r>
              <a:rPr lang="en-US" sz="1400" dirty="0" smtClean="0"/>
              <a:t>If you have used Cayuse 424 to submit grant applications, you may use the same sign-on to access to Cayuse IRB.  </a:t>
            </a:r>
            <a:r>
              <a:rPr lang="en-US" sz="1400" b="1" dirty="0" smtClean="0">
                <a:solidFill>
                  <a:srgbClr val="FF0000"/>
                </a:solidFill>
              </a:rPr>
              <a:t>If you have not used Cayuse </a:t>
            </a:r>
            <a:r>
              <a:rPr lang="en-US" sz="1400" b="1" dirty="0" smtClean="0">
                <a:solidFill>
                  <a:srgbClr val="FF0000"/>
                </a:solidFill>
              </a:rPr>
              <a:t>424 before</a:t>
            </a:r>
            <a:r>
              <a:rPr lang="en-US" sz="1400" b="1" dirty="0" smtClean="0">
                <a:solidFill>
                  <a:srgbClr val="FF0000"/>
                </a:solidFill>
              </a:rPr>
              <a:t>, we must add you to the system before you may submit</a:t>
            </a:r>
            <a:r>
              <a:rPr lang="en-US" sz="1400" b="1" dirty="0" smtClean="0">
                <a:solidFill>
                  <a:srgbClr val="FF0000"/>
                </a:solidFill>
              </a:rPr>
              <a:t>.  </a:t>
            </a:r>
            <a:r>
              <a:rPr lang="en-US" sz="1400" b="1" u="sng" dirty="0" smtClean="0">
                <a:solidFill>
                  <a:srgbClr val="FF0000"/>
                </a:solidFill>
              </a:rPr>
              <a:t>This will include most students. </a:t>
            </a:r>
            <a:r>
              <a:rPr lang="en-US" sz="1400" b="1" dirty="0" smtClean="0">
                <a:solidFill>
                  <a:srgbClr val="FF0000"/>
                </a:solidFill>
              </a:rPr>
              <a:t> </a:t>
            </a:r>
            <a:r>
              <a:rPr lang="en-US" sz="1400" dirty="0" smtClean="0"/>
              <a:t>To do so, please </a:t>
            </a:r>
            <a:r>
              <a:rPr lang="en-US" sz="1400" dirty="0"/>
              <a:t>email a </a:t>
            </a:r>
            <a:r>
              <a:rPr lang="en-US" sz="1400" dirty="0" smtClean="0"/>
              <a:t>“Request </a:t>
            </a:r>
            <a:r>
              <a:rPr lang="en-US" sz="1400" dirty="0"/>
              <a:t>to add new </a:t>
            </a:r>
            <a:r>
              <a:rPr lang="en-US" sz="1400" dirty="0" smtClean="0"/>
              <a:t>Cayuse IRB user” </a:t>
            </a:r>
            <a:r>
              <a:rPr lang="en-US" sz="1400" dirty="0"/>
              <a:t>to </a:t>
            </a:r>
            <a:r>
              <a:rPr lang="en-US" sz="1400" u="sng" dirty="0">
                <a:hlinkClick r:id="rId7"/>
              </a:rPr>
              <a:t>CayuseIRB@astate.edu</a:t>
            </a:r>
            <a:r>
              <a:rPr lang="en-US" sz="1400" dirty="0"/>
              <a:t> and provide the following </a:t>
            </a:r>
            <a:r>
              <a:rPr lang="en-US" sz="1400" dirty="0" smtClean="0"/>
              <a:t>information:</a:t>
            </a:r>
          </a:p>
          <a:p>
            <a:pPr marL="742950" lvl="1" indent="-285750">
              <a:spcAft>
                <a:spcPts val="600"/>
              </a:spcAft>
              <a:buFont typeface="Arial" panose="020B0604020202020204" pitchFamily="34" charset="0"/>
              <a:buChar char="•"/>
              <a:tabLst>
                <a:tab pos="4572000" algn="r"/>
              </a:tabLst>
            </a:pPr>
            <a:r>
              <a:rPr lang="en-US" sz="1400" dirty="0" smtClean="0"/>
              <a:t>Name </a:t>
            </a:r>
            <a:endParaRPr lang="en-US" sz="1400" dirty="0" smtClean="0"/>
          </a:p>
          <a:p>
            <a:pPr marL="742950" lvl="1" indent="-285750">
              <a:spcAft>
                <a:spcPts val="600"/>
              </a:spcAft>
              <a:buFont typeface="Arial" panose="020B0604020202020204" pitchFamily="34" charset="0"/>
              <a:buChar char="•"/>
              <a:tabLst>
                <a:tab pos="4572000" algn="r"/>
              </a:tabLst>
            </a:pPr>
            <a:r>
              <a:rPr lang="en-US" sz="1400" dirty="0" smtClean="0"/>
              <a:t>Department </a:t>
            </a:r>
          </a:p>
          <a:p>
            <a:pPr marL="742950" lvl="1" indent="-285750">
              <a:spcAft>
                <a:spcPts val="600"/>
              </a:spcAft>
              <a:buFont typeface="Arial" panose="020B0604020202020204" pitchFamily="34" charset="0"/>
              <a:buChar char="•"/>
              <a:tabLst>
                <a:tab pos="4572000" algn="r"/>
              </a:tabLst>
            </a:pPr>
            <a:r>
              <a:rPr lang="en-US" sz="1400" dirty="0" smtClean="0"/>
              <a:t>Department address </a:t>
            </a:r>
          </a:p>
          <a:p>
            <a:pPr marL="742950" lvl="1" indent="-285750">
              <a:spcAft>
                <a:spcPts val="600"/>
              </a:spcAft>
              <a:buFont typeface="Arial" panose="020B0604020202020204" pitchFamily="34" charset="0"/>
              <a:buChar char="•"/>
              <a:tabLst>
                <a:tab pos="4572000" algn="r"/>
              </a:tabLst>
            </a:pPr>
            <a:r>
              <a:rPr lang="en-US" sz="1400" dirty="0" smtClean="0"/>
              <a:t>Email </a:t>
            </a:r>
          </a:p>
          <a:p>
            <a:pPr marL="742950" lvl="1" indent="-285750">
              <a:spcAft>
                <a:spcPts val="600"/>
              </a:spcAft>
              <a:buFont typeface="Arial" panose="020B0604020202020204" pitchFamily="34" charset="0"/>
              <a:buChar char="•"/>
              <a:tabLst>
                <a:tab pos="4572000" algn="r"/>
              </a:tabLst>
            </a:pPr>
            <a:r>
              <a:rPr lang="en-US" sz="1400" dirty="0" smtClean="0"/>
              <a:t>Phone number </a:t>
            </a:r>
          </a:p>
          <a:p>
            <a:pPr marL="742950" lvl="1" indent="-285750">
              <a:spcAft>
                <a:spcPts val="600"/>
              </a:spcAft>
              <a:buFont typeface="Arial" panose="020B0604020202020204" pitchFamily="34" charset="0"/>
              <a:buChar char="•"/>
              <a:tabLst>
                <a:tab pos="4572000" algn="r"/>
              </a:tabLst>
            </a:pPr>
            <a:r>
              <a:rPr lang="en-US" sz="1400" dirty="0" smtClean="0"/>
              <a:t>Fax number</a:t>
            </a:r>
          </a:p>
          <a:p>
            <a:pPr>
              <a:spcAft>
                <a:spcPts val="600"/>
              </a:spcAft>
              <a:tabLst>
                <a:tab pos="4572000" algn="r"/>
              </a:tabLst>
            </a:pPr>
            <a:endParaRPr lang="en-US" sz="1400" dirty="0"/>
          </a:p>
          <a:p>
            <a:pPr>
              <a:spcAft>
                <a:spcPts val="600"/>
              </a:spcAft>
              <a:tabLst>
                <a:tab pos="4572000" algn="r"/>
              </a:tabLst>
            </a:pPr>
            <a:r>
              <a:rPr lang="en-US" sz="1400" dirty="0" smtClean="0"/>
              <a:t>Please </a:t>
            </a:r>
            <a:r>
              <a:rPr lang="en-US" sz="1400" dirty="0"/>
              <a:t>allow a minimum of two business days to create new </a:t>
            </a:r>
            <a:r>
              <a:rPr lang="en-US" sz="1400" dirty="0" err="1"/>
              <a:t>CayuseIRB</a:t>
            </a:r>
            <a:r>
              <a:rPr lang="en-US" sz="1400" dirty="0"/>
              <a:t> users. </a:t>
            </a:r>
            <a:endParaRPr lang="en-US" sz="1400" dirty="0" smtClean="0"/>
          </a:p>
        </p:txBody>
      </p:sp>
      <p:sp>
        <p:nvSpPr>
          <p:cNvPr id="2" name="Rectangle 1"/>
          <p:cNvSpPr/>
          <p:nvPr/>
        </p:nvSpPr>
        <p:spPr>
          <a:xfrm>
            <a:off x="1969682" y="297882"/>
            <a:ext cx="3855479" cy="646331"/>
          </a:xfrm>
          <a:prstGeom prst="rect">
            <a:avLst/>
          </a:prstGeom>
        </p:spPr>
        <p:txBody>
          <a:bodyPr wrap="none">
            <a:spAutoFit/>
          </a:bodyPr>
          <a:lstStyle/>
          <a:p>
            <a:pPr lvl="0"/>
            <a:r>
              <a:rPr lang="en-US" sz="3600" dirty="0"/>
              <a:t>What is </a:t>
            </a:r>
            <a:r>
              <a:rPr lang="en-US" sz="3600" dirty="0" err="1"/>
              <a:t>CayuseIRB</a:t>
            </a:r>
            <a:r>
              <a:rPr lang="en-US" sz="3600" dirty="0"/>
              <a:t>?</a:t>
            </a:r>
            <a:endParaRPr lang="en-US" dirty="0">
              <a:solidFill>
                <a:prstClr val="black"/>
              </a:solidFill>
              <a:latin typeface="Arial"/>
              <a:cs typeface="Arial"/>
            </a:endParaRPr>
          </a:p>
        </p:txBody>
      </p:sp>
      <p:sp>
        <p:nvSpPr>
          <p:cNvPr id="3" name="Slide Number Placeholder 2"/>
          <p:cNvSpPr>
            <a:spLocks noGrp="1"/>
          </p:cNvSpPr>
          <p:nvPr>
            <p:ph type="sldNum" sz="quarter" idx="12"/>
          </p:nvPr>
        </p:nvSpPr>
        <p:spPr/>
        <p:txBody>
          <a:bodyPr/>
          <a:lstStyle/>
          <a:p>
            <a:fld id="{BEACD9FA-DEB4-3A4D-A0F0-284AD3022D22}" type="slidenum">
              <a:rPr lang="en-US" smtClean="0"/>
              <a:t>2</a:t>
            </a:fld>
            <a:endParaRPr lang="en-US"/>
          </a:p>
        </p:txBody>
      </p:sp>
    </p:spTree>
    <p:extLst>
      <p:ext uri="{BB962C8B-B14F-4D97-AF65-F5344CB8AC3E}">
        <p14:creationId xmlns:p14="http://schemas.microsoft.com/office/powerpoint/2010/main" val="457769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smtClean="0">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smtClean="0">
                <a:latin typeface="Arial"/>
                <a:cs typeface="Arial"/>
              </a:rPr>
              <a:t>/</a:t>
            </a:r>
            <a:r>
              <a:rPr lang="en-US" sz="900" b="1" dirty="0" err="1" smtClean="0">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smtClean="0">
                <a:latin typeface="Arial"/>
                <a:cs typeface="Arial"/>
              </a:rPr>
              <a:t>@</a:t>
            </a:r>
            <a:r>
              <a:rPr lang="en-US" sz="900" b="1" dirty="0" err="1" smtClean="0">
                <a:latin typeface="Arial"/>
                <a:cs typeface="Arial"/>
              </a:rPr>
              <a:t>ArkansasState</a:t>
            </a:r>
            <a:endParaRPr lang="en-US" sz="900" b="1" dirty="0">
              <a:latin typeface="Arial"/>
              <a:cs typeface="Arial"/>
            </a:endParaRPr>
          </a:p>
        </p:txBody>
      </p:sp>
      <p:sp>
        <p:nvSpPr>
          <p:cNvPr id="16" name="TextBox 15"/>
          <p:cNvSpPr txBox="1"/>
          <p:nvPr/>
        </p:nvSpPr>
        <p:spPr>
          <a:xfrm>
            <a:off x="2086951" y="1191720"/>
            <a:ext cx="5813031" cy="600164"/>
          </a:xfrm>
          <a:prstGeom prst="rect">
            <a:avLst/>
          </a:prstGeom>
          <a:noFill/>
        </p:spPr>
        <p:txBody>
          <a:bodyPr wrap="square" rtlCol="0">
            <a:spAutoFit/>
          </a:bodyPr>
          <a:lstStyle/>
          <a:p>
            <a:pPr>
              <a:spcAft>
                <a:spcPts val="600"/>
              </a:spcAft>
              <a:tabLst>
                <a:tab pos="4572000" algn="r"/>
              </a:tabLst>
            </a:pPr>
            <a:r>
              <a:rPr lang="en-US" sz="1400" dirty="0" smtClean="0"/>
              <a:t>You may log in to Cayuse directly at: </a:t>
            </a:r>
            <a:r>
              <a:rPr lang="en-US" sz="1400" dirty="0" smtClean="0">
                <a:hlinkClick r:id="rId7"/>
              </a:rPr>
              <a:t>https://astate.cayuse424.com</a:t>
            </a:r>
            <a:endParaRPr lang="en-US" sz="1400" dirty="0" smtClean="0"/>
          </a:p>
          <a:p>
            <a:pPr>
              <a:spcAft>
                <a:spcPts val="600"/>
              </a:spcAft>
              <a:tabLst>
                <a:tab pos="4572000" algn="r"/>
              </a:tabLst>
            </a:pPr>
            <a:r>
              <a:rPr lang="en-US" sz="1400" dirty="0" smtClean="0"/>
              <a:t>Or through the A-State research compliance website</a:t>
            </a:r>
            <a:endParaRPr lang="en-US" sz="1400" dirty="0"/>
          </a:p>
        </p:txBody>
      </p:sp>
      <p:sp>
        <p:nvSpPr>
          <p:cNvPr id="2" name="Rectangle 1"/>
          <p:cNvSpPr/>
          <p:nvPr/>
        </p:nvSpPr>
        <p:spPr>
          <a:xfrm>
            <a:off x="1969682" y="297882"/>
            <a:ext cx="4002249" cy="646331"/>
          </a:xfrm>
          <a:prstGeom prst="rect">
            <a:avLst/>
          </a:prstGeom>
        </p:spPr>
        <p:txBody>
          <a:bodyPr wrap="none">
            <a:spAutoFit/>
          </a:bodyPr>
          <a:lstStyle/>
          <a:p>
            <a:pPr lvl="0"/>
            <a:r>
              <a:rPr lang="en-US" sz="3600" dirty="0" smtClean="0"/>
              <a:t>Logging in to Cayuse</a:t>
            </a:r>
            <a:endParaRPr lang="en-US" dirty="0">
              <a:solidFill>
                <a:prstClr val="black"/>
              </a:solidFill>
              <a:latin typeface="Arial"/>
              <a:cs typeface="Arial"/>
            </a:endParaRPr>
          </a:p>
        </p:txBody>
      </p:sp>
      <p:sp>
        <p:nvSpPr>
          <p:cNvPr id="3" name="Slide Number Placeholder 2"/>
          <p:cNvSpPr>
            <a:spLocks noGrp="1"/>
          </p:cNvSpPr>
          <p:nvPr>
            <p:ph type="sldNum" sz="quarter" idx="12"/>
          </p:nvPr>
        </p:nvSpPr>
        <p:spPr/>
        <p:txBody>
          <a:bodyPr/>
          <a:lstStyle/>
          <a:p>
            <a:fld id="{BEACD9FA-DEB4-3A4D-A0F0-284AD3022D22}" type="slidenum">
              <a:rPr lang="en-US" smtClean="0"/>
              <a:t>3</a:t>
            </a:fld>
            <a:endParaRPr lang="en-US"/>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1321" y="1977899"/>
            <a:ext cx="5144290" cy="3768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6207149" y="4973145"/>
            <a:ext cx="692102" cy="229266"/>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6847687" y="4186989"/>
            <a:ext cx="996902" cy="78615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63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BEACD9FA-DEB4-3A4D-A0F0-284AD3022D22}" type="slidenum">
              <a:rPr lang="en-US" smtClean="0"/>
              <a:t>4</a:t>
            </a:fld>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3595" y="1967490"/>
            <a:ext cx="6314753" cy="3987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3980735" y="4366931"/>
            <a:ext cx="818145" cy="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1969682" y="297882"/>
            <a:ext cx="6363046" cy="1200329"/>
          </a:xfrm>
          <a:prstGeom prst="rect">
            <a:avLst/>
          </a:prstGeom>
        </p:spPr>
        <p:txBody>
          <a:bodyPr wrap="square">
            <a:spAutoFit/>
          </a:bodyPr>
          <a:lstStyle/>
          <a:p>
            <a:pPr lvl="0"/>
            <a:r>
              <a:rPr lang="en-US" sz="3600" dirty="0" smtClean="0"/>
              <a:t>Select Cayuse IRB</a:t>
            </a:r>
          </a:p>
          <a:p>
            <a:pPr lvl="0"/>
            <a:r>
              <a:rPr lang="en-US" dirty="0">
                <a:solidFill>
                  <a:prstClr val="black"/>
                </a:solidFill>
                <a:latin typeface="Arial"/>
                <a:cs typeface="Arial"/>
              </a:rPr>
              <a:t>T</a:t>
            </a:r>
            <a:r>
              <a:rPr lang="en-US" dirty="0" smtClean="0">
                <a:solidFill>
                  <a:prstClr val="black"/>
                </a:solidFill>
                <a:latin typeface="Arial"/>
                <a:cs typeface="Arial"/>
              </a:rPr>
              <a:t>he software is called “Cayuse IRB” but we will </a:t>
            </a:r>
          </a:p>
          <a:p>
            <a:pPr lvl="0"/>
            <a:r>
              <a:rPr lang="en-US" dirty="0" smtClean="0">
                <a:solidFill>
                  <a:prstClr val="black"/>
                </a:solidFill>
                <a:latin typeface="Arial"/>
                <a:cs typeface="Arial"/>
              </a:rPr>
              <a:t>use it for IRB, IACUC, and IBC submissions.</a:t>
            </a:r>
            <a:endParaRPr lang="en-US" sz="1050" dirty="0">
              <a:solidFill>
                <a:prstClr val="black"/>
              </a:solidFill>
              <a:latin typeface="Arial"/>
              <a:cs typeface="Arial"/>
            </a:endParaRPr>
          </a:p>
        </p:txBody>
      </p:sp>
    </p:spTree>
    <p:extLst>
      <p:ext uri="{BB962C8B-B14F-4D97-AF65-F5344CB8AC3E}">
        <p14:creationId xmlns:p14="http://schemas.microsoft.com/office/powerpoint/2010/main" val="2944793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BEACD9FA-DEB4-3A4D-A0F0-284AD3022D22}" type="slidenum">
              <a:rPr lang="en-US" smtClean="0"/>
              <a:t>5</a:t>
            </a:fld>
            <a:endParaRPr lang="en-US"/>
          </a:p>
        </p:txBody>
      </p:sp>
      <p:sp>
        <p:nvSpPr>
          <p:cNvPr id="18" name="Rectangle 17"/>
          <p:cNvSpPr/>
          <p:nvPr/>
        </p:nvSpPr>
        <p:spPr>
          <a:xfrm>
            <a:off x="1969682" y="297882"/>
            <a:ext cx="6363046" cy="954107"/>
          </a:xfrm>
          <a:prstGeom prst="rect">
            <a:avLst/>
          </a:prstGeom>
        </p:spPr>
        <p:txBody>
          <a:bodyPr wrap="square">
            <a:spAutoFit/>
          </a:bodyPr>
          <a:lstStyle/>
          <a:p>
            <a:pPr lvl="0"/>
            <a:r>
              <a:rPr lang="en-US" sz="3600" dirty="0" err="1" smtClean="0"/>
              <a:t>CayuseIRB</a:t>
            </a:r>
            <a:r>
              <a:rPr lang="en-US" sz="3600" dirty="0" smtClean="0"/>
              <a:t> Dashboard</a:t>
            </a:r>
          </a:p>
          <a:p>
            <a:pPr lvl="0"/>
            <a:r>
              <a:rPr lang="en-US" dirty="0" smtClean="0"/>
              <a:t>Shows status of submissions and notifications, etc.</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0644" y="1323160"/>
            <a:ext cx="7498543" cy="4498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0883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BEACD9FA-DEB4-3A4D-A0F0-284AD3022D22}" type="slidenum">
              <a:rPr lang="en-US" smtClean="0"/>
              <a:t>6</a:t>
            </a:fld>
            <a:endParaRPr lang="en-US"/>
          </a:p>
        </p:txBody>
      </p:sp>
      <p:sp>
        <p:nvSpPr>
          <p:cNvPr id="18" name="Rectangle 17"/>
          <p:cNvSpPr/>
          <p:nvPr/>
        </p:nvSpPr>
        <p:spPr>
          <a:xfrm>
            <a:off x="1969682" y="297882"/>
            <a:ext cx="6363046" cy="1200329"/>
          </a:xfrm>
          <a:prstGeom prst="rect">
            <a:avLst/>
          </a:prstGeom>
        </p:spPr>
        <p:txBody>
          <a:bodyPr wrap="square">
            <a:spAutoFit/>
          </a:bodyPr>
          <a:lstStyle/>
          <a:p>
            <a:pPr lvl="0"/>
            <a:r>
              <a:rPr lang="en-US" sz="3600" dirty="0" smtClean="0"/>
              <a:t>Create a new study</a:t>
            </a:r>
          </a:p>
          <a:p>
            <a:pPr lvl="0"/>
            <a:r>
              <a:rPr lang="en-US" dirty="0" smtClean="0"/>
              <a:t>To create a new study, click the New Study button in the upper right corner of either the studies page or on your dashboard.</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1532" y="1722235"/>
            <a:ext cx="6711887" cy="1360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8427642" y="1477875"/>
            <a:ext cx="350635" cy="48871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969680" y="3449177"/>
            <a:ext cx="5487271" cy="461665"/>
          </a:xfrm>
          <a:prstGeom prst="rect">
            <a:avLst/>
          </a:prstGeom>
          <a:noFill/>
        </p:spPr>
        <p:txBody>
          <a:bodyPr wrap="none" rtlCol="0">
            <a:spAutoFit/>
          </a:bodyPr>
          <a:lstStyle/>
          <a:p>
            <a:r>
              <a:rPr lang="en-US" sz="2400" dirty="0" smtClean="0"/>
              <a:t>Enter </a:t>
            </a:r>
            <a:r>
              <a:rPr lang="en-US" sz="2400" dirty="0"/>
              <a:t>a title for your </a:t>
            </a:r>
            <a:r>
              <a:rPr lang="en-US" sz="2400" dirty="0" smtClean="0"/>
              <a:t>study, then click Save.</a:t>
            </a:r>
            <a:endParaRPr lang="en-US" sz="2400" dirty="0"/>
          </a:p>
        </p:txBody>
      </p:sp>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1533" y="3990912"/>
            <a:ext cx="6479474" cy="2419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6571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BEACD9FA-DEB4-3A4D-A0F0-284AD3022D22}" type="slidenum">
              <a:rPr lang="en-US" smtClean="0"/>
              <a:t>7</a:t>
            </a:fld>
            <a:endParaRPr lang="en-US"/>
          </a:p>
        </p:txBody>
      </p:sp>
      <p:sp>
        <p:nvSpPr>
          <p:cNvPr id="18" name="Rectangle 17"/>
          <p:cNvSpPr/>
          <p:nvPr/>
        </p:nvSpPr>
        <p:spPr>
          <a:xfrm>
            <a:off x="1969682" y="297882"/>
            <a:ext cx="6363046" cy="1200329"/>
          </a:xfrm>
          <a:prstGeom prst="rect">
            <a:avLst/>
          </a:prstGeom>
        </p:spPr>
        <p:txBody>
          <a:bodyPr wrap="square">
            <a:spAutoFit/>
          </a:bodyPr>
          <a:lstStyle/>
          <a:p>
            <a:pPr lvl="0"/>
            <a:r>
              <a:rPr lang="en-US" sz="3600" dirty="0" smtClean="0"/>
              <a:t>Add initial submission</a:t>
            </a:r>
          </a:p>
          <a:p>
            <a:pPr lvl="0"/>
            <a:r>
              <a:rPr lang="en-US" dirty="0" smtClean="0"/>
              <a:t>Click New Submission in the upper right corner to add the Initial submission for your study.</a:t>
            </a: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1533" y="1785903"/>
            <a:ext cx="6960021" cy="3239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3327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BEACD9FA-DEB4-3A4D-A0F0-284AD3022D22}" type="slidenum">
              <a:rPr lang="en-US" smtClean="0"/>
              <a:t>8</a:t>
            </a:fld>
            <a:endParaRPr lang="en-US"/>
          </a:p>
        </p:txBody>
      </p:sp>
      <p:sp>
        <p:nvSpPr>
          <p:cNvPr id="18" name="Rectangle 17"/>
          <p:cNvSpPr/>
          <p:nvPr/>
        </p:nvSpPr>
        <p:spPr>
          <a:xfrm>
            <a:off x="1969682" y="297882"/>
            <a:ext cx="6363046" cy="1908215"/>
          </a:xfrm>
          <a:prstGeom prst="rect">
            <a:avLst/>
          </a:prstGeom>
        </p:spPr>
        <p:txBody>
          <a:bodyPr wrap="square">
            <a:spAutoFit/>
          </a:bodyPr>
          <a:lstStyle/>
          <a:p>
            <a:pPr lvl="0"/>
            <a:r>
              <a:rPr lang="en-US" sz="3600" dirty="0" smtClean="0"/>
              <a:t>Add initial submission</a:t>
            </a:r>
          </a:p>
          <a:p>
            <a:pPr lvl="0"/>
            <a:r>
              <a:rPr lang="en-US" dirty="0" smtClean="0"/>
              <a:t>The initial submission now appears in the study details.  </a:t>
            </a:r>
          </a:p>
          <a:p>
            <a:pPr lvl="0"/>
            <a:r>
              <a:rPr lang="en-US" sz="1400" dirty="0" smtClean="0"/>
              <a:t>(The person creating the study is listed as PI by default.  This can be changed during editing, if needed.)</a:t>
            </a:r>
          </a:p>
          <a:p>
            <a:pPr lvl="0"/>
            <a:endParaRPr lang="en-US" dirty="0" smtClean="0"/>
          </a:p>
          <a:p>
            <a:pPr lvl="0"/>
            <a:r>
              <a:rPr lang="en-US" dirty="0" smtClean="0"/>
              <a:t>Click Edit to begin working on the initial submission.</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1533" y="2520773"/>
            <a:ext cx="677799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7597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775" y="1682877"/>
            <a:ext cx="8534937" cy="4138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UnivLogo_Stack_2C_Ligh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BEACD9FA-DEB4-3A4D-A0F0-284AD3022D22}" type="slidenum">
              <a:rPr lang="en-US" smtClean="0"/>
              <a:t>9</a:t>
            </a:fld>
            <a:endParaRPr lang="en-US"/>
          </a:p>
        </p:txBody>
      </p:sp>
      <p:sp>
        <p:nvSpPr>
          <p:cNvPr id="18" name="Rectangle 17"/>
          <p:cNvSpPr/>
          <p:nvPr/>
        </p:nvSpPr>
        <p:spPr>
          <a:xfrm>
            <a:off x="1969681" y="297882"/>
            <a:ext cx="6933687" cy="1384995"/>
          </a:xfrm>
          <a:prstGeom prst="rect">
            <a:avLst/>
          </a:prstGeom>
        </p:spPr>
        <p:txBody>
          <a:bodyPr wrap="square">
            <a:spAutoFit/>
          </a:bodyPr>
          <a:lstStyle/>
          <a:p>
            <a:pPr lvl="0"/>
            <a:r>
              <a:rPr lang="en-US" sz="3600" dirty="0" smtClean="0"/>
              <a:t>Complete the protocol</a:t>
            </a:r>
          </a:p>
          <a:p>
            <a:pPr marL="285750" lvl="0" indent="-285750">
              <a:buFont typeface="Arial" panose="020B0604020202020204" pitchFamily="34" charset="0"/>
              <a:buChar char="•"/>
            </a:pPr>
            <a:r>
              <a:rPr lang="en-US" sz="1600" dirty="0" smtClean="0"/>
              <a:t>Answer the questions and attach documents, as prompted.  </a:t>
            </a:r>
          </a:p>
          <a:p>
            <a:pPr marL="285750" lvl="0" indent="-285750">
              <a:buFont typeface="Arial" panose="020B0604020202020204" pitchFamily="34" charset="0"/>
              <a:buChar char="•"/>
            </a:pPr>
            <a:r>
              <a:rPr lang="en-US" sz="1600" dirty="0" smtClean="0"/>
              <a:t>Use the arrows in the upper or lower right corners to move between pages.  </a:t>
            </a:r>
          </a:p>
          <a:p>
            <a:pPr marL="285750" lvl="0" indent="-285750">
              <a:buFont typeface="Arial" panose="020B0604020202020204" pitchFamily="34" charset="0"/>
              <a:buChar char="•"/>
            </a:pPr>
            <a:r>
              <a:rPr lang="en-US" sz="1600" dirty="0" smtClean="0"/>
              <a:t>Save often and proceed until your protocol is completed.</a:t>
            </a:r>
          </a:p>
        </p:txBody>
      </p:sp>
      <p:sp>
        <p:nvSpPr>
          <p:cNvPr id="2" name="Oval 1"/>
          <p:cNvSpPr/>
          <p:nvPr/>
        </p:nvSpPr>
        <p:spPr>
          <a:xfrm>
            <a:off x="8178035" y="1584287"/>
            <a:ext cx="508765" cy="338429"/>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554491" y="3428862"/>
            <a:ext cx="2815711" cy="646331"/>
          </a:xfrm>
          <a:prstGeom prst="rect">
            <a:avLst/>
          </a:prstGeom>
          <a:solidFill>
            <a:schemeClr val="bg1"/>
          </a:solidFill>
          <a:ln w="28575">
            <a:solidFill>
              <a:srgbClr val="FF0000"/>
            </a:solidFill>
          </a:ln>
        </p:spPr>
        <p:txBody>
          <a:bodyPr wrap="square" rtlCol="0">
            <a:spAutoFit/>
          </a:bodyPr>
          <a:lstStyle/>
          <a:p>
            <a:r>
              <a:rPr lang="en-US" dirty="0" smtClean="0"/>
              <a:t>Items marked with a </a:t>
            </a:r>
            <a:r>
              <a:rPr lang="en-US" dirty="0" smtClean="0">
                <a:solidFill>
                  <a:srgbClr val="FF0000"/>
                </a:solidFill>
              </a:rPr>
              <a:t>red asterisk</a:t>
            </a:r>
            <a:r>
              <a:rPr lang="en-US" dirty="0" smtClean="0"/>
              <a:t> are required fields.</a:t>
            </a:r>
            <a:endParaRPr lang="en-US" dirty="0"/>
          </a:p>
        </p:txBody>
      </p:sp>
    </p:spTree>
    <p:extLst>
      <p:ext uri="{BB962C8B-B14F-4D97-AF65-F5344CB8AC3E}">
        <p14:creationId xmlns:p14="http://schemas.microsoft.com/office/powerpoint/2010/main" val="3558656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TotalTime>
  <Words>598</Words>
  <Application>Microsoft Office PowerPoint</Application>
  <PresentationFormat>On-screen Show (4:3)</PresentationFormat>
  <Paragraphs>99</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Arkansas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L. Estes</dc:creator>
  <cp:lastModifiedBy>Jenny L. Estes</cp:lastModifiedBy>
  <cp:revision>53</cp:revision>
  <cp:lastPrinted>2013-08-23T22:03:43Z</cp:lastPrinted>
  <dcterms:created xsi:type="dcterms:W3CDTF">2013-08-23T15:55:02Z</dcterms:created>
  <dcterms:modified xsi:type="dcterms:W3CDTF">2017-02-23T15:42:55Z</dcterms:modified>
</cp:coreProperties>
</file>