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83" r:id="rId3"/>
    <p:sldId id="259" r:id="rId4"/>
    <p:sldId id="260" r:id="rId5"/>
    <p:sldId id="373" r:id="rId6"/>
    <p:sldId id="264" r:id="rId7"/>
    <p:sldId id="374" r:id="rId8"/>
    <p:sldId id="263" r:id="rId9"/>
    <p:sldId id="267" r:id="rId10"/>
    <p:sldId id="265" r:id="rId11"/>
    <p:sldId id="266" r:id="rId12"/>
    <p:sldId id="268" r:id="rId13"/>
    <p:sldId id="375" r:id="rId14"/>
    <p:sldId id="271" r:id="rId15"/>
    <p:sldId id="270" r:id="rId16"/>
    <p:sldId id="272" r:id="rId17"/>
    <p:sldId id="273" r:id="rId18"/>
    <p:sldId id="275" r:id="rId19"/>
    <p:sldId id="276" r:id="rId20"/>
    <p:sldId id="274" r:id="rId21"/>
    <p:sldId id="277" r:id="rId22"/>
    <p:sldId id="278" r:id="rId23"/>
    <p:sldId id="279" r:id="rId24"/>
    <p:sldId id="280" r:id="rId25"/>
    <p:sldId id="282" r:id="rId26"/>
    <p:sldId id="281" r:id="rId27"/>
    <p:sldId id="283" r:id="rId28"/>
    <p:sldId id="291" r:id="rId29"/>
    <p:sldId id="285" r:id="rId30"/>
    <p:sldId id="284" r:id="rId31"/>
    <p:sldId id="297" r:id="rId32"/>
    <p:sldId id="290" r:id="rId33"/>
    <p:sldId id="303" r:id="rId34"/>
    <p:sldId id="301" r:id="rId35"/>
    <p:sldId id="293" r:id="rId36"/>
    <p:sldId id="294" r:id="rId37"/>
    <p:sldId id="295" r:id="rId38"/>
    <p:sldId id="376" r:id="rId39"/>
    <p:sldId id="298" r:id="rId40"/>
    <p:sldId id="377" r:id="rId41"/>
    <p:sldId id="299" r:id="rId42"/>
    <p:sldId id="286" r:id="rId43"/>
    <p:sldId id="302" r:id="rId44"/>
    <p:sldId id="300" r:id="rId45"/>
    <p:sldId id="304" r:id="rId46"/>
    <p:sldId id="378" r:id="rId47"/>
    <p:sldId id="379" r:id="rId48"/>
    <p:sldId id="305" r:id="rId49"/>
    <p:sldId id="306" r:id="rId50"/>
    <p:sldId id="288" r:id="rId51"/>
    <p:sldId id="308" r:id="rId52"/>
    <p:sldId id="307" r:id="rId53"/>
    <p:sldId id="309" r:id="rId54"/>
    <p:sldId id="312" r:id="rId55"/>
    <p:sldId id="310" r:id="rId56"/>
    <p:sldId id="315" r:id="rId57"/>
    <p:sldId id="316" r:id="rId58"/>
    <p:sldId id="313" r:id="rId59"/>
    <p:sldId id="314" r:id="rId60"/>
    <p:sldId id="320" r:id="rId61"/>
    <p:sldId id="311" r:id="rId62"/>
    <p:sldId id="380" r:id="rId63"/>
    <p:sldId id="317" r:id="rId64"/>
    <p:sldId id="318" r:id="rId65"/>
    <p:sldId id="319" r:id="rId66"/>
    <p:sldId id="321" r:id="rId67"/>
    <p:sldId id="322" r:id="rId68"/>
    <p:sldId id="323" r:id="rId69"/>
    <p:sldId id="289" r:id="rId70"/>
    <p:sldId id="325" r:id="rId71"/>
    <p:sldId id="326" r:id="rId72"/>
    <p:sldId id="287" r:id="rId73"/>
    <p:sldId id="352" r:id="rId74"/>
    <p:sldId id="362" r:id="rId75"/>
    <p:sldId id="359" r:id="rId76"/>
    <p:sldId id="361" r:id="rId77"/>
    <p:sldId id="363" r:id="rId78"/>
    <p:sldId id="364" r:id="rId79"/>
    <p:sldId id="365" r:id="rId80"/>
    <p:sldId id="367" r:id="rId81"/>
    <p:sldId id="368" r:id="rId82"/>
    <p:sldId id="369" r:id="rId83"/>
    <p:sldId id="366" r:id="rId84"/>
    <p:sldId id="370" r:id="rId85"/>
    <p:sldId id="372" r:id="rId86"/>
    <p:sldId id="329" r:id="rId87"/>
    <p:sldId id="384" r:id="rId88"/>
    <p:sldId id="386" r:id="rId89"/>
    <p:sldId id="387" r:id="rId90"/>
    <p:sldId id="388" r:id="rId91"/>
    <p:sldId id="389" r:id="rId92"/>
    <p:sldId id="390" r:id="rId93"/>
    <p:sldId id="391" r:id="rId94"/>
    <p:sldId id="392" r:id="rId95"/>
    <p:sldId id="393" r:id="rId96"/>
    <p:sldId id="394" r:id="rId97"/>
    <p:sldId id="330" r:id="rId98"/>
    <p:sldId id="331" r:id="rId99"/>
    <p:sldId id="332" r:id="rId100"/>
    <p:sldId id="333" r:id="rId101"/>
    <p:sldId id="336" r:id="rId102"/>
    <p:sldId id="335" r:id="rId103"/>
    <p:sldId id="337" r:id="rId104"/>
    <p:sldId id="344" r:id="rId105"/>
    <p:sldId id="381" r:id="rId106"/>
    <p:sldId id="382" r:id="rId107"/>
    <p:sldId id="341" r:id="rId108"/>
    <p:sldId id="345" r:id="rId109"/>
    <p:sldId id="343" r:id="rId110"/>
    <p:sldId id="339" r:id="rId111"/>
    <p:sldId id="346" r:id="rId112"/>
    <p:sldId id="347" r:id="rId113"/>
    <p:sldId id="348" r:id="rId114"/>
    <p:sldId id="349" r:id="rId115"/>
    <p:sldId id="350" r:id="rId116"/>
    <p:sldId id="328" r:id="rId1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4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6CBB1-CBC3-466D-A6BF-D60DAA15E5B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93AEE709-3F8F-4943-892A-BC8124B7F50C}">
      <dgm:prSet phldrT="[Text]" custT="1"/>
      <dgm:spPr>
        <a:solidFill>
          <a:srgbClr val="B5CC40"/>
        </a:solidFill>
      </dgm:spPr>
      <dgm:t>
        <a:bodyPr/>
        <a:lstStyle/>
        <a:p>
          <a:pPr algn="r"/>
          <a:r>
            <a:rPr lang="en-US" sz="2300" b="0" dirty="0">
              <a:latin typeface="Arial" panose="020B0604020202020204" pitchFamily="34" charset="0"/>
              <a:cs typeface="Arial" panose="020B0604020202020204" pitchFamily="34" charset="0"/>
            </a:rPr>
            <a:t>Scholarships</a:t>
          </a:r>
        </a:p>
      </dgm:t>
    </dgm:pt>
    <dgm:pt modelId="{0B6BCCAB-759D-48C8-A3EB-D44192D49530}" type="parTrans" cxnId="{759186AF-B587-4A76-A3E6-FF81C69061DB}">
      <dgm:prSet/>
      <dgm:spPr/>
      <dgm:t>
        <a:bodyPr/>
        <a:lstStyle/>
        <a:p>
          <a:endParaRPr lang="en-US"/>
        </a:p>
      </dgm:t>
    </dgm:pt>
    <dgm:pt modelId="{8AAB3066-894B-4330-B704-75E4EFDD6550}" type="sibTrans" cxnId="{759186AF-B587-4A76-A3E6-FF81C69061DB}">
      <dgm:prSet/>
      <dgm:spPr/>
      <dgm:t>
        <a:bodyPr/>
        <a:lstStyle/>
        <a:p>
          <a:endParaRPr lang="en-US"/>
        </a:p>
      </dgm:t>
    </dgm:pt>
    <dgm:pt modelId="{D95CE349-3738-4D5A-99A4-5E1073DED1B0}">
      <dgm:prSet phldrT="[Text]" custT="1"/>
      <dgm:spPr/>
      <dgm:t>
        <a:bodyPr/>
        <a:lstStyle/>
        <a:p>
          <a:r>
            <a:rPr lang="en-US" sz="2400" b="0" dirty="0">
              <a:latin typeface="Arial" panose="020B0604020202020204" pitchFamily="34" charset="0"/>
              <a:cs typeface="Arial" panose="020B0604020202020204" pitchFamily="34" charset="0"/>
            </a:rPr>
            <a:t>Grants</a:t>
          </a:r>
        </a:p>
      </dgm:t>
    </dgm:pt>
    <dgm:pt modelId="{E40D19BE-56FE-4F29-B4C2-97BBD8A4986F}" type="parTrans" cxnId="{D7C0A38E-C48E-47D3-98AA-99BADF7BC202}">
      <dgm:prSet/>
      <dgm:spPr/>
      <dgm:t>
        <a:bodyPr/>
        <a:lstStyle/>
        <a:p>
          <a:endParaRPr lang="en-US"/>
        </a:p>
      </dgm:t>
    </dgm:pt>
    <dgm:pt modelId="{E58D54BF-469A-40FE-A25C-FE27CE2550B7}" type="sibTrans" cxnId="{D7C0A38E-C48E-47D3-98AA-99BADF7BC202}">
      <dgm:prSet/>
      <dgm:spPr/>
      <dgm:t>
        <a:bodyPr/>
        <a:lstStyle/>
        <a:p>
          <a:endParaRPr lang="en-US"/>
        </a:p>
      </dgm:t>
    </dgm:pt>
    <dgm:pt modelId="{500B0A59-87F2-4A5E-86BD-2AF0605CA6DB}">
      <dgm:prSet phldrT="[Text]" custT="1"/>
      <dgm:spPr>
        <a:solidFill>
          <a:srgbClr val="FA9B32"/>
        </a:solidFill>
      </dgm:spPr>
      <dgm:t>
        <a:bodyPr/>
        <a:lstStyle/>
        <a:p>
          <a:r>
            <a:rPr lang="en-US" sz="2400" b="0" dirty="0">
              <a:latin typeface="Arial" panose="020B0604020202020204" pitchFamily="34" charset="0"/>
              <a:cs typeface="Arial" panose="020B0604020202020204" pitchFamily="34" charset="0"/>
            </a:rPr>
            <a:t>Work-Study Employment</a:t>
          </a:r>
        </a:p>
      </dgm:t>
    </dgm:pt>
    <dgm:pt modelId="{9CBDA3EC-19C1-4594-9E4A-7798FAD35A6F}" type="parTrans" cxnId="{37C48A63-9A73-4992-95BD-B542C0E2381D}">
      <dgm:prSet/>
      <dgm:spPr/>
      <dgm:t>
        <a:bodyPr/>
        <a:lstStyle/>
        <a:p>
          <a:endParaRPr lang="en-US"/>
        </a:p>
      </dgm:t>
    </dgm:pt>
    <dgm:pt modelId="{6DE1C9DE-F7C8-47F0-8286-2D85A3AD9327}" type="sibTrans" cxnId="{37C48A63-9A73-4992-95BD-B542C0E2381D}">
      <dgm:prSet/>
      <dgm:spPr/>
      <dgm:t>
        <a:bodyPr/>
        <a:lstStyle/>
        <a:p>
          <a:endParaRPr lang="en-US"/>
        </a:p>
      </dgm:t>
    </dgm:pt>
    <dgm:pt modelId="{6C31F773-3646-454F-A9A3-C52ED5F7CDD4}">
      <dgm:prSet phldrT="[Text]" custT="1"/>
      <dgm:spPr>
        <a:solidFill>
          <a:srgbClr val="7030A0"/>
        </a:solidFill>
      </dgm:spPr>
      <dgm:t>
        <a:bodyPr/>
        <a:lstStyle/>
        <a:p>
          <a:r>
            <a:rPr lang="en-US" sz="2400" b="0" dirty="0">
              <a:latin typeface="Arial" panose="020B0604020202020204" pitchFamily="34" charset="0"/>
              <a:cs typeface="Arial" panose="020B0604020202020204" pitchFamily="34" charset="0"/>
            </a:rPr>
            <a:t>Loans</a:t>
          </a:r>
        </a:p>
      </dgm:t>
    </dgm:pt>
    <dgm:pt modelId="{E29E9FEE-1155-49BE-9B37-F135F6015C1C}" type="parTrans" cxnId="{049164F9-7B47-4067-99C6-9F49C202A960}">
      <dgm:prSet/>
      <dgm:spPr/>
      <dgm:t>
        <a:bodyPr/>
        <a:lstStyle/>
        <a:p>
          <a:endParaRPr lang="en-US"/>
        </a:p>
      </dgm:t>
    </dgm:pt>
    <dgm:pt modelId="{25C89F0F-AAA1-4C01-A56E-CA8C09B0032F}" type="sibTrans" cxnId="{049164F9-7B47-4067-99C6-9F49C202A960}">
      <dgm:prSet/>
      <dgm:spPr/>
      <dgm:t>
        <a:bodyPr/>
        <a:lstStyle/>
        <a:p>
          <a:endParaRPr lang="en-US"/>
        </a:p>
      </dgm:t>
    </dgm:pt>
    <dgm:pt modelId="{FDE745A2-7F79-4F00-AEE4-E5E8CE120FF4}" type="pres">
      <dgm:prSet presAssocID="{8D36CBB1-CBC3-466D-A6BF-D60DAA15E5BE}" presName="compositeShape" presStyleCnt="0">
        <dgm:presLayoutVars>
          <dgm:chMax val="7"/>
          <dgm:dir/>
          <dgm:resizeHandles val="exact"/>
        </dgm:presLayoutVars>
      </dgm:prSet>
      <dgm:spPr/>
      <dgm:t>
        <a:bodyPr/>
        <a:lstStyle/>
        <a:p>
          <a:endParaRPr lang="en-US"/>
        </a:p>
      </dgm:t>
    </dgm:pt>
    <dgm:pt modelId="{0A25010D-B9FB-441C-816F-969633BB2F10}" type="pres">
      <dgm:prSet presAssocID="{8D36CBB1-CBC3-466D-A6BF-D60DAA15E5BE}" presName="wedge1" presStyleLbl="node1" presStyleIdx="0" presStyleCnt="4" custScaleX="121070" custScaleY="119684" custLinFactNeighborX="-5008" custLinFactNeighborY="4190"/>
      <dgm:spPr/>
      <dgm:t>
        <a:bodyPr/>
        <a:lstStyle/>
        <a:p>
          <a:endParaRPr lang="en-US"/>
        </a:p>
      </dgm:t>
    </dgm:pt>
    <dgm:pt modelId="{08CE128E-3488-4049-A092-D34BA9EB4E7C}" type="pres">
      <dgm:prSet presAssocID="{8D36CBB1-CBC3-466D-A6BF-D60DAA15E5BE}" presName="wedge1Tx" presStyleLbl="node1" presStyleIdx="0" presStyleCnt="4">
        <dgm:presLayoutVars>
          <dgm:chMax val="0"/>
          <dgm:chPref val="0"/>
          <dgm:bulletEnabled val="1"/>
        </dgm:presLayoutVars>
      </dgm:prSet>
      <dgm:spPr/>
      <dgm:t>
        <a:bodyPr/>
        <a:lstStyle/>
        <a:p>
          <a:endParaRPr lang="en-US"/>
        </a:p>
      </dgm:t>
    </dgm:pt>
    <dgm:pt modelId="{12A9E0E2-F062-49BB-8602-5660ED6764EF}" type="pres">
      <dgm:prSet presAssocID="{8D36CBB1-CBC3-466D-A6BF-D60DAA15E5BE}" presName="wedge2" presStyleLbl="node1" presStyleIdx="1" presStyleCnt="4" custScaleX="118386" custScaleY="116827"/>
      <dgm:spPr/>
      <dgm:t>
        <a:bodyPr/>
        <a:lstStyle/>
        <a:p>
          <a:endParaRPr lang="en-US"/>
        </a:p>
      </dgm:t>
    </dgm:pt>
    <dgm:pt modelId="{F0B36185-53C5-4A55-9BAF-4621CB0D6D45}" type="pres">
      <dgm:prSet presAssocID="{8D36CBB1-CBC3-466D-A6BF-D60DAA15E5BE}" presName="wedge2Tx" presStyleLbl="node1" presStyleIdx="1" presStyleCnt="4">
        <dgm:presLayoutVars>
          <dgm:chMax val="0"/>
          <dgm:chPref val="0"/>
          <dgm:bulletEnabled val="1"/>
        </dgm:presLayoutVars>
      </dgm:prSet>
      <dgm:spPr/>
      <dgm:t>
        <a:bodyPr/>
        <a:lstStyle/>
        <a:p>
          <a:endParaRPr lang="en-US"/>
        </a:p>
      </dgm:t>
    </dgm:pt>
    <dgm:pt modelId="{D437C0E5-3883-4F51-8AF0-A5736AFED719}" type="pres">
      <dgm:prSet presAssocID="{8D36CBB1-CBC3-466D-A6BF-D60DAA15E5BE}" presName="wedge3" presStyleLbl="node1" presStyleIdx="2" presStyleCnt="4" custScaleX="120620" custScaleY="115906"/>
      <dgm:spPr/>
      <dgm:t>
        <a:bodyPr/>
        <a:lstStyle/>
        <a:p>
          <a:endParaRPr lang="en-US"/>
        </a:p>
      </dgm:t>
    </dgm:pt>
    <dgm:pt modelId="{1988F05A-0E94-4B63-B620-2D4BF49F0D2C}" type="pres">
      <dgm:prSet presAssocID="{8D36CBB1-CBC3-466D-A6BF-D60DAA15E5BE}" presName="wedge3Tx" presStyleLbl="node1" presStyleIdx="2" presStyleCnt="4">
        <dgm:presLayoutVars>
          <dgm:chMax val="0"/>
          <dgm:chPref val="0"/>
          <dgm:bulletEnabled val="1"/>
        </dgm:presLayoutVars>
      </dgm:prSet>
      <dgm:spPr/>
      <dgm:t>
        <a:bodyPr/>
        <a:lstStyle/>
        <a:p>
          <a:endParaRPr lang="en-US"/>
        </a:p>
      </dgm:t>
    </dgm:pt>
    <dgm:pt modelId="{9229149F-801D-4F67-9D73-4C2AACCF82D7}" type="pres">
      <dgm:prSet presAssocID="{8D36CBB1-CBC3-466D-A6BF-D60DAA15E5BE}" presName="wedge4" presStyleLbl="node1" presStyleIdx="3" presStyleCnt="4" custScaleX="122781" custScaleY="121519"/>
      <dgm:spPr/>
      <dgm:t>
        <a:bodyPr/>
        <a:lstStyle/>
        <a:p>
          <a:endParaRPr lang="en-US"/>
        </a:p>
      </dgm:t>
    </dgm:pt>
    <dgm:pt modelId="{4CF97A5B-7EF3-4CE7-B9AA-ED7F1D335326}" type="pres">
      <dgm:prSet presAssocID="{8D36CBB1-CBC3-466D-A6BF-D60DAA15E5BE}" presName="wedge4Tx" presStyleLbl="node1" presStyleIdx="3" presStyleCnt="4">
        <dgm:presLayoutVars>
          <dgm:chMax val="0"/>
          <dgm:chPref val="0"/>
          <dgm:bulletEnabled val="1"/>
        </dgm:presLayoutVars>
      </dgm:prSet>
      <dgm:spPr/>
      <dgm:t>
        <a:bodyPr/>
        <a:lstStyle/>
        <a:p>
          <a:endParaRPr lang="en-US"/>
        </a:p>
      </dgm:t>
    </dgm:pt>
  </dgm:ptLst>
  <dgm:cxnLst>
    <dgm:cxn modelId="{98E1B4B9-1288-4BB1-9574-DC1A6D73D12A}" type="presOf" srcId="{500B0A59-87F2-4A5E-86BD-2AF0605CA6DB}" destId="{D437C0E5-3883-4F51-8AF0-A5736AFED719}" srcOrd="0" destOrd="0" presId="urn:microsoft.com/office/officeart/2005/8/layout/chart3"/>
    <dgm:cxn modelId="{92A7E3BF-C1B3-4B83-9A50-ECCCEEF8D19B}" type="presOf" srcId="{D95CE349-3738-4D5A-99A4-5E1073DED1B0}" destId="{F0B36185-53C5-4A55-9BAF-4621CB0D6D45}" srcOrd="1" destOrd="0" presId="urn:microsoft.com/office/officeart/2005/8/layout/chart3"/>
    <dgm:cxn modelId="{1623B21A-925E-481B-A129-81823C1449BC}" type="presOf" srcId="{500B0A59-87F2-4A5E-86BD-2AF0605CA6DB}" destId="{1988F05A-0E94-4B63-B620-2D4BF49F0D2C}" srcOrd="1" destOrd="0" presId="urn:microsoft.com/office/officeart/2005/8/layout/chart3"/>
    <dgm:cxn modelId="{D7C0A38E-C48E-47D3-98AA-99BADF7BC202}" srcId="{8D36CBB1-CBC3-466D-A6BF-D60DAA15E5BE}" destId="{D95CE349-3738-4D5A-99A4-5E1073DED1B0}" srcOrd="1" destOrd="0" parTransId="{E40D19BE-56FE-4F29-B4C2-97BBD8A4986F}" sibTransId="{E58D54BF-469A-40FE-A25C-FE27CE2550B7}"/>
    <dgm:cxn modelId="{E20DC7C8-DC1C-4A36-850A-77939F588D6E}" type="presOf" srcId="{93AEE709-3F8F-4943-892A-BC8124B7F50C}" destId="{08CE128E-3488-4049-A092-D34BA9EB4E7C}" srcOrd="1" destOrd="0" presId="urn:microsoft.com/office/officeart/2005/8/layout/chart3"/>
    <dgm:cxn modelId="{11839826-0AFE-416D-9FAA-A3D3F46E414D}" type="presOf" srcId="{93AEE709-3F8F-4943-892A-BC8124B7F50C}" destId="{0A25010D-B9FB-441C-816F-969633BB2F10}" srcOrd="0" destOrd="0" presId="urn:microsoft.com/office/officeart/2005/8/layout/chart3"/>
    <dgm:cxn modelId="{049164F9-7B47-4067-99C6-9F49C202A960}" srcId="{8D36CBB1-CBC3-466D-A6BF-D60DAA15E5BE}" destId="{6C31F773-3646-454F-A9A3-C52ED5F7CDD4}" srcOrd="3" destOrd="0" parTransId="{E29E9FEE-1155-49BE-9B37-F135F6015C1C}" sibTransId="{25C89F0F-AAA1-4C01-A56E-CA8C09B0032F}"/>
    <dgm:cxn modelId="{174EE020-A8B4-497C-A550-325E230D94E2}" type="presOf" srcId="{8D36CBB1-CBC3-466D-A6BF-D60DAA15E5BE}" destId="{FDE745A2-7F79-4F00-AEE4-E5E8CE120FF4}" srcOrd="0" destOrd="0" presId="urn:microsoft.com/office/officeart/2005/8/layout/chart3"/>
    <dgm:cxn modelId="{37C48A63-9A73-4992-95BD-B542C0E2381D}" srcId="{8D36CBB1-CBC3-466D-A6BF-D60DAA15E5BE}" destId="{500B0A59-87F2-4A5E-86BD-2AF0605CA6DB}" srcOrd="2" destOrd="0" parTransId="{9CBDA3EC-19C1-4594-9E4A-7798FAD35A6F}" sibTransId="{6DE1C9DE-F7C8-47F0-8286-2D85A3AD9327}"/>
    <dgm:cxn modelId="{DF30D098-9F70-4EC9-A2BE-E4944C172822}" type="presOf" srcId="{6C31F773-3646-454F-A9A3-C52ED5F7CDD4}" destId="{4CF97A5B-7EF3-4CE7-B9AA-ED7F1D335326}" srcOrd="1" destOrd="0" presId="urn:microsoft.com/office/officeart/2005/8/layout/chart3"/>
    <dgm:cxn modelId="{AD5C1295-9EA4-4288-941E-3131EE216B9B}" type="presOf" srcId="{6C31F773-3646-454F-A9A3-C52ED5F7CDD4}" destId="{9229149F-801D-4F67-9D73-4C2AACCF82D7}" srcOrd="0" destOrd="0" presId="urn:microsoft.com/office/officeart/2005/8/layout/chart3"/>
    <dgm:cxn modelId="{759186AF-B587-4A76-A3E6-FF81C69061DB}" srcId="{8D36CBB1-CBC3-466D-A6BF-D60DAA15E5BE}" destId="{93AEE709-3F8F-4943-892A-BC8124B7F50C}" srcOrd="0" destOrd="0" parTransId="{0B6BCCAB-759D-48C8-A3EB-D44192D49530}" sibTransId="{8AAB3066-894B-4330-B704-75E4EFDD6550}"/>
    <dgm:cxn modelId="{91D19F6A-C45F-427E-8F0A-AC4D6EF225EA}" type="presOf" srcId="{D95CE349-3738-4D5A-99A4-5E1073DED1B0}" destId="{12A9E0E2-F062-49BB-8602-5660ED6764EF}" srcOrd="0" destOrd="0" presId="urn:microsoft.com/office/officeart/2005/8/layout/chart3"/>
    <dgm:cxn modelId="{93ED653F-9243-42A7-8AAF-A8763E43C9FC}" type="presParOf" srcId="{FDE745A2-7F79-4F00-AEE4-E5E8CE120FF4}" destId="{0A25010D-B9FB-441C-816F-969633BB2F10}" srcOrd="0" destOrd="0" presId="urn:microsoft.com/office/officeart/2005/8/layout/chart3"/>
    <dgm:cxn modelId="{51F3B2E1-D4B9-4CE2-B548-AD15B7A32C7F}" type="presParOf" srcId="{FDE745A2-7F79-4F00-AEE4-E5E8CE120FF4}" destId="{08CE128E-3488-4049-A092-D34BA9EB4E7C}" srcOrd="1" destOrd="0" presId="urn:microsoft.com/office/officeart/2005/8/layout/chart3"/>
    <dgm:cxn modelId="{40F600E1-F974-4316-A531-0A9DE0CD958B}" type="presParOf" srcId="{FDE745A2-7F79-4F00-AEE4-E5E8CE120FF4}" destId="{12A9E0E2-F062-49BB-8602-5660ED6764EF}" srcOrd="2" destOrd="0" presId="urn:microsoft.com/office/officeart/2005/8/layout/chart3"/>
    <dgm:cxn modelId="{7CD19370-1FD8-45DE-ABF8-6D05F922A740}" type="presParOf" srcId="{FDE745A2-7F79-4F00-AEE4-E5E8CE120FF4}" destId="{F0B36185-53C5-4A55-9BAF-4621CB0D6D45}" srcOrd="3" destOrd="0" presId="urn:microsoft.com/office/officeart/2005/8/layout/chart3"/>
    <dgm:cxn modelId="{2EE325A6-7F8A-45AF-A8C6-8BC327CC66D6}" type="presParOf" srcId="{FDE745A2-7F79-4F00-AEE4-E5E8CE120FF4}" destId="{D437C0E5-3883-4F51-8AF0-A5736AFED719}" srcOrd="4" destOrd="0" presId="urn:microsoft.com/office/officeart/2005/8/layout/chart3"/>
    <dgm:cxn modelId="{9EF3A9A4-1D2A-4ABB-A3B6-302AE85910C7}" type="presParOf" srcId="{FDE745A2-7F79-4F00-AEE4-E5E8CE120FF4}" destId="{1988F05A-0E94-4B63-B620-2D4BF49F0D2C}" srcOrd="5" destOrd="0" presId="urn:microsoft.com/office/officeart/2005/8/layout/chart3"/>
    <dgm:cxn modelId="{A2893AC0-2505-4427-8318-A8208EBA2388}" type="presParOf" srcId="{FDE745A2-7F79-4F00-AEE4-E5E8CE120FF4}" destId="{9229149F-801D-4F67-9D73-4C2AACCF82D7}" srcOrd="6" destOrd="0" presId="urn:microsoft.com/office/officeart/2005/8/layout/chart3"/>
    <dgm:cxn modelId="{B4390D6A-1914-4443-BC52-E501FB6DC3FF}" type="presParOf" srcId="{FDE745A2-7F79-4F00-AEE4-E5E8CE120FF4}" destId="{4CF97A5B-7EF3-4CE7-B9AA-ED7F1D335326}" srcOrd="7" destOrd="0" presId="urn:microsoft.com/office/officeart/2005/8/layout/char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763269"/>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A11724"/>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FA9B32"/>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56933B"/>
        </a:solidFill>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0084D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85E7DEE2-616E-40E0-9C8F-5A71B09AC547}">
      <dgm:prSet phldrT="[Text]" custT="1"/>
      <dgm:spPr>
        <a:solidFill>
          <a:srgbClr val="BD577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Iraq Afghanistan Service Grant (IASG)</a:t>
          </a:r>
        </a:p>
      </dgm:t>
    </dgm:pt>
    <dgm:pt modelId="{6102B6F7-A605-4FED-B692-0C89C8DA9E61}" type="parTrans" cxnId="{89CC94EB-0147-4149-870E-571767A615EB}">
      <dgm:prSet/>
      <dgm:spPr/>
      <dgm:t>
        <a:bodyPr/>
        <a:lstStyle/>
        <a:p>
          <a:endParaRPr lang="en-US"/>
        </a:p>
      </dgm:t>
    </dgm:pt>
    <dgm:pt modelId="{34083969-9564-47EE-B745-107C8E033475}" type="sibTrans" cxnId="{89CC94EB-0147-4149-870E-571767A615EB}">
      <dgm:prSet/>
      <dgm:spPr/>
      <dgm:t>
        <a:bodyPr/>
        <a:lstStyle/>
        <a:p>
          <a:endParaRPr lang="en-US"/>
        </a:p>
      </dgm:t>
    </dgm:pt>
    <dgm:pt modelId="{75ED350A-5613-4C2D-AC5E-71B325FFEAC6}">
      <dgm:prSet phldrT="[Text]" custT="1"/>
      <dgm:spPr>
        <a:solidFill>
          <a:srgbClr val="263670"/>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t>
        <a:bodyPr/>
        <a:lstStyle/>
        <a:p>
          <a:endParaRPr lang="en-US"/>
        </a:p>
      </dgm:t>
    </dgm:pt>
    <dgm:pt modelId="{0FD65D73-E41D-4B3E-92E7-7F2830D8FEF0}" type="pres">
      <dgm:prSet presAssocID="{0B9543FD-99A4-4C4A-A098-21B46D24820E}" presName="node" presStyleLbl="node1" presStyleIdx="0" presStyleCnt="7">
        <dgm:presLayoutVars>
          <dgm:bulletEnabled val="1"/>
        </dgm:presLayoutVars>
      </dgm:prSet>
      <dgm:spPr/>
      <dgm:t>
        <a:bodyPr/>
        <a:lstStyle/>
        <a:p>
          <a:endParaRPr lang="en-US"/>
        </a:p>
      </dgm:t>
    </dgm:pt>
    <dgm:pt modelId="{3535CC49-A102-4D8A-AEB6-B175CBD08E0C}" type="pres">
      <dgm:prSet presAssocID="{F1488B6C-3B50-406B-BEB2-12756F04A7D4}" presName="sibTrans" presStyleCnt="0"/>
      <dgm:spPr/>
    </dgm:pt>
    <dgm:pt modelId="{26F4202D-5CB8-46DF-851A-DC3432C2C607}" type="pres">
      <dgm:prSet presAssocID="{85E7DEE2-616E-40E0-9C8F-5A71B09AC547}" presName="node" presStyleLbl="node1" presStyleIdx="1" presStyleCnt="7">
        <dgm:presLayoutVars>
          <dgm:bulletEnabled val="1"/>
        </dgm:presLayoutVars>
      </dgm:prSet>
      <dgm:spPr/>
      <dgm:t>
        <a:bodyPr/>
        <a:lstStyle/>
        <a:p>
          <a:endParaRPr lang="en-US"/>
        </a:p>
      </dgm:t>
    </dgm:pt>
    <dgm:pt modelId="{7A2BB161-A8F0-43CF-90EF-69BFE6C371B2}" type="pres">
      <dgm:prSet presAssocID="{34083969-9564-47EE-B745-107C8E033475}" presName="sibTrans" presStyleCnt="0"/>
      <dgm:spPr/>
    </dgm:pt>
    <dgm:pt modelId="{B0C99F12-FC81-415D-AEAD-4E552DEABC5C}" type="pres">
      <dgm:prSet presAssocID="{D8C1DA9E-C270-47F3-8537-BEC065CD2B7B}" presName="node" presStyleLbl="node1" presStyleIdx="2" presStyleCnt="7">
        <dgm:presLayoutVars>
          <dgm:bulletEnabled val="1"/>
        </dgm:presLayoutVars>
      </dgm:prSet>
      <dgm:spPr/>
      <dgm:t>
        <a:bodyPr/>
        <a:lstStyle/>
        <a:p>
          <a:endParaRPr lang="en-US"/>
        </a:p>
      </dgm:t>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3" presStyleCnt="7">
        <dgm:presLayoutVars>
          <dgm:bulletEnabled val="1"/>
        </dgm:presLayoutVars>
      </dgm:prSet>
      <dgm:spPr/>
      <dgm:t>
        <a:bodyPr/>
        <a:lstStyle/>
        <a:p>
          <a:endParaRPr lang="en-US"/>
        </a:p>
      </dgm:t>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4" presStyleCnt="7">
        <dgm:presLayoutVars>
          <dgm:bulletEnabled val="1"/>
        </dgm:presLayoutVars>
      </dgm:prSet>
      <dgm:spPr/>
      <dgm:t>
        <a:bodyPr/>
        <a:lstStyle/>
        <a:p>
          <a:endParaRPr lang="en-US"/>
        </a:p>
      </dgm:t>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5" presStyleCnt="7">
        <dgm:presLayoutVars>
          <dgm:bulletEnabled val="1"/>
        </dgm:presLayoutVars>
      </dgm:prSet>
      <dgm:spPr/>
      <dgm:t>
        <a:bodyPr/>
        <a:lstStyle/>
        <a:p>
          <a:endParaRPr lang="en-US"/>
        </a:p>
      </dgm:t>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6" presStyleCnt="7">
        <dgm:presLayoutVars>
          <dgm:bulletEnabled val="1"/>
        </dgm:presLayoutVars>
      </dgm:prSet>
      <dgm:spPr/>
      <dgm:t>
        <a:bodyPr/>
        <a:lstStyle/>
        <a:p>
          <a:endParaRPr lang="en-US"/>
        </a:p>
      </dgm:t>
    </dgm:pt>
  </dgm:ptLst>
  <dgm:cxnLst>
    <dgm:cxn modelId="{89CC94EB-0147-4149-870E-571767A615EB}" srcId="{2C3B3EE8-1974-4721-AEB7-E3A2FDF93822}" destId="{85E7DEE2-616E-40E0-9C8F-5A71B09AC547}" srcOrd="1" destOrd="0" parTransId="{6102B6F7-A605-4FED-B692-0C89C8DA9E61}" sibTransId="{34083969-9564-47EE-B745-107C8E033475}"/>
    <dgm:cxn modelId="{A073F23F-B6FA-4747-9058-21005B902473}" srcId="{2C3B3EE8-1974-4721-AEB7-E3A2FDF93822}" destId="{DE383FB6-D40C-4A6E-8EA2-CB8670B3E289}" srcOrd="5" destOrd="0" parTransId="{8002DC73-3526-47C2-A76E-49BB41116437}" sibTransId="{F4C14619-512F-47BD-998D-77955E0F118B}"/>
    <dgm:cxn modelId="{4B314C03-1704-4668-8764-55980A27EC7D}" type="presOf" srcId="{85E7DEE2-616E-40E0-9C8F-5A71B09AC547}" destId="{26F4202D-5CB8-46DF-851A-DC3432C2C607}" srcOrd="0" destOrd="0" presId="urn:microsoft.com/office/officeart/2005/8/layout/default"/>
    <dgm:cxn modelId="{77529F30-378D-410B-912E-9D1410764898}" type="presOf" srcId="{AD7597D9-ABC0-4EC3-89D4-C86B04A32E7F}" destId="{5927B7F6-1A6B-4BE6-9A00-80A8F3451E16}" srcOrd="0" destOrd="0" presId="urn:microsoft.com/office/officeart/2005/8/layout/default"/>
    <dgm:cxn modelId="{0416B20A-7F8E-4F2A-8159-8A496BDFA947}" type="presOf" srcId="{D8C1DA9E-C270-47F3-8537-BEC065CD2B7B}" destId="{B0C99F12-FC81-415D-AEAD-4E552DEABC5C}" srcOrd="0" destOrd="0" presId="urn:microsoft.com/office/officeart/2005/8/layout/default"/>
    <dgm:cxn modelId="{455C3D6A-6EA4-453A-9DCD-288D4A82C096}" srcId="{2C3B3EE8-1974-4721-AEB7-E3A2FDF93822}" destId="{D8C1DA9E-C270-47F3-8537-BEC065CD2B7B}" srcOrd="2" destOrd="0" parTransId="{B4F67637-F831-43C2-AE1B-6B0E8909F146}" sibTransId="{860E649F-81FB-40C4-89D6-7DFC5757FB58}"/>
    <dgm:cxn modelId="{5D516D09-2290-41E0-B543-E949DA7A0D98}" srcId="{2C3B3EE8-1974-4721-AEB7-E3A2FDF93822}" destId="{75ED350A-5613-4C2D-AC5E-71B325FFEAC6}" srcOrd="6" destOrd="0" parTransId="{53771AC9-C7A3-43AA-ADCA-AFA4AC282B80}" sibTransId="{0839E074-6D97-4F17-BD0D-5AE3195D60AA}"/>
    <dgm:cxn modelId="{9F177B98-E774-4EDF-B051-847E236F5269}" srcId="{2C3B3EE8-1974-4721-AEB7-E3A2FDF93822}" destId="{0B9543FD-99A4-4C4A-A098-21B46D24820E}" srcOrd="0" destOrd="0" parTransId="{F4417A6B-46D0-4F0B-8DDB-878FB21C5513}" sibTransId="{F1488B6C-3B50-406B-BEB2-12756F04A7D4}"/>
    <dgm:cxn modelId="{A296BA8D-7E39-48CE-B603-99F83B710A08}" type="presOf" srcId="{0B9543FD-99A4-4C4A-A098-21B46D24820E}" destId="{0FD65D73-E41D-4B3E-92E7-7F2830D8FEF0}" srcOrd="0" destOrd="0" presId="urn:microsoft.com/office/officeart/2005/8/layout/default"/>
    <dgm:cxn modelId="{99DFE020-B470-4FD6-A2DC-8348F21B3E3B}" srcId="{2C3B3EE8-1974-4721-AEB7-E3A2FDF93822}" destId="{04FF30B7-BDDE-48C1-A20F-CEA2F054D3B1}" srcOrd="3" destOrd="0" parTransId="{E179DA5B-140C-471A-898C-4657F12B06A0}" sibTransId="{EB68A225-BE81-4DC1-81B8-068F9FE0209B}"/>
    <dgm:cxn modelId="{D7DC2A32-9D43-48EE-9211-E9DD96B84010}" type="presOf" srcId="{2C3B3EE8-1974-4721-AEB7-E3A2FDF93822}" destId="{8E94DB06-A882-425C-B771-3778FC160372}" srcOrd="0" destOrd="0" presId="urn:microsoft.com/office/officeart/2005/8/layout/default"/>
    <dgm:cxn modelId="{B3637968-024A-4797-B0B8-FE77545C6886}" type="presOf" srcId="{04FF30B7-BDDE-48C1-A20F-CEA2F054D3B1}" destId="{2EEFF565-0FA5-4AFE-8EC9-CF46641B257F}" srcOrd="0" destOrd="0" presId="urn:microsoft.com/office/officeart/2005/8/layout/default"/>
    <dgm:cxn modelId="{774FDEFA-9C52-4969-AAC3-F1E40F3C45A4}" type="presOf" srcId="{DE383FB6-D40C-4A6E-8EA2-CB8670B3E289}" destId="{799B4B1F-19A5-4028-A572-1E0AD4FB66AD}" srcOrd="0" destOrd="0" presId="urn:microsoft.com/office/officeart/2005/8/layout/default"/>
    <dgm:cxn modelId="{E837D49C-A4BE-41F6-BDFE-41DEB002EE35}" srcId="{2C3B3EE8-1974-4721-AEB7-E3A2FDF93822}" destId="{AD7597D9-ABC0-4EC3-89D4-C86B04A32E7F}" srcOrd="4" destOrd="0" parTransId="{932C53C4-E6BC-41AB-8C09-81B754E85075}" sibTransId="{5FAC9170-D1B7-4418-89E1-393E128A5BFA}"/>
    <dgm:cxn modelId="{343C562E-759C-4F1A-A2B2-38BE281EA99E}" type="presOf" srcId="{75ED350A-5613-4C2D-AC5E-71B325FFEAC6}" destId="{F8FCE1B0-A15B-4784-82E6-5BFC1F3402C4}" srcOrd="0" destOrd="0" presId="urn:microsoft.com/office/officeart/2005/8/layout/default"/>
    <dgm:cxn modelId="{9244FE77-6DDD-474C-8B9A-777DA54731F0}" type="presParOf" srcId="{8E94DB06-A882-425C-B771-3778FC160372}" destId="{0FD65D73-E41D-4B3E-92E7-7F2830D8FEF0}" srcOrd="0" destOrd="0" presId="urn:microsoft.com/office/officeart/2005/8/layout/default"/>
    <dgm:cxn modelId="{30714E0E-5A83-449D-B34B-F02D04F3F2E9}" type="presParOf" srcId="{8E94DB06-A882-425C-B771-3778FC160372}" destId="{3535CC49-A102-4D8A-AEB6-B175CBD08E0C}" srcOrd="1" destOrd="0" presId="urn:microsoft.com/office/officeart/2005/8/layout/default"/>
    <dgm:cxn modelId="{118ACA7E-120D-4C27-8C8E-DF1F674265D7}" type="presParOf" srcId="{8E94DB06-A882-425C-B771-3778FC160372}" destId="{26F4202D-5CB8-46DF-851A-DC3432C2C607}" srcOrd="2" destOrd="0" presId="urn:microsoft.com/office/officeart/2005/8/layout/default"/>
    <dgm:cxn modelId="{930659ED-7D4C-4588-B16C-566085575DF8}" type="presParOf" srcId="{8E94DB06-A882-425C-B771-3778FC160372}" destId="{7A2BB161-A8F0-43CF-90EF-69BFE6C371B2}" srcOrd="3" destOrd="0" presId="urn:microsoft.com/office/officeart/2005/8/layout/default"/>
    <dgm:cxn modelId="{33BBDCD8-3143-4298-B7E3-832957E56F46}" type="presParOf" srcId="{8E94DB06-A882-425C-B771-3778FC160372}" destId="{B0C99F12-FC81-415D-AEAD-4E552DEABC5C}" srcOrd="4" destOrd="0" presId="urn:microsoft.com/office/officeart/2005/8/layout/default"/>
    <dgm:cxn modelId="{BC5217F8-D324-4AE4-B11F-B0CAB85F67A0}" type="presParOf" srcId="{8E94DB06-A882-425C-B771-3778FC160372}" destId="{1A80CB66-F6F8-4D2B-A0F6-D7E51B69A853}" srcOrd="5" destOrd="0" presId="urn:microsoft.com/office/officeart/2005/8/layout/default"/>
    <dgm:cxn modelId="{D4ACFF5A-6E34-4982-940C-D927ED3251B8}" type="presParOf" srcId="{8E94DB06-A882-425C-B771-3778FC160372}" destId="{2EEFF565-0FA5-4AFE-8EC9-CF46641B257F}" srcOrd="6" destOrd="0" presId="urn:microsoft.com/office/officeart/2005/8/layout/default"/>
    <dgm:cxn modelId="{47358B2C-5906-4E47-98F0-1035856D0F4A}" type="presParOf" srcId="{8E94DB06-A882-425C-B771-3778FC160372}" destId="{3531B753-653F-4E59-B2F5-08469469C2DA}" srcOrd="7" destOrd="0" presId="urn:microsoft.com/office/officeart/2005/8/layout/default"/>
    <dgm:cxn modelId="{31E3463C-B29D-4382-BC37-6812E2BD3CD8}" type="presParOf" srcId="{8E94DB06-A882-425C-B771-3778FC160372}" destId="{5927B7F6-1A6B-4BE6-9A00-80A8F3451E16}" srcOrd="8" destOrd="0" presId="urn:microsoft.com/office/officeart/2005/8/layout/default"/>
    <dgm:cxn modelId="{75BAAA66-8B02-4027-890D-E7102D9BE96C}" type="presParOf" srcId="{8E94DB06-A882-425C-B771-3778FC160372}" destId="{ED234A13-193D-4539-ADE1-4E21D01069A4}" srcOrd="9" destOrd="0" presId="urn:microsoft.com/office/officeart/2005/8/layout/default"/>
    <dgm:cxn modelId="{5526D718-7F29-42A0-8B5D-38B07B273C4D}" type="presParOf" srcId="{8E94DB06-A882-425C-B771-3778FC160372}" destId="{799B4B1F-19A5-4028-A572-1E0AD4FB66AD}" srcOrd="10" destOrd="0" presId="urn:microsoft.com/office/officeart/2005/8/layout/default"/>
    <dgm:cxn modelId="{D085C961-3E75-4B2B-AEDD-D077E05C62C5}" type="presParOf" srcId="{8E94DB06-A882-425C-B771-3778FC160372}" destId="{6AD71644-83C8-4E5A-AA6A-F692A90E17DF}" srcOrd="11" destOrd="0" presId="urn:microsoft.com/office/officeart/2005/8/layout/default"/>
    <dgm:cxn modelId="{5E5FDA41-D3EA-4398-9CA4-5854EA486131}" type="presParOf" srcId="{8E94DB06-A882-425C-B771-3778FC160372}" destId="{F8FCE1B0-A15B-4784-82E6-5BFC1F3402C4}" srcOrd="1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8C5EFF-9053-4376-9EEC-D9EBC395BE0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F81FF52-536F-40DB-A4B6-C4E48ED31DDF}">
      <dgm:prSet custT="1"/>
      <dgm:spPr>
        <a:solidFill>
          <a:srgbClr val="56933B"/>
        </a:solidFill>
        <a:ln>
          <a:solidFill>
            <a:srgbClr val="3B4311"/>
          </a:solidFill>
        </a:ln>
      </dgm:spPr>
      <dgm:t>
        <a:bodyPr/>
        <a:lstStyle/>
        <a:p>
          <a:r>
            <a:rPr lang="en-US" sz="3600" dirty="0">
              <a:latin typeface="Arial" panose="020B0604020202020204" pitchFamily="34" charset="0"/>
              <a:cs typeface="Arial" panose="020B0604020202020204" pitchFamily="34" charset="0"/>
            </a:rPr>
            <a:t>Certain tax filers cannot use the </a:t>
          </a:r>
        </a:p>
        <a:p>
          <a:r>
            <a:rPr lang="en-US" sz="3600" dirty="0">
              <a:latin typeface="Arial" panose="020B0604020202020204" pitchFamily="34" charset="0"/>
              <a:cs typeface="Arial" panose="020B0604020202020204" pitchFamily="34" charset="0"/>
            </a:rPr>
            <a:t>IRS Data Retrieval Tool</a:t>
          </a:r>
        </a:p>
      </dgm:t>
    </dgm:pt>
    <dgm:pt modelId="{263D5951-AD9F-498E-856E-4AE76114A566}" type="parTrans" cxnId="{D50EBD9C-3D03-4D66-A920-4D6CA7584931}">
      <dgm:prSet/>
      <dgm:spPr/>
      <dgm:t>
        <a:bodyPr/>
        <a:lstStyle/>
        <a:p>
          <a:endParaRPr lang="en-US"/>
        </a:p>
      </dgm:t>
    </dgm:pt>
    <dgm:pt modelId="{A32F12A8-317D-4CC6-B27A-DBD4E5D82F50}" type="sibTrans" cxnId="{D50EBD9C-3D03-4D66-A920-4D6CA7584931}">
      <dgm:prSet/>
      <dgm:spPr/>
      <dgm:t>
        <a:bodyPr/>
        <a:lstStyle/>
        <a:p>
          <a:endParaRPr lang="en-US"/>
        </a:p>
      </dgm:t>
    </dgm:pt>
    <dgm:pt modelId="{2A255BCD-0BF0-483D-96E4-E6D8BFEA52FE}">
      <dgm:prSet/>
      <dgm:spPr>
        <a:solidFill>
          <a:srgbClr val="7CBE5E"/>
        </a:solidFill>
      </dgm:spPr>
      <dgm:t>
        <a:bodyPr/>
        <a:lstStyle/>
        <a:p>
          <a:r>
            <a:rPr lang="en-US" dirty="0">
              <a:latin typeface="Arial" panose="020B0604020202020204" pitchFamily="34" charset="0"/>
              <a:cs typeface="Arial" panose="020B0604020202020204" pitchFamily="34" charset="0"/>
            </a:rPr>
            <a:t>Did not indicate on FAFSA a tax return was completed</a:t>
          </a:r>
        </a:p>
      </dgm:t>
    </dgm:pt>
    <dgm:pt modelId="{5D76D5C5-CE60-440D-B387-8C7E57F18E9E}" type="parTrans" cxnId="{A4401B19-1522-4DEA-955F-B7A994020912}">
      <dgm:prSet/>
      <dgm:spPr/>
      <dgm:t>
        <a:bodyPr/>
        <a:lstStyle/>
        <a:p>
          <a:endParaRPr lang="en-US"/>
        </a:p>
      </dgm:t>
    </dgm:pt>
    <dgm:pt modelId="{175EBD24-D57C-45A7-9535-F7152F2852ED}" type="sibTrans" cxnId="{A4401B19-1522-4DEA-955F-B7A994020912}">
      <dgm:prSet/>
      <dgm:spPr/>
      <dgm:t>
        <a:bodyPr/>
        <a:lstStyle/>
        <a:p>
          <a:endParaRPr lang="en-US"/>
        </a:p>
      </dgm:t>
    </dgm:pt>
    <dgm:pt modelId="{0AE15FA1-BA45-49C6-8E65-46B7DE86F3EC}">
      <dgm:prSet/>
      <dgm:spPr>
        <a:solidFill>
          <a:srgbClr val="7CBE5E"/>
        </a:solidFill>
      </dgm:spPr>
      <dgm:t>
        <a:bodyPr/>
        <a:lstStyle/>
        <a:p>
          <a:r>
            <a:rPr lang="en-US" dirty="0">
              <a:latin typeface="Arial" panose="020B0604020202020204" pitchFamily="34" charset="0"/>
              <a:cs typeface="Arial" panose="020B0604020202020204" pitchFamily="34" charset="0"/>
            </a:rPr>
            <a:t>Marriage date is January 2020, or later</a:t>
          </a:r>
        </a:p>
      </dgm:t>
    </dgm:pt>
    <dgm:pt modelId="{E7F4D3C9-E357-46F6-9041-5BDB80291D1F}" type="parTrans" cxnId="{DC5C08B8-09C6-41D8-AB73-A4F8BD5E69DC}">
      <dgm:prSet/>
      <dgm:spPr/>
      <dgm:t>
        <a:bodyPr/>
        <a:lstStyle/>
        <a:p>
          <a:endParaRPr lang="en-US"/>
        </a:p>
      </dgm:t>
    </dgm:pt>
    <dgm:pt modelId="{7681AEC3-0533-488C-9AD0-E86BECD4A283}" type="sibTrans" cxnId="{DC5C08B8-09C6-41D8-AB73-A4F8BD5E69DC}">
      <dgm:prSet/>
      <dgm:spPr/>
      <dgm:t>
        <a:bodyPr/>
        <a:lstStyle/>
        <a:p>
          <a:endParaRPr lang="en-US"/>
        </a:p>
      </dgm:t>
    </dgm:pt>
    <dgm:pt modelId="{E0F438C5-B74D-49B8-B4A0-4E9D6A688D2A}">
      <dgm:prSet/>
      <dgm:spPr>
        <a:solidFill>
          <a:srgbClr val="7CBE5E"/>
        </a:solidFill>
      </dgm:spPr>
      <dgm:t>
        <a:bodyPr/>
        <a:lstStyle/>
        <a:p>
          <a:r>
            <a:rPr lang="en-US" dirty="0">
              <a:latin typeface="Arial" panose="020B0604020202020204" pitchFamily="34" charset="0"/>
              <a:cs typeface="Arial" panose="020B0604020202020204" pitchFamily="34" charset="0"/>
            </a:rPr>
            <a:t>First three digits of the SSN are 666</a:t>
          </a:r>
        </a:p>
      </dgm:t>
    </dgm:pt>
    <dgm:pt modelId="{DC26DA5E-0935-431F-89F6-7564046A677F}" type="parTrans" cxnId="{2ADB7592-111C-49FC-A325-D46C3DD19C27}">
      <dgm:prSet/>
      <dgm:spPr/>
      <dgm:t>
        <a:bodyPr/>
        <a:lstStyle/>
        <a:p>
          <a:endParaRPr lang="en-US"/>
        </a:p>
      </dgm:t>
    </dgm:pt>
    <dgm:pt modelId="{E980A363-4A04-43E3-9C19-B8559CE1E202}" type="sibTrans" cxnId="{2ADB7592-111C-49FC-A325-D46C3DD19C27}">
      <dgm:prSet/>
      <dgm:spPr/>
      <dgm:t>
        <a:bodyPr/>
        <a:lstStyle/>
        <a:p>
          <a:endParaRPr lang="en-US"/>
        </a:p>
      </dgm:t>
    </dgm:pt>
    <dgm:pt modelId="{A64E9A79-1E66-4466-8E00-24181C4B552A}">
      <dgm:prSet/>
      <dgm:spPr>
        <a:solidFill>
          <a:srgbClr val="7CBE5E"/>
        </a:solidFill>
      </dgm:spPr>
      <dgm:t>
        <a:bodyPr/>
        <a:lstStyle/>
        <a:p>
          <a:r>
            <a:rPr lang="en-US" dirty="0">
              <a:latin typeface="Arial" panose="020B0604020202020204" pitchFamily="34" charset="0"/>
              <a:cs typeface="Arial" panose="020B0604020202020204" pitchFamily="34" charset="0"/>
            </a:rPr>
            <a:t>Filed a non-U.S. tax return</a:t>
          </a:r>
        </a:p>
      </dgm:t>
    </dgm:pt>
    <dgm:pt modelId="{D4BD6447-7AD2-444E-8270-EE9DE3CA86E9}" type="parTrans" cxnId="{AA53AF19-6727-49A4-B876-EBEE300E1003}">
      <dgm:prSet/>
      <dgm:spPr/>
      <dgm:t>
        <a:bodyPr/>
        <a:lstStyle/>
        <a:p>
          <a:endParaRPr lang="en-US"/>
        </a:p>
      </dgm:t>
    </dgm:pt>
    <dgm:pt modelId="{F905D5C6-3682-4F50-BD85-A47BD5F401B1}" type="sibTrans" cxnId="{AA53AF19-6727-49A4-B876-EBEE300E1003}">
      <dgm:prSet/>
      <dgm:spPr/>
      <dgm:t>
        <a:bodyPr/>
        <a:lstStyle/>
        <a:p>
          <a:endParaRPr lang="en-US"/>
        </a:p>
      </dgm:t>
    </dgm:pt>
    <dgm:pt modelId="{D898F009-08BE-4028-8107-06406E6FBDC9}">
      <dgm:prSet/>
      <dgm:spPr>
        <a:solidFill>
          <a:srgbClr val="7CBE5E"/>
        </a:solidFill>
      </dgm:spPr>
      <dgm:t>
        <a:bodyPr/>
        <a:lstStyle/>
        <a:p>
          <a:r>
            <a:rPr lang="en-US" dirty="0">
              <a:latin typeface="Arial" panose="020B0604020202020204" pitchFamily="34" charset="0"/>
              <a:cs typeface="Arial" panose="020B0604020202020204" pitchFamily="34" charset="0"/>
            </a:rPr>
            <a:t>Married and filed as head of household, or filed separate returns</a:t>
          </a:r>
        </a:p>
      </dgm:t>
    </dgm:pt>
    <dgm:pt modelId="{F1CBBCE2-BF8A-47BA-952A-D338522831F8}" type="parTrans" cxnId="{E0C0BB6C-7420-47FD-9517-68C126CA1EBE}">
      <dgm:prSet/>
      <dgm:spPr/>
      <dgm:t>
        <a:bodyPr/>
        <a:lstStyle/>
        <a:p>
          <a:endParaRPr lang="en-US"/>
        </a:p>
      </dgm:t>
    </dgm:pt>
    <dgm:pt modelId="{E66D69B7-BE8F-4D40-8BD1-8601F57236C6}" type="sibTrans" cxnId="{E0C0BB6C-7420-47FD-9517-68C126CA1EBE}">
      <dgm:prSet/>
      <dgm:spPr/>
      <dgm:t>
        <a:bodyPr/>
        <a:lstStyle/>
        <a:p>
          <a:endParaRPr lang="en-US"/>
        </a:p>
      </dgm:t>
    </dgm:pt>
    <dgm:pt modelId="{24FA7423-780A-4ADB-9AB4-21898780D5CE}">
      <dgm:prSet/>
      <dgm:spPr>
        <a:solidFill>
          <a:srgbClr val="7CBE5E"/>
        </a:solidFill>
      </dgm:spPr>
      <dgm:t>
        <a:bodyPr/>
        <a:lstStyle/>
        <a:p>
          <a:r>
            <a:rPr lang="en-US" dirty="0">
              <a:latin typeface="Arial" panose="020B0604020202020204" pitchFamily="34" charset="0"/>
              <a:cs typeface="Arial" panose="020B0604020202020204" pitchFamily="34" charset="0"/>
            </a:rPr>
            <a:t>Neither married parent entered a valid SSN</a:t>
          </a:r>
        </a:p>
      </dgm:t>
    </dgm:pt>
    <dgm:pt modelId="{5BC799F9-1174-4469-BEC2-BB49B35AEBE0}" type="parTrans" cxnId="{7572EBF4-1B04-4FDA-BAFB-049D08FD4DC1}">
      <dgm:prSet/>
      <dgm:spPr/>
      <dgm:t>
        <a:bodyPr/>
        <a:lstStyle/>
        <a:p>
          <a:endParaRPr lang="en-US"/>
        </a:p>
      </dgm:t>
    </dgm:pt>
    <dgm:pt modelId="{A7E1910F-ED3F-44D4-99E7-D0AF395AFB18}" type="sibTrans" cxnId="{7572EBF4-1B04-4FDA-BAFB-049D08FD4DC1}">
      <dgm:prSet/>
      <dgm:spPr/>
      <dgm:t>
        <a:bodyPr/>
        <a:lstStyle/>
        <a:p>
          <a:endParaRPr lang="en-US"/>
        </a:p>
      </dgm:t>
    </dgm:pt>
    <dgm:pt modelId="{366AE46E-54A1-46C7-8302-02F8E013220E}">
      <dgm:prSet/>
      <dgm:spPr>
        <a:solidFill>
          <a:srgbClr val="7CBE5E"/>
        </a:solidFill>
      </dgm:spPr>
      <dgm:t>
        <a:bodyPr/>
        <a:lstStyle/>
        <a:p>
          <a:r>
            <a:rPr lang="en-US" dirty="0">
              <a:latin typeface="Arial" panose="020B0604020202020204" pitchFamily="34" charset="0"/>
              <a:cs typeface="Arial" panose="020B0604020202020204" pitchFamily="34" charset="0"/>
            </a:rPr>
            <a:t>Non-married parent or both married parents entered all zeroes for the SSN</a:t>
          </a:r>
        </a:p>
      </dgm:t>
    </dgm:pt>
    <dgm:pt modelId="{C9BD7727-3057-412F-BA8E-7A68954F65B4}" type="parTrans" cxnId="{B22A32FF-14AF-4EFC-86B2-209ED19D4AA1}">
      <dgm:prSet/>
      <dgm:spPr/>
      <dgm:t>
        <a:bodyPr/>
        <a:lstStyle/>
        <a:p>
          <a:endParaRPr lang="en-US"/>
        </a:p>
      </dgm:t>
    </dgm:pt>
    <dgm:pt modelId="{74B001D5-F46A-4714-8788-0D0432FE50C0}" type="sibTrans" cxnId="{B22A32FF-14AF-4EFC-86B2-209ED19D4AA1}">
      <dgm:prSet/>
      <dgm:spPr/>
      <dgm:t>
        <a:bodyPr/>
        <a:lstStyle/>
        <a:p>
          <a:endParaRPr lang="en-US"/>
        </a:p>
      </dgm:t>
    </dgm:pt>
    <dgm:pt modelId="{57F9FCD9-3BA1-46FE-9A86-98F8EC167EF4}" type="pres">
      <dgm:prSet presAssocID="{068C5EFF-9053-4376-9EEC-D9EBC395BE0F}" presName="composite" presStyleCnt="0">
        <dgm:presLayoutVars>
          <dgm:chMax val="1"/>
          <dgm:dir/>
          <dgm:resizeHandles val="exact"/>
        </dgm:presLayoutVars>
      </dgm:prSet>
      <dgm:spPr/>
      <dgm:t>
        <a:bodyPr/>
        <a:lstStyle/>
        <a:p>
          <a:endParaRPr lang="en-US"/>
        </a:p>
      </dgm:t>
    </dgm:pt>
    <dgm:pt modelId="{32E2B2D4-5D81-4E02-BF5F-CA5FC3672B12}" type="pres">
      <dgm:prSet presAssocID="{0F81FF52-536F-40DB-A4B6-C4E48ED31DDF}" presName="roof" presStyleLbl="dkBgShp" presStyleIdx="0" presStyleCnt="2"/>
      <dgm:spPr/>
      <dgm:t>
        <a:bodyPr/>
        <a:lstStyle/>
        <a:p>
          <a:endParaRPr lang="en-US"/>
        </a:p>
      </dgm:t>
    </dgm:pt>
    <dgm:pt modelId="{1AF5C997-57E5-49AB-913E-B40A9C402D87}" type="pres">
      <dgm:prSet presAssocID="{0F81FF52-536F-40DB-A4B6-C4E48ED31DDF}" presName="pillars" presStyleCnt="0"/>
      <dgm:spPr/>
    </dgm:pt>
    <dgm:pt modelId="{4D5791FB-88AE-4085-BF06-6168C6E23C57}" type="pres">
      <dgm:prSet presAssocID="{0F81FF52-536F-40DB-A4B6-C4E48ED31DDF}" presName="pillar1" presStyleLbl="node1" presStyleIdx="0" presStyleCnt="7">
        <dgm:presLayoutVars>
          <dgm:bulletEnabled val="1"/>
        </dgm:presLayoutVars>
      </dgm:prSet>
      <dgm:spPr/>
      <dgm:t>
        <a:bodyPr/>
        <a:lstStyle/>
        <a:p>
          <a:endParaRPr lang="en-US"/>
        </a:p>
      </dgm:t>
    </dgm:pt>
    <dgm:pt modelId="{10E998BF-0381-477E-AAE8-B755529DF6D1}" type="pres">
      <dgm:prSet presAssocID="{0AE15FA1-BA45-49C6-8E65-46B7DE86F3EC}" presName="pillarX" presStyleLbl="node1" presStyleIdx="1" presStyleCnt="7">
        <dgm:presLayoutVars>
          <dgm:bulletEnabled val="1"/>
        </dgm:presLayoutVars>
      </dgm:prSet>
      <dgm:spPr/>
      <dgm:t>
        <a:bodyPr/>
        <a:lstStyle/>
        <a:p>
          <a:endParaRPr lang="en-US"/>
        </a:p>
      </dgm:t>
    </dgm:pt>
    <dgm:pt modelId="{58829F29-8EC1-4265-A142-EAD87D1B180B}" type="pres">
      <dgm:prSet presAssocID="{E0F438C5-B74D-49B8-B4A0-4E9D6A688D2A}" presName="pillarX" presStyleLbl="node1" presStyleIdx="2" presStyleCnt="7">
        <dgm:presLayoutVars>
          <dgm:bulletEnabled val="1"/>
        </dgm:presLayoutVars>
      </dgm:prSet>
      <dgm:spPr/>
      <dgm:t>
        <a:bodyPr/>
        <a:lstStyle/>
        <a:p>
          <a:endParaRPr lang="en-US"/>
        </a:p>
      </dgm:t>
    </dgm:pt>
    <dgm:pt modelId="{82F5335F-6E72-4F66-A0C0-843B5C20B1F0}" type="pres">
      <dgm:prSet presAssocID="{A64E9A79-1E66-4466-8E00-24181C4B552A}" presName="pillarX" presStyleLbl="node1" presStyleIdx="3" presStyleCnt="7">
        <dgm:presLayoutVars>
          <dgm:bulletEnabled val="1"/>
        </dgm:presLayoutVars>
      </dgm:prSet>
      <dgm:spPr/>
      <dgm:t>
        <a:bodyPr/>
        <a:lstStyle/>
        <a:p>
          <a:endParaRPr lang="en-US"/>
        </a:p>
      </dgm:t>
    </dgm:pt>
    <dgm:pt modelId="{0FD0CE40-12DE-4F3E-A162-5D510837C7AF}" type="pres">
      <dgm:prSet presAssocID="{D898F009-08BE-4028-8107-06406E6FBDC9}" presName="pillarX" presStyleLbl="node1" presStyleIdx="4" presStyleCnt="7">
        <dgm:presLayoutVars>
          <dgm:bulletEnabled val="1"/>
        </dgm:presLayoutVars>
      </dgm:prSet>
      <dgm:spPr/>
      <dgm:t>
        <a:bodyPr/>
        <a:lstStyle/>
        <a:p>
          <a:endParaRPr lang="en-US"/>
        </a:p>
      </dgm:t>
    </dgm:pt>
    <dgm:pt modelId="{B487B1B9-6CE1-4570-9F42-E88FB51EE26F}" type="pres">
      <dgm:prSet presAssocID="{24FA7423-780A-4ADB-9AB4-21898780D5CE}" presName="pillarX" presStyleLbl="node1" presStyleIdx="5" presStyleCnt="7">
        <dgm:presLayoutVars>
          <dgm:bulletEnabled val="1"/>
        </dgm:presLayoutVars>
      </dgm:prSet>
      <dgm:spPr/>
      <dgm:t>
        <a:bodyPr/>
        <a:lstStyle/>
        <a:p>
          <a:endParaRPr lang="en-US"/>
        </a:p>
      </dgm:t>
    </dgm:pt>
    <dgm:pt modelId="{B31ABA9C-E4A3-48F6-BA97-577BC1FC89D9}" type="pres">
      <dgm:prSet presAssocID="{366AE46E-54A1-46C7-8302-02F8E013220E}" presName="pillarX" presStyleLbl="node1" presStyleIdx="6" presStyleCnt="7">
        <dgm:presLayoutVars>
          <dgm:bulletEnabled val="1"/>
        </dgm:presLayoutVars>
      </dgm:prSet>
      <dgm:spPr/>
      <dgm:t>
        <a:bodyPr/>
        <a:lstStyle/>
        <a:p>
          <a:endParaRPr lang="en-US"/>
        </a:p>
      </dgm:t>
    </dgm:pt>
    <dgm:pt modelId="{87A24CA5-A769-4AD8-9829-CACB8FAAEB88}" type="pres">
      <dgm:prSet presAssocID="{0F81FF52-536F-40DB-A4B6-C4E48ED31DDF}" presName="base" presStyleLbl="dkBgShp" presStyleIdx="1" presStyleCnt="2"/>
      <dgm:spPr>
        <a:solidFill>
          <a:srgbClr val="56933B"/>
        </a:solidFill>
        <a:ln>
          <a:solidFill>
            <a:schemeClr val="bg1"/>
          </a:solidFill>
        </a:ln>
      </dgm:spPr>
    </dgm:pt>
  </dgm:ptLst>
  <dgm:cxnLst>
    <dgm:cxn modelId="{7E0ADE50-802F-4EAE-ABBD-966B7377C3A6}" type="presOf" srcId="{366AE46E-54A1-46C7-8302-02F8E013220E}" destId="{B31ABA9C-E4A3-48F6-BA97-577BC1FC89D9}" srcOrd="0" destOrd="0" presId="urn:microsoft.com/office/officeart/2005/8/layout/hList3"/>
    <dgm:cxn modelId="{B22A32FF-14AF-4EFC-86B2-209ED19D4AA1}" srcId="{0F81FF52-536F-40DB-A4B6-C4E48ED31DDF}" destId="{366AE46E-54A1-46C7-8302-02F8E013220E}" srcOrd="6" destOrd="0" parTransId="{C9BD7727-3057-412F-BA8E-7A68954F65B4}" sibTransId="{74B001D5-F46A-4714-8788-0D0432FE50C0}"/>
    <dgm:cxn modelId="{F1E56CB6-AC30-422A-B57B-F22BC34DE325}" type="presOf" srcId="{E0F438C5-B74D-49B8-B4A0-4E9D6A688D2A}" destId="{58829F29-8EC1-4265-A142-EAD87D1B180B}" srcOrd="0" destOrd="0" presId="urn:microsoft.com/office/officeart/2005/8/layout/hList3"/>
    <dgm:cxn modelId="{3075634B-7332-438D-9E41-82E6C4E4331C}" type="presOf" srcId="{068C5EFF-9053-4376-9EEC-D9EBC395BE0F}" destId="{57F9FCD9-3BA1-46FE-9A86-98F8EC167EF4}" srcOrd="0" destOrd="0" presId="urn:microsoft.com/office/officeart/2005/8/layout/hList3"/>
    <dgm:cxn modelId="{2C668719-429A-4D40-9CF2-41EA1A5AC5CC}" type="presOf" srcId="{24FA7423-780A-4ADB-9AB4-21898780D5CE}" destId="{B487B1B9-6CE1-4570-9F42-E88FB51EE26F}" srcOrd="0" destOrd="0" presId="urn:microsoft.com/office/officeart/2005/8/layout/hList3"/>
    <dgm:cxn modelId="{AA53AF19-6727-49A4-B876-EBEE300E1003}" srcId="{0F81FF52-536F-40DB-A4B6-C4E48ED31DDF}" destId="{A64E9A79-1E66-4466-8E00-24181C4B552A}" srcOrd="3" destOrd="0" parTransId="{D4BD6447-7AD2-444E-8270-EE9DE3CA86E9}" sibTransId="{F905D5C6-3682-4F50-BD85-A47BD5F401B1}"/>
    <dgm:cxn modelId="{D844C212-1487-4AA2-91AE-02ADAC7C8D6C}" type="presOf" srcId="{0AE15FA1-BA45-49C6-8E65-46B7DE86F3EC}" destId="{10E998BF-0381-477E-AAE8-B755529DF6D1}" srcOrd="0" destOrd="0" presId="urn:microsoft.com/office/officeart/2005/8/layout/hList3"/>
    <dgm:cxn modelId="{D50EBD9C-3D03-4D66-A920-4D6CA7584931}" srcId="{068C5EFF-9053-4376-9EEC-D9EBC395BE0F}" destId="{0F81FF52-536F-40DB-A4B6-C4E48ED31DDF}" srcOrd="0" destOrd="0" parTransId="{263D5951-AD9F-498E-856E-4AE76114A566}" sibTransId="{A32F12A8-317D-4CC6-B27A-DBD4E5D82F50}"/>
    <dgm:cxn modelId="{AA07E2EE-1ACA-4F4D-BF36-715C7D9C1B04}" type="presOf" srcId="{A64E9A79-1E66-4466-8E00-24181C4B552A}" destId="{82F5335F-6E72-4F66-A0C0-843B5C20B1F0}" srcOrd="0" destOrd="0" presId="urn:microsoft.com/office/officeart/2005/8/layout/hList3"/>
    <dgm:cxn modelId="{035C4F25-ACFD-49B5-9AD6-4979A0B700A6}" type="presOf" srcId="{D898F009-08BE-4028-8107-06406E6FBDC9}" destId="{0FD0CE40-12DE-4F3E-A162-5D510837C7AF}" srcOrd="0" destOrd="0" presId="urn:microsoft.com/office/officeart/2005/8/layout/hList3"/>
    <dgm:cxn modelId="{7572EBF4-1B04-4FDA-BAFB-049D08FD4DC1}" srcId="{0F81FF52-536F-40DB-A4B6-C4E48ED31DDF}" destId="{24FA7423-780A-4ADB-9AB4-21898780D5CE}" srcOrd="5" destOrd="0" parTransId="{5BC799F9-1174-4469-BEC2-BB49B35AEBE0}" sibTransId="{A7E1910F-ED3F-44D4-99E7-D0AF395AFB18}"/>
    <dgm:cxn modelId="{E0C0BB6C-7420-47FD-9517-68C126CA1EBE}" srcId="{0F81FF52-536F-40DB-A4B6-C4E48ED31DDF}" destId="{D898F009-08BE-4028-8107-06406E6FBDC9}" srcOrd="4" destOrd="0" parTransId="{F1CBBCE2-BF8A-47BA-952A-D338522831F8}" sibTransId="{E66D69B7-BE8F-4D40-8BD1-8601F57236C6}"/>
    <dgm:cxn modelId="{DC5C08B8-09C6-41D8-AB73-A4F8BD5E69DC}" srcId="{0F81FF52-536F-40DB-A4B6-C4E48ED31DDF}" destId="{0AE15FA1-BA45-49C6-8E65-46B7DE86F3EC}" srcOrd="1" destOrd="0" parTransId="{E7F4D3C9-E357-46F6-9041-5BDB80291D1F}" sibTransId="{7681AEC3-0533-488C-9AD0-E86BECD4A283}"/>
    <dgm:cxn modelId="{CB0AF99B-0015-4CA2-AFE7-67F41982805F}" type="presOf" srcId="{0F81FF52-536F-40DB-A4B6-C4E48ED31DDF}" destId="{32E2B2D4-5D81-4E02-BF5F-CA5FC3672B12}" srcOrd="0" destOrd="0" presId="urn:microsoft.com/office/officeart/2005/8/layout/hList3"/>
    <dgm:cxn modelId="{0C8684EE-EF1F-4388-A7D6-DC1DDEDA2083}" type="presOf" srcId="{2A255BCD-0BF0-483D-96E4-E6D8BFEA52FE}" destId="{4D5791FB-88AE-4085-BF06-6168C6E23C57}" srcOrd="0" destOrd="0" presId="urn:microsoft.com/office/officeart/2005/8/layout/hList3"/>
    <dgm:cxn modelId="{2ADB7592-111C-49FC-A325-D46C3DD19C27}" srcId="{0F81FF52-536F-40DB-A4B6-C4E48ED31DDF}" destId="{E0F438C5-B74D-49B8-B4A0-4E9D6A688D2A}" srcOrd="2" destOrd="0" parTransId="{DC26DA5E-0935-431F-89F6-7564046A677F}" sibTransId="{E980A363-4A04-43E3-9C19-B8559CE1E202}"/>
    <dgm:cxn modelId="{A4401B19-1522-4DEA-955F-B7A994020912}" srcId="{0F81FF52-536F-40DB-A4B6-C4E48ED31DDF}" destId="{2A255BCD-0BF0-483D-96E4-E6D8BFEA52FE}" srcOrd="0" destOrd="0" parTransId="{5D76D5C5-CE60-440D-B387-8C7E57F18E9E}" sibTransId="{175EBD24-D57C-45A7-9535-F7152F2852ED}"/>
    <dgm:cxn modelId="{27355333-8138-417B-9085-7219BF91EF17}" type="presParOf" srcId="{57F9FCD9-3BA1-46FE-9A86-98F8EC167EF4}" destId="{32E2B2D4-5D81-4E02-BF5F-CA5FC3672B12}" srcOrd="0" destOrd="0" presId="urn:microsoft.com/office/officeart/2005/8/layout/hList3"/>
    <dgm:cxn modelId="{C21FEDC1-8BAF-453E-93D9-279B6DD2AE8A}" type="presParOf" srcId="{57F9FCD9-3BA1-46FE-9A86-98F8EC167EF4}" destId="{1AF5C997-57E5-49AB-913E-B40A9C402D87}" srcOrd="1" destOrd="0" presId="urn:microsoft.com/office/officeart/2005/8/layout/hList3"/>
    <dgm:cxn modelId="{3BD9CB2D-FB70-4EC1-84BF-8E53E69EF931}" type="presParOf" srcId="{1AF5C997-57E5-49AB-913E-B40A9C402D87}" destId="{4D5791FB-88AE-4085-BF06-6168C6E23C57}" srcOrd="0" destOrd="0" presId="urn:microsoft.com/office/officeart/2005/8/layout/hList3"/>
    <dgm:cxn modelId="{6F1CDA1B-4CEE-4AA3-9EA3-4D8BBE8A439B}" type="presParOf" srcId="{1AF5C997-57E5-49AB-913E-B40A9C402D87}" destId="{10E998BF-0381-477E-AAE8-B755529DF6D1}" srcOrd="1" destOrd="0" presId="urn:microsoft.com/office/officeart/2005/8/layout/hList3"/>
    <dgm:cxn modelId="{E2286B4A-19D7-4E2A-8114-F12C53FA751A}" type="presParOf" srcId="{1AF5C997-57E5-49AB-913E-B40A9C402D87}" destId="{58829F29-8EC1-4265-A142-EAD87D1B180B}" srcOrd="2" destOrd="0" presId="urn:microsoft.com/office/officeart/2005/8/layout/hList3"/>
    <dgm:cxn modelId="{ABAFAF1E-B610-41BD-A387-CCAFBDDFF443}" type="presParOf" srcId="{1AF5C997-57E5-49AB-913E-B40A9C402D87}" destId="{82F5335F-6E72-4F66-A0C0-843B5C20B1F0}" srcOrd="3" destOrd="0" presId="urn:microsoft.com/office/officeart/2005/8/layout/hList3"/>
    <dgm:cxn modelId="{84DBA912-7C1C-40CE-BDB4-3B8B66EFDCA9}" type="presParOf" srcId="{1AF5C997-57E5-49AB-913E-B40A9C402D87}" destId="{0FD0CE40-12DE-4F3E-A162-5D510837C7AF}" srcOrd="4" destOrd="0" presId="urn:microsoft.com/office/officeart/2005/8/layout/hList3"/>
    <dgm:cxn modelId="{7C96EFE5-90D9-4C10-985C-4826F4AD4AE9}" type="presParOf" srcId="{1AF5C997-57E5-49AB-913E-B40A9C402D87}" destId="{B487B1B9-6CE1-4570-9F42-E88FB51EE26F}" srcOrd="5" destOrd="0" presId="urn:microsoft.com/office/officeart/2005/8/layout/hList3"/>
    <dgm:cxn modelId="{F67ECC2B-5559-4252-83E2-F880DF556BD7}" type="presParOf" srcId="{1AF5C997-57E5-49AB-913E-B40A9C402D87}" destId="{B31ABA9C-E4A3-48F6-BA97-577BC1FC89D9}" srcOrd="6" destOrd="0" presId="urn:microsoft.com/office/officeart/2005/8/layout/hList3"/>
    <dgm:cxn modelId="{A866214A-1FE1-4A30-83BF-601844244EE7}" type="presParOf" srcId="{57F9FCD9-3BA1-46FE-9A86-98F8EC167EF4}" destId="{87A24CA5-A769-4AD8-9829-CACB8FAAEB88}" srcOrd="2" destOrd="0" presId="urn:microsoft.com/office/officeart/2005/8/layout/h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010D-B9FB-441C-816F-969633BB2F10}">
      <dsp:nvSpPr>
        <dsp:cNvPr id="0" name=""/>
        <dsp:cNvSpPr/>
      </dsp:nvSpPr>
      <dsp:spPr>
        <a:xfrm>
          <a:off x="1042825" y="51825"/>
          <a:ext cx="4804658" cy="4749654"/>
        </a:xfrm>
        <a:prstGeom prst="pie">
          <a:avLst>
            <a:gd name="adj1" fmla="val 16200000"/>
            <a:gd name="adj2" fmla="val 0"/>
          </a:avLst>
        </a:prstGeom>
        <a:solidFill>
          <a:srgbClr val="B5CC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r" defTabSz="1022350">
            <a:lnSpc>
              <a:spcPct val="90000"/>
            </a:lnSpc>
            <a:spcBef>
              <a:spcPct val="0"/>
            </a:spcBef>
            <a:spcAft>
              <a:spcPct val="35000"/>
            </a:spcAft>
          </a:pPr>
          <a:r>
            <a:rPr lang="en-US" sz="2300" b="0" kern="1200" dirty="0">
              <a:latin typeface="Arial" panose="020B0604020202020204" pitchFamily="34" charset="0"/>
              <a:cs typeface="Arial" panose="020B0604020202020204" pitchFamily="34" charset="0"/>
            </a:rPr>
            <a:t>Scholarships</a:t>
          </a:r>
        </a:p>
      </dsp:txBody>
      <dsp:txXfrm>
        <a:off x="3500065" y="930511"/>
        <a:ext cx="1773147" cy="1413587"/>
      </dsp:txXfrm>
    </dsp:sp>
    <dsp:sp modelId="{12A9E0E2-F062-49BB-8602-5660ED6764EF}">
      <dsp:nvSpPr>
        <dsp:cNvPr id="0" name=""/>
        <dsp:cNvSpPr/>
      </dsp:nvSpPr>
      <dsp:spPr>
        <a:xfrm>
          <a:off x="1127581" y="109478"/>
          <a:ext cx="4698143" cy="4636274"/>
        </a:xfrm>
        <a:prstGeom prst="pie">
          <a:avLst>
            <a:gd name="adj1" fmla="val 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Grants</a:t>
          </a:r>
        </a:p>
      </dsp:txBody>
      <dsp:txXfrm>
        <a:off x="3560548" y="2510407"/>
        <a:ext cx="1733838" cy="1379843"/>
      </dsp:txXfrm>
    </dsp:sp>
    <dsp:sp modelId="{D437C0E5-3883-4F51-8AF0-A5736AFED719}">
      <dsp:nvSpPr>
        <dsp:cNvPr id="0" name=""/>
        <dsp:cNvSpPr/>
      </dsp:nvSpPr>
      <dsp:spPr>
        <a:xfrm>
          <a:off x="1083253" y="127753"/>
          <a:ext cx="4786799" cy="4599724"/>
        </a:xfrm>
        <a:prstGeom prst="pie">
          <a:avLst>
            <a:gd name="adj1" fmla="val 5400000"/>
            <a:gd name="adj2" fmla="val 10800000"/>
          </a:avLst>
        </a:prstGeom>
        <a:solidFill>
          <a:srgbClr val="FA9B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Work-Study Employment</a:t>
          </a:r>
        </a:p>
      </dsp:txBody>
      <dsp:txXfrm>
        <a:off x="1624617" y="2509754"/>
        <a:ext cx="1766557" cy="1368965"/>
      </dsp:txXfrm>
    </dsp:sp>
    <dsp:sp modelId="{9229149F-801D-4F67-9D73-4C2AACCF82D7}">
      <dsp:nvSpPr>
        <dsp:cNvPr id="0" name=""/>
        <dsp:cNvSpPr/>
      </dsp:nvSpPr>
      <dsp:spPr>
        <a:xfrm>
          <a:off x="1040373" y="16378"/>
          <a:ext cx="4872559" cy="4822476"/>
        </a:xfrm>
        <a:prstGeom prst="pie">
          <a:avLst>
            <a:gd name="adj1" fmla="val 10800000"/>
            <a:gd name="adj2" fmla="val 1620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Arial" panose="020B0604020202020204" pitchFamily="34" charset="0"/>
              <a:cs typeface="Arial" panose="020B0604020202020204" pitchFamily="34" charset="0"/>
            </a:rPr>
            <a:t>Loans</a:t>
          </a:r>
        </a:p>
      </dsp:txBody>
      <dsp:txXfrm>
        <a:off x="1591437" y="906239"/>
        <a:ext cx="1798206" cy="1435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103612" y="1572"/>
          <a:ext cx="2116561" cy="1269936"/>
        </a:xfrm>
        <a:prstGeom prst="rect">
          <a:avLst/>
        </a:prstGeom>
        <a:solidFill>
          <a:srgbClr val="763269"/>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Pell Grant</a:t>
          </a:r>
        </a:p>
      </dsp:txBody>
      <dsp:txXfrm>
        <a:off x="103612" y="1572"/>
        <a:ext cx="2116561" cy="1269936"/>
      </dsp:txXfrm>
    </dsp:sp>
    <dsp:sp modelId="{26F4202D-5CB8-46DF-851A-DC3432C2C607}">
      <dsp:nvSpPr>
        <dsp:cNvPr id="0" name=""/>
        <dsp:cNvSpPr/>
      </dsp:nvSpPr>
      <dsp:spPr>
        <a:xfrm>
          <a:off x="2431830" y="1572"/>
          <a:ext cx="2116561" cy="1269936"/>
        </a:xfrm>
        <a:prstGeom prst="rect">
          <a:avLst/>
        </a:prstGeom>
        <a:solidFill>
          <a:srgbClr val="BD577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Iraq Afghanistan Service Grant (IASG)</a:t>
          </a:r>
        </a:p>
      </dsp:txBody>
      <dsp:txXfrm>
        <a:off x="2431830" y="1572"/>
        <a:ext cx="2116561" cy="1269936"/>
      </dsp:txXfrm>
    </dsp:sp>
    <dsp:sp modelId="{B0C99F12-FC81-415D-AEAD-4E552DEABC5C}">
      <dsp:nvSpPr>
        <dsp:cNvPr id="0" name=""/>
        <dsp:cNvSpPr/>
      </dsp:nvSpPr>
      <dsp:spPr>
        <a:xfrm>
          <a:off x="4760047" y="1572"/>
          <a:ext cx="2116561" cy="1269936"/>
        </a:xfrm>
        <a:prstGeom prst="rect">
          <a:avLst/>
        </a:prstGeom>
        <a:solidFill>
          <a:srgbClr val="A11724"/>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Supplemental Educational Opportunity Grant (FSEOG)</a:t>
          </a:r>
        </a:p>
      </dsp:txBody>
      <dsp:txXfrm>
        <a:off x="4760047" y="1572"/>
        <a:ext cx="2116561" cy="1269936"/>
      </dsp:txXfrm>
    </dsp:sp>
    <dsp:sp modelId="{2EEFF565-0FA5-4AFE-8EC9-CF46641B257F}">
      <dsp:nvSpPr>
        <dsp:cNvPr id="0" name=""/>
        <dsp:cNvSpPr/>
      </dsp:nvSpPr>
      <dsp:spPr>
        <a:xfrm>
          <a:off x="103612" y="1483165"/>
          <a:ext cx="2116561" cy="1269936"/>
        </a:xfrm>
        <a:prstGeom prst="rect">
          <a:avLst/>
        </a:prstGeom>
        <a:solidFill>
          <a:srgbClr val="FA9B3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Teacher Education Assistance for College and Higher Education (TEACH) Grant</a:t>
          </a:r>
        </a:p>
      </dsp:txBody>
      <dsp:txXfrm>
        <a:off x="103612" y="1483165"/>
        <a:ext cx="2116561" cy="1269936"/>
      </dsp:txXfrm>
    </dsp:sp>
    <dsp:sp modelId="{5927B7F6-1A6B-4BE6-9A00-80A8F3451E16}">
      <dsp:nvSpPr>
        <dsp:cNvPr id="0" name=""/>
        <dsp:cNvSpPr/>
      </dsp:nvSpPr>
      <dsp:spPr>
        <a:xfrm>
          <a:off x="2431830" y="1483165"/>
          <a:ext cx="2116561" cy="1269936"/>
        </a:xfrm>
        <a:prstGeom prst="rect">
          <a:avLst/>
        </a:prstGeom>
        <a:solidFill>
          <a:srgbClr val="56933B"/>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2431830" y="1483165"/>
        <a:ext cx="2116561" cy="1269936"/>
      </dsp:txXfrm>
    </dsp:sp>
    <dsp:sp modelId="{799B4B1F-19A5-4028-A572-1E0AD4FB66AD}">
      <dsp:nvSpPr>
        <dsp:cNvPr id="0" name=""/>
        <dsp:cNvSpPr/>
      </dsp:nvSpPr>
      <dsp:spPr>
        <a:xfrm>
          <a:off x="4760047" y="1483165"/>
          <a:ext cx="2116561" cy="1269936"/>
        </a:xfrm>
        <a:prstGeom prst="rect">
          <a:avLst/>
        </a:prstGeom>
        <a:solidFill>
          <a:srgbClr val="0084DE"/>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Direct Student Loans (Direct Loans)</a:t>
          </a:r>
        </a:p>
      </dsp:txBody>
      <dsp:txXfrm>
        <a:off x="4760047" y="1483165"/>
        <a:ext cx="2116561" cy="1269936"/>
      </dsp:txXfrm>
    </dsp:sp>
    <dsp:sp modelId="{F8FCE1B0-A15B-4784-82E6-5BFC1F3402C4}">
      <dsp:nvSpPr>
        <dsp:cNvPr id="0" name=""/>
        <dsp:cNvSpPr/>
      </dsp:nvSpPr>
      <dsp:spPr>
        <a:xfrm>
          <a:off x="2431830" y="2964758"/>
          <a:ext cx="2116561" cy="1269936"/>
        </a:xfrm>
        <a:prstGeom prst="rect">
          <a:avLst/>
        </a:prstGeom>
        <a:solidFill>
          <a:srgbClr val="263670"/>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latin typeface="Arial" panose="020B0604020202020204" pitchFamily="34" charset="0"/>
              <a:cs typeface="Arial" panose="020B0604020202020204" pitchFamily="34" charset="0"/>
            </a:rPr>
            <a:t>Federal PLUS Loans</a:t>
          </a:r>
        </a:p>
      </dsp:txBody>
      <dsp:txXfrm>
        <a:off x="2431830" y="2964758"/>
        <a:ext cx="2116561" cy="1269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2B2D4-5D81-4E02-BF5F-CA5FC3672B12}">
      <dsp:nvSpPr>
        <dsp:cNvPr id="0" name=""/>
        <dsp:cNvSpPr/>
      </dsp:nvSpPr>
      <dsp:spPr>
        <a:xfrm>
          <a:off x="0" y="0"/>
          <a:ext cx="6864035" cy="1012007"/>
        </a:xfrm>
        <a:prstGeom prst="rect">
          <a:avLst/>
        </a:prstGeom>
        <a:solidFill>
          <a:srgbClr val="56933B"/>
        </a:solidFill>
        <a:ln>
          <a:solidFill>
            <a:srgbClr val="3B4311"/>
          </a:solid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latin typeface="Arial" panose="020B0604020202020204" pitchFamily="34" charset="0"/>
              <a:cs typeface="Arial" panose="020B0604020202020204" pitchFamily="34" charset="0"/>
            </a:rPr>
            <a:t>Certain tax filers cannot use the </a:t>
          </a:r>
        </a:p>
        <a:p>
          <a:pPr lvl="0" algn="ctr" defTabSz="1600200">
            <a:lnSpc>
              <a:spcPct val="90000"/>
            </a:lnSpc>
            <a:spcBef>
              <a:spcPct val="0"/>
            </a:spcBef>
            <a:spcAft>
              <a:spcPct val="35000"/>
            </a:spcAft>
          </a:pPr>
          <a:r>
            <a:rPr lang="en-US" sz="3600" kern="1200" dirty="0">
              <a:latin typeface="Arial" panose="020B0604020202020204" pitchFamily="34" charset="0"/>
              <a:cs typeface="Arial" panose="020B0604020202020204" pitchFamily="34" charset="0"/>
            </a:rPr>
            <a:t>IRS Data Retrieval Tool</a:t>
          </a:r>
        </a:p>
      </dsp:txBody>
      <dsp:txXfrm>
        <a:off x="0" y="0"/>
        <a:ext cx="6864035" cy="1012007"/>
      </dsp:txXfrm>
    </dsp:sp>
    <dsp:sp modelId="{4D5791FB-88AE-4085-BF06-6168C6E23C57}">
      <dsp:nvSpPr>
        <dsp:cNvPr id="0" name=""/>
        <dsp:cNvSpPr/>
      </dsp:nvSpPr>
      <dsp:spPr>
        <a:xfrm>
          <a:off x="837"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Did not indicate on FAFSA a tax return was completed</a:t>
          </a:r>
        </a:p>
      </dsp:txBody>
      <dsp:txXfrm>
        <a:off x="837" y="1012007"/>
        <a:ext cx="980337" cy="2125214"/>
      </dsp:txXfrm>
    </dsp:sp>
    <dsp:sp modelId="{10E998BF-0381-477E-AAE8-B755529DF6D1}">
      <dsp:nvSpPr>
        <dsp:cNvPr id="0" name=""/>
        <dsp:cNvSpPr/>
      </dsp:nvSpPr>
      <dsp:spPr>
        <a:xfrm>
          <a:off x="981174"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Marriage date is January 2020, or later</a:t>
          </a:r>
        </a:p>
      </dsp:txBody>
      <dsp:txXfrm>
        <a:off x="981174" y="1012007"/>
        <a:ext cx="980337" cy="2125214"/>
      </dsp:txXfrm>
    </dsp:sp>
    <dsp:sp modelId="{58829F29-8EC1-4265-A142-EAD87D1B180B}">
      <dsp:nvSpPr>
        <dsp:cNvPr id="0" name=""/>
        <dsp:cNvSpPr/>
      </dsp:nvSpPr>
      <dsp:spPr>
        <a:xfrm>
          <a:off x="1961511"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First three digits of the SSN are 666</a:t>
          </a:r>
        </a:p>
      </dsp:txBody>
      <dsp:txXfrm>
        <a:off x="1961511" y="1012007"/>
        <a:ext cx="980337" cy="2125214"/>
      </dsp:txXfrm>
    </dsp:sp>
    <dsp:sp modelId="{82F5335F-6E72-4F66-A0C0-843B5C20B1F0}">
      <dsp:nvSpPr>
        <dsp:cNvPr id="0" name=""/>
        <dsp:cNvSpPr/>
      </dsp:nvSpPr>
      <dsp:spPr>
        <a:xfrm>
          <a:off x="2941848"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Filed a non-U.S. tax return</a:t>
          </a:r>
        </a:p>
      </dsp:txBody>
      <dsp:txXfrm>
        <a:off x="2941848" y="1012007"/>
        <a:ext cx="980337" cy="2125214"/>
      </dsp:txXfrm>
    </dsp:sp>
    <dsp:sp modelId="{0FD0CE40-12DE-4F3E-A162-5D510837C7AF}">
      <dsp:nvSpPr>
        <dsp:cNvPr id="0" name=""/>
        <dsp:cNvSpPr/>
      </dsp:nvSpPr>
      <dsp:spPr>
        <a:xfrm>
          <a:off x="3922186"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Married and filed as head of household, or filed separate returns</a:t>
          </a:r>
        </a:p>
      </dsp:txBody>
      <dsp:txXfrm>
        <a:off x="3922186" y="1012007"/>
        <a:ext cx="980337" cy="2125214"/>
      </dsp:txXfrm>
    </dsp:sp>
    <dsp:sp modelId="{B487B1B9-6CE1-4570-9F42-E88FB51EE26F}">
      <dsp:nvSpPr>
        <dsp:cNvPr id="0" name=""/>
        <dsp:cNvSpPr/>
      </dsp:nvSpPr>
      <dsp:spPr>
        <a:xfrm>
          <a:off x="4902523"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Neither married parent entered a valid SSN</a:t>
          </a:r>
        </a:p>
      </dsp:txBody>
      <dsp:txXfrm>
        <a:off x="4902523" y="1012007"/>
        <a:ext cx="980337" cy="2125214"/>
      </dsp:txXfrm>
    </dsp:sp>
    <dsp:sp modelId="{B31ABA9C-E4A3-48F6-BA97-577BC1FC89D9}">
      <dsp:nvSpPr>
        <dsp:cNvPr id="0" name=""/>
        <dsp:cNvSpPr/>
      </dsp:nvSpPr>
      <dsp:spPr>
        <a:xfrm>
          <a:off x="5882860" y="1012007"/>
          <a:ext cx="980337" cy="2125214"/>
        </a:xfrm>
        <a:prstGeom prst="rect">
          <a:avLst/>
        </a:prstGeom>
        <a:solidFill>
          <a:srgbClr val="7CBE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Non-married parent or both married parents entered all zeroes for the SSN</a:t>
          </a:r>
        </a:p>
      </dsp:txBody>
      <dsp:txXfrm>
        <a:off x="5882860" y="1012007"/>
        <a:ext cx="980337" cy="2125214"/>
      </dsp:txXfrm>
    </dsp:sp>
    <dsp:sp modelId="{87A24CA5-A769-4AD8-9829-CACB8FAAEB88}">
      <dsp:nvSpPr>
        <dsp:cNvPr id="0" name=""/>
        <dsp:cNvSpPr/>
      </dsp:nvSpPr>
      <dsp:spPr>
        <a:xfrm>
          <a:off x="0" y="3137222"/>
          <a:ext cx="6864035" cy="236134"/>
        </a:xfrm>
        <a:prstGeom prst="rect">
          <a:avLst/>
        </a:prstGeom>
        <a:solidFill>
          <a:srgbClr val="56933B"/>
        </a:solidFill>
        <a:ln>
          <a:solidFill>
            <a:schemeClr val="bg1"/>
          </a:solid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5F6D76-7F84-5C44-876B-9D820F61AE5A}"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7974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3753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56022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5F6D76-7F84-5C44-876B-9D820F61AE5A}"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06154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5F6D76-7F84-5C44-876B-9D820F61AE5A}"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20055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5F6D76-7F84-5C44-876B-9D820F61AE5A}"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31294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5F6D76-7F84-5C44-876B-9D820F61AE5A}"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17683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5F6D76-7F84-5C44-876B-9D820F61AE5A}"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6550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F6D76-7F84-5C44-876B-9D820F61AE5A}"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2313588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4827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5F6D76-7F84-5C44-876B-9D820F61AE5A}"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ACD9FA-DEB4-3A4D-A0F0-284AD3022D22}" type="slidenum">
              <a:rPr lang="en-US" smtClean="0"/>
              <a:t>‹#›</a:t>
            </a:fld>
            <a:endParaRPr lang="en-US"/>
          </a:p>
        </p:txBody>
      </p:sp>
    </p:spTree>
    <p:extLst>
      <p:ext uri="{BB962C8B-B14F-4D97-AF65-F5344CB8AC3E}">
        <p14:creationId xmlns:p14="http://schemas.microsoft.com/office/powerpoint/2010/main" val="88454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5F6D76-7F84-5C44-876B-9D820F61AE5A}" type="datetimeFigureOut">
              <a:rPr lang="en-US" smtClean="0"/>
              <a:t>10/14/2020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CD9FA-DEB4-3A4D-A0F0-284AD3022D22}" type="slidenum">
              <a:rPr lang="en-US" smtClean="0"/>
              <a:t>‹#›</a:t>
            </a:fld>
            <a:endParaRPr lang="en-US"/>
          </a:p>
        </p:txBody>
      </p:sp>
    </p:spTree>
    <p:extLst>
      <p:ext uri="{BB962C8B-B14F-4D97-AF65-F5344CB8AC3E}">
        <p14:creationId xmlns:p14="http://schemas.microsoft.com/office/powerpoint/2010/main" val="298202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png"/><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png"/><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tatic.ark.org/eeuploads/adhe-financial/ArFuture_Degrees_-Final2020-2021.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finaid@adhe.edu"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4.png"/><Relationship Id="rId10" Type="http://schemas.microsoft.com/office/2007/relationships/diagramDrawing" Target="../diagrams/drawing2.xml"/><Relationship Id="rId4" Type="http://schemas.openxmlformats.org/officeDocument/2006/relationships/image" Target="../media/image3.png"/><Relationship Id="rId9" Type="http://schemas.openxmlformats.org/officeDocument/2006/relationships/diagramColors" Target="../diagrams/colors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tudentaid.ed.gov/sa/types/grants-scholarships/teach#sequestratio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tudentaid.ed.gov/sa/types/grants-scholarships/iraq-afghanistan-service#sequestratio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tudentaid.ed.gov/npas/index.ht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hyperlink" Target="https://financialaidtoolkit.ed.gov/tk/learn/types.jsp" TargetMode="External"/><Relationship Id="rId3" Type="http://schemas.openxmlformats.org/officeDocument/2006/relationships/image" Target="../media/image2.png"/><Relationship Id="rId7" Type="http://schemas.openxmlformats.org/officeDocument/2006/relationships/hyperlink" Target="http://financialaidtoolkit.ed.gov/t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afsa.gov/" TargetMode="External"/><Relationship Id="rId5" Type="http://schemas.openxmlformats.org/officeDocument/2006/relationships/image" Target="../media/image4.png"/><Relationship Id="rId10" Type="http://schemas.openxmlformats.org/officeDocument/2006/relationships/hyperlink" Target="https://studentaid.ed.gov/sa/fafsa/filling-out/fsaid" TargetMode="External"/><Relationship Id="rId4" Type="http://schemas.openxmlformats.org/officeDocument/2006/relationships/image" Target="../media/image3.png"/><Relationship Id="rId9" Type="http://schemas.openxmlformats.org/officeDocument/2006/relationships/hyperlink" Target="https://studentaid.ed.gov/sa/sites/default/files/2019-20-do-you-need-money.pdf?_ga=2.155358899.981371147.1568735237-454422182.155483133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studentaid.ed.gov/sa/about/data-center/student/application-volume/fafsa-completion-high-schoo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afsa.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pn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afsa.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ifap.ed.gov/sarmaterials/attachments/1920SARAcknowledgementEnglish.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fafsa.gov/"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fafsa.ed.gov/fotw1920/help/fahelp26j.ht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8" Type="http://schemas.openxmlformats.org/officeDocument/2006/relationships/hyperlink" Target="http://www.unigo.com/scholarships" TargetMode="External"/><Relationship Id="rId3" Type="http://schemas.openxmlformats.org/officeDocument/2006/relationships/image" Target="../media/image2.png"/><Relationship Id="rId7" Type="http://schemas.openxmlformats.org/officeDocument/2006/relationships/hyperlink" Target="http://www.fastweb.com/" TargetMode="External"/><Relationship Id="rId12" Type="http://schemas.openxmlformats.org/officeDocument/2006/relationships/hyperlink" Target="http://www.careerinfonet.org/scholarshipsearch/ScholarshipCategory.asp?searchtype=category&amp;nodeid=22"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scholarships.com/" TargetMode="External"/><Relationship Id="rId11" Type="http://schemas.openxmlformats.org/officeDocument/2006/relationships/hyperlink" Target="https://studentaid.ed.gov/sa/types/grants-scholarships/finding-scholarships" TargetMode="External"/><Relationship Id="rId5" Type="http://schemas.openxmlformats.org/officeDocument/2006/relationships/image" Target="../media/image4.png"/><Relationship Id="rId10" Type="http://schemas.openxmlformats.org/officeDocument/2006/relationships/hyperlink" Target="https://fundmyfuture.info/scholarships" TargetMode="External"/><Relationship Id="rId4" Type="http://schemas.openxmlformats.org/officeDocument/2006/relationships/image" Target="../media/image3.png"/><Relationship Id="rId9" Type="http://schemas.openxmlformats.org/officeDocument/2006/relationships/hyperlink" Target="https://bigfuture.collegeboard.org/pay-for-college/grants-scholarships"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feedback.studentaid.ed.gov/" TargetMode="External"/><Relationship Id="rId3" Type="http://schemas.openxmlformats.org/officeDocument/2006/relationships/image" Target="../media/image2.png"/><Relationship Id="rId7" Type="http://schemas.openxmlformats.org/officeDocument/2006/relationships/hyperlink" Target="http://www.ftc.gov/scholarshipscam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tudentaid.gov/sites/default/files/dont-get-scammed.pdf"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astate.edu/AStateSchola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mycampus.astate.edu/"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astateredwolves.com/PhotoStore.dbml?DB_LANG=C&amp;DB_OEM_ID=7200" TargetMode="External"/><Relationship Id="rId5" Type="http://schemas.openxmlformats.org/officeDocument/2006/relationships/image" Target="../media/image4.png"/><Relationship Id="rId10" Type="http://schemas.openxmlformats.org/officeDocument/2006/relationships/image" Target="../media/image25.jpeg"/><Relationship Id="rId4" Type="http://schemas.openxmlformats.org/officeDocument/2006/relationships/image" Target="../media/image3.png"/><Relationship Id="rId9" Type="http://schemas.openxmlformats.org/officeDocument/2006/relationships/image" Target="../media/image24.jpe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https://admissions.astate.edu/register/appfeewaiver"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mailto:admissions@astate.edu"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8" Type="http://schemas.openxmlformats.org/officeDocument/2006/relationships/hyperlink" Target="http://www.astate.edu/info/apply/" TargetMode="External"/><Relationship Id="rId3" Type="http://schemas.openxmlformats.org/officeDocument/2006/relationships/image" Target="../media/image2.png"/><Relationship Id="rId7" Type="http://schemas.openxmlformats.org/officeDocument/2006/relationships/hyperlink" Target="mailto:pbowie@astate.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mailto:admissions@astate.edu"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2.png"/><Relationship Id="rId7" Type="http://schemas.openxmlformats.org/officeDocument/2006/relationships/hyperlink" Target="https://fr.wikipedia.org/wiki/Arkansas"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1969682" y="3521561"/>
            <a:ext cx="6783614" cy="2298065"/>
          </a:xfrm>
          <a:prstGeom prst="rect">
            <a:avLst/>
          </a:prstGeom>
          <a:noFill/>
        </p:spPr>
        <p:txBody>
          <a:bodyPr wrap="square" rtlCol="0">
            <a:spAutoFit/>
          </a:bodyPr>
          <a:lstStyle/>
          <a:p>
            <a:pPr algn="ctr">
              <a:lnSpc>
                <a:spcPts val="4980"/>
              </a:lnSpc>
            </a:pPr>
            <a:r>
              <a:rPr lang="en-US" sz="4400" dirty="0">
                <a:latin typeface="Arial" panose="020B0604020202020204" pitchFamily="34" charset="0"/>
                <a:ea typeface="Adobe Fan Heiti Std B" panose="020B0700000000000000" pitchFamily="34" charset="-128"/>
                <a:cs typeface="Arial" panose="020B0604020202020204" pitchFamily="34" charset="0"/>
              </a:rPr>
              <a:t>Financial Aid Training for Counselor and Mentors</a:t>
            </a:r>
          </a:p>
          <a:p>
            <a:endParaRPr lang="en-US" sz="1600" dirty="0">
              <a:latin typeface="Arial" panose="020B0604020202020204" pitchFamily="34" charset="0"/>
              <a:ea typeface="Adobe Fan Heiti Std B" panose="020B0700000000000000" pitchFamily="34" charset="-128"/>
              <a:cs typeface="Arial" panose="020B0604020202020204" pitchFamily="34" charset="0"/>
            </a:endParaRPr>
          </a:p>
          <a:p>
            <a:r>
              <a:rPr lang="en-US" sz="1600" dirty="0">
                <a:latin typeface="Arial" panose="020B0604020202020204" pitchFamily="34" charset="0"/>
                <a:ea typeface="Adobe Fan Heiti Std B" panose="020B0700000000000000" pitchFamily="34" charset="-128"/>
                <a:cs typeface="Arial" panose="020B0604020202020204" pitchFamily="34" charset="0"/>
              </a:rPr>
              <a:t>presented by: </a:t>
            </a:r>
            <a:br>
              <a:rPr lang="en-US" sz="1600" dirty="0">
                <a:latin typeface="Arial" panose="020B0604020202020204" pitchFamily="34" charset="0"/>
                <a:ea typeface="Adobe Fan Heiti Std B" panose="020B0700000000000000" pitchFamily="34" charset="-128"/>
                <a:cs typeface="Arial" panose="020B0604020202020204" pitchFamily="34" charset="0"/>
              </a:rPr>
            </a:br>
            <a:r>
              <a:rPr lang="en-US" sz="1600" dirty="0">
                <a:latin typeface="Arial" panose="020B0604020202020204" pitchFamily="34" charset="0"/>
                <a:ea typeface="Adobe Fan Heiti Std B" panose="020B0700000000000000" pitchFamily="34" charset="-128"/>
                <a:cs typeface="Arial" panose="020B0604020202020204" pitchFamily="34" charset="0"/>
              </a:rPr>
              <a:t>Arkansas State University Office of Financial Aid &amp; Scholarships</a:t>
            </a:r>
            <a:endParaRPr lang="en-US" sz="1200" dirty="0">
              <a:latin typeface="Arial" panose="020B0604020202020204" pitchFamily="34" charset="0"/>
              <a:ea typeface="Adobe Fan Heiti Std B" panose="020B0700000000000000" pitchFamily="34" charset="-128"/>
              <a:cs typeface="Arial" panose="020B0604020202020204" pitchFamily="34" charset="0"/>
            </a:endParaRPr>
          </a:p>
          <a:p>
            <a:r>
              <a:rPr lang="en-US" sz="1200" dirty="0">
                <a:latin typeface="Arial" panose="020B0604020202020204" pitchFamily="34" charset="0"/>
                <a:ea typeface="Adobe Fan Heiti Std B" panose="020B0700000000000000" pitchFamily="34" charset="-128"/>
                <a:cs typeface="Arial" panose="020B0604020202020204" pitchFamily="34" charset="0"/>
              </a:rPr>
              <a:t>Fall 2019</a:t>
            </a:r>
            <a:endParaRPr lang="en-US" sz="800" dirty="0">
              <a:latin typeface="Arial" panose="020B0604020202020204" pitchFamily="34" charset="0"/>
              <a:ea typeface="Adobe Fan Heiti Std B" panose="020B0700000000000000" pitchFamily="34" charset="-128"/>
              <a:cs typeface="Arial" panose="020B0604020202020204" pitchFamily="34" charset="0"/>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spTree>
    <p:extLst>
      <p:ext uri="{BB962C8B-B14F-4D97-AF65-F5344CB8AC3E}">
        <p14:creationId xmlns:p14="http://schemas.microsoft.com/office/powerpoint/2010/main" val="327100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Types of Aid</a:t>
            </a:r>
            <a:br>
              <a:rPr lang="en-US" dirty="0">
                <a:latin typeface="Arial" panose="020B0604020202020204" pitchFamily="34" charset="0"/>
                <a:cs typeface="Arial" panose="020B0604020202020204" pitchFamily="34" charset="0"/>
              </a:rPr>
            </a:br>
            <a:endParaRPr lang="en-US" dirty="0"/>
          </a:p>
        </p:txBody>
      </p:sp>
      <p:graphicFrame>
        <p:nvGraphicFramePr>
          <p:cNvPr id="17" name="Diagram 16">
            <a:extLst>
              <a:ext uri="{FF2B5EF4-FFF2-40B4-BE49-F238E27FC236}">
                <a16:creationId xmlns:a16="http://schemas.microsoft.com/office/drawing/2014/main" id="{61441179-1F6A-4797-9264-08B5453F4887}"/>
              </a:ext>
            </a:extLst>
          </p:cNvPr>
          <p:cNvGraphicFramePr/>
          <p:nvPr>
            <p:extLst>
              <p:ext uri="{D42A27DB-BD31-4B8C-83A1-F6EECF244321}">
                <p14:modId xmlns:p14="http://schemas.microsoft.com/office/powerpoint/2010/main" val="3285850500"/>
              </p:ext>
            </p:extLst>
          </p:nvPr>
        </p:nvGraphicFramePr>
        <p:xfrm>
          <a:off x="1600200" y="1258432"/>
          <a:ext cx="7086600" cy="4724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161061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YOUniversal Counselor’s Website</a:t>
            </a:r>
            <a:endParaRPr lang="en-US" sz="3100" dirty="0"/>
          </a:p>
        </p:txBody>
      </p:sp>
      <p:pic>
        <p:nvPicPr>
          <p:cNvPr id="7" name="Picture 6"/>
          <p:cNvPicPr>
            <a:picLocks noChangeAspect="1"/>
          </p:cNvPicPr>
          <p:nvPr/>
        </p:nvPicPr>
        <p:blipFill>
          <a:blip r:embed="rId6"/>
          <a:stretch>
            <a:fillRect/>
          </a:stretch>
        </p:blipFill>
        <p:spPr>
          <a:xfrm>
            <a:off x="2707470" y="2128869"/>
            <a:ext cx="5227622" cy="3121198"/>
          </a:xfrm>
          <a:prstGeom prst="rect">
            <a:avLst/>
          </a:prstGeom>
        </p:spPr>
      </p:pic>
      <p:cxnSp>
        <p:nvCxnSpPr>
          <p:cNvPr id="15" name="Straight Arrow Connector 14"/>
          <p:cNvCxnSpPr/>
          <p:nvPr/>
        </p:nvCxnSpPr>
        <p:spPr>
          <a:xfrm flipH="1">
            <a:off x="5884752" y="1412341"/>
            <a:ext cx="633743" cy="716528"/>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2003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Traditional Challenge/Lottery</a:t>
            </a:r>
            <a:endParaRPr lang="en-US" sz="3800" dirty="0"/>
          </a:p>
        </p:txBody>
      </p:sp>
      <p:sp>
        <p:nvSpPr>
          <p:cNvPr id="3" name="Content Placeholder 2"/>
          <p:cNvSpPr>
            <a:spLocks noGrp="1"/>
          </p:cNvSpPr>
          <p:nvPr>
            <p:ph idx="1"/>
          </p:nvPr>
        </p:nvSpPr>
        <p:spPr>
          <a:xfrm>
            <a:off x="1955762" y="1600200"/>
            <a:ext cx="6731037" cy="4525963"/>
          </a:xfrm>
        </p:spPr>
        <p:txBody>
          <a:bodyPr>
            <a:normAutofit/>
          </a:bodyPr>
          <a:lstStyle/>
          <a:p>
            <a:pPr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Academic Eligibility Criteria:</a:t>
            </a:r>
          </a:p>
          <a:p>
            <a:pPr marL="1200150" lvl="1" indent="-457200">
              <a:lnSpc>
                <a:spcPct val="120000"/>
              </a:lnSpc>
            </a:pPr>
            <a:r>
              <a:rPr lang="en-US" dirty="0">
                <a:latin typeface="Arial" panose="020B0604020202020204" pitchFamily="34" charset="0"/>
                <a:cs typeface="Arial" panose="020B0604020202020204" pitchFamily="34" charset="0"/>
              </a:rPr>
              <a:t>Graduate from an Arkansas public high school, private school or home school </a:t>
            </a:r>
          </a:p>
          <a:p>
            <a:pPr marL="1200150" lvl="1" indent="-457200">
              <a:lnSpc>
                <a:spcPct val="120000"/>
              </a:lnSpc>
            </a:pPr>
            <a:r>
              <a:rPr lang="en-US" dirty="0">
                <a:latin typeface="Arial" panose="020B0604020202020204" pitchFamily="34" charset="0"/>
                <a:cs typeface="Arial" panose="020B0604020202020204" pitchFamily="34" charset="0"/>
              </a:rPr>
              <a:t>Earn a 19 super-score on the ACT</a:t>
            </a:r>
          </a:p>
          <a:p>
            <a:pPr marL="1200150" lvl="1" indent="-457200">
              <a:lnSpc>
                <a:spcPct val="120000"/>
              </a:lnSpc>
            </a:pPr>
            <a:r>
              <a:rPr lang="en-US" dirty="0">
                <a:latin typeface="Arial" panose="020B0604020202020204" pitchFamily="34" charset="0"/>
                <a:cs typeface="Arial" panose="020B0604020202020204" pitchFamily="34" charset="0"/>
              </a:rPr>
              <a:t>Deadline is July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t>
            </a:r>
          </a:p>
          <a:p>
            <a:pPr lvl="1" indent="0">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7E7614AE-B6CB-4FCF-ADBC-AD4FE54B8830}"/>
              </a:ext>
            </a:extLst>
          </p:cNvPr>
          <p:cNvPicPr>
            <a:picLocks noChangeAspect="1"/>
          </p:cNvPicPr>
          <p:nvPr/>
        </p:nvPicPr>
        <p:blipFill>
          <a:blip r:embed="rId6"/>
          <a:stretch>
            <a:fillRect/>
          </a:stretch>
        </p:blipFill>
        <p:spPr>
          <a:xfrm>
            <a:off x="4633827" y="5576593"/>
            <a:ext cx="4267200" cy="1190625"/>
          </a:xfrm>
          <a:prstGeom prst="rect">
            <a:avLst/>
          </a:prstGeom>
        </p:spPr>
      </p:pic>
    </p:spTree>
    <p:extLst>
      <p:ext uri="{BB962C8B-B14F-4D97-AF65-F5344CB8AC3E}">
        <p14:creationId xmlns:p14="http://schemas.microsoft.com/office/powerpoint/2010/main" val="35287947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Traditional Challenge/Lottery</a:t>
            </a:r>
            <a:endParaRPr lang="en-US" sz="3800" dirty="0"/>
          </a:p>
        </p:txBody>
      </p:sp>
      <p:sp>
        <p:nvSpPr>
          <p:cNvPr id="3" name="Content Placeholder 2"/>
          <p:cNvSpPr>
            <a:spLocks noGrp="1"/>
          </p:cNvSpPr>
          <p:nvPr>
            <p:ph idx="1"/>
          </p:nvPr>
        </p:nvSpPr>
        <p:spPr>
          <a:xfrm>
            <a:off x="1955762" y="1600200"/>
            <a:ext cx="6731037" cy="4525963"/>
          </a:xfrm>
        </p:spPr>
        <p:txBody>
          <a:bodyPr>
            <a:normAutofit fontScale="85000" lnSpcReduction="10000"/>
          </a:bodyPr>
          <a:lstStyle/>
          <a:p>
            <a:pPr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Basic Eligibility Criteria:</a:t>
            </a:r>
          </a:p>
          <a:p>
            <a:pPr marL="1200150" lvl="1" indent="-457200">
              <a:lnSpc>
                <a:spcPct val="120000"/>
              </a:lnSpc>
            </a:pPr>
            <a:r>
              <a:rPr lang="en-US" dirty="0">
                <a:latin typeface="Arial" panose="020B0604020202020204" pitchFamily="34" charset="0"/>
                <a:cs typeface="Arial" panose="020B0604020202020204" pitchFamily="34" charset="0"/>
              </a:rPr>
              <a:t>Accepted for admission at an approved institution of higher education as a full-time student in a program of study that leads to a bachelor’s degree, associate degree, qualified certificate or a nursing school diploma</a:t>
            </a:r>
          </a:p>
          <a:p>
            <a:pPr marL="1200150" lvl="1" indent="-457200">
              <a:lnSpc>
                <a:spcPct val="120000"/>
              </a:lnSpc>
            </a:pPr>
            <a:r>
              <a:rPr lang="en-US" dirty="0">
                <a:latin typeface="Arial" panose="020B0604020202020204" pitchFamily="34" charset="0"/>
                <a:cs typeface="Arial" panose="020B0604020202020204" pitchFamily="34" charset="0"/>
              </a:rPr>
              <a:t>Applicant </a:t>
            </a:r>
            <a:r>
              <a:rPr lang="en-US" b="1" u="sng" dirty="0">
                <a:solidFill>
                  <a:srgbClr val="FF0000"/>
                </a:solidFill>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complete the YOUniversal Scholarship Application </a:t>
            </a:r>
            <a:r>
              <a:rPr lang="en-US" b="1" u="sng" dirty="0">
                <a:solidFill>
                  <a:srgbClr val="FF0000"/>
                </a:solidFill>
                <a:latin typeface="Arial" panose="020B0604020202020204" pitchFamily="34" charset="0"/>
                <a:cs typeface="Arial" panose="020B0604020202020204" pitchFamily="34" charset="0"/>
              </a:rPr>
              <a:t>and</a:t>
            </a:r>
            <a:r>
              <a:rPr lang="en-US" dirty="0">
                <a:latin typeface="Arial" panose="020B0604020202020204" pitchFamily="34" charset="0"/>
                <a:cs typeface="Arial" panose="020B0604020202020204" pitchFamily="34" charset="0"/>
              </a:rPr>
              <a:t> the FAFSA.</a:t>
            </a: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1391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Challenge/Lottery Scholarship Award Amounts</a:t>
            </a:r>
            <a:endParaRPr lang="en-US" sz="3800" dirty="0"/>
          </a:p>
        </p:txBody>
      </p:sp>
      <p:sp>
        <p:nvSpPr>
          <p:cNvPr id="17" name="TextBox 5"/>
          <p:cNvSpPr txBox="1">
            <a:spLocks noChangeArrowheads="1"/>
          </p:cNvSpPr>
          <p:nvPr/>
        </p:nvSpPr>
        <p:spPr bwMode="auto">
          <a:xfrm>
            <a:off x="2267409" y="3469941"/>
            <a:ext cx="641939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14313" indent="-214313">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marL="285750" indent="-285750">
              <a:buFont typeface="Arial" panose="020B0604020202020204" pitchFamily="34" charset="0"/>
              <a:buChar char="•"/>
            </a:pPr>
            <a:r>
              <a:rPr lang="en-US" altLang="en-US" dirty="0">
                <a:latin typeface="Arial" panose="020B0604020202020204" pitchFamily="34" charset="0"/>
                <a:cs typeface="Arial" panose="020B0604020202020204" pitchFamily="34" charset="0"/>
              </a:rPr>
              <a:t>Students that have completed 27 or more college-level hours are eligible to request a waiver for first year award amount</a:t>
            </a:r>
          </a:p>
          <a:p>
            <a:pPr lvl="1">
              <a:buFont typeface="Arial" panose="020B0604020202020204" pitchFamily="34" charset="0"/>
              <a:buChar char="•"/>
            </a:pPr>
            <a:r>
              <a:rPr lang="en-US" altLang="en-US" dirty="0">
                <a:latin typeface="Arial" panose="020B0604020202020204" pitchFamily="34" charset="0"/>
                <a:cs typeface="Arial" panose="020B0604020202020204" pitchFamily="34" charset="0"/>
              </a:rPr>
              <a:t>Must be submitted by June 1</a:t>
            </a:r>
            <a:r>
              <a:rPr lang="en-US" altLang="en-US" baseline="30000" dirty="0">
                <a:latin typeface="Arial" panose="020B0604020202020204" pitchFamily="34" charset="0"/>
                <a:cs typeface="Arial" panose="020B0604020202020204" pitchFamily="34" charset="0"/>
              </a:rPr>
              <a:t>st</a:t>
            </a:r>
            <a:r>
              <a:rPr lang="en-US" altLang="en-US" dirty="0">
                <a:latin typeface="Arial" panose="020B0604020202020204" pitchFamily="34" charset="0"/>
                <a:cs typeface="Arial" panose="020B0604020202020204" pitchFamily="34" charset="0"/>
              </a:rPr>
              <a:t> Previous recipients will continue to receive the amounts stipulated in their original award</a:t>
            </a:r>
          </a:p>
          <a:p>
            <a:pPr marL="285750" indent="-285750">
              <a:buFont typeface="Arial" panose="020B0604020202020204" pitchFamily="34" charset="0"/>
              <a:buChar char="•"/>
            </a:pPr>
            <a:r>
              <a:rPr lang="en-US" altLang="en-US" dirty="0">
                <a:latin typeface="Arial" panose="020B0604020202020204" pitchFamily="34" charset="0"/>
                <a:cs typeface="Arial" panose="020B0604020202020204" pitchFamily="34" charset="0"/>
              </a:rPr>
              <a:t>If student has remaining eligibility, they can use the scholarship towards a graduate-level or professional degree</a:t>
            </a:r>
          </a:p>
          <a:p>
            <a:pPr marL="285750" indent="-285750">
              <a:buFont typeface="Arial" panose="020B0604020202020204" pitchFamily="34" charset="0"/>
              <a:buChar char="•"/>
            </a:pPr>
            <a:r>
              <a:rPr lang="en-US" altLang="en-US" dirty="0">
                <a:latin typeface="Arial" panose="020B0604020202020204" pitchFamily="34" charset="0"/>
                <a:cs typeface="Arial" panose="020B0604020202020204" pitchFamily="34" charset="0"/>
              </a:rPr>
              <a:t>Maximum award for 4 year institution is 120 hours; 2 year institution is 5 semesters</a:t>
            </a:r>
          </a:p>
        </p:txBody>
      </p:sp>
      <p:sp>
        <p:nvSpPr>
          <p:cNvPr id="18" name="Content Placeholder 2"/>
          <p:cNvSpPr>
            <a:spLocks noGrp="1"/>
          </p:cNvSpPr>
          <p:nvPr>
            <p:ph sz="half" idx="4294967295"/>
          </p:nvPr>
        </p:nvSpPr>
        <p:spPr>
          <a:xfrm>
            <a:off x="5737008" y="1736391"/>
            <a:ext cx="2197100" cy="1733550"/>
          </a:xfrm>
        </p:spPr>
        <p:txBody>
          <a:bodyPr/>
          <a:lstStyle/>
          <a:p>
            <a:pPr marL="0" indent="0">
              <a:buFont typeface="Arial" panose="020B0604020202020204" pitchFamily="34" charset="0"/>
              <a:buNone/>
              <a:defRPr/>
            </a:pPr>
            <a:r>
              <a:rPr lang="en-US" sz="1500" dirty="0"/>
              <a:t>4 year Institutions</a:t>
            </a:r>
          </a:p>
          <a:p>
            <a:pPr>
              <a:defRPr/>
            </a:pPr>
            <a:r>
              <a:rPr lang="en-US" sz="1500" dirty="0"/>
              <a:t>$1000	Freshman</a:t>
            </a:r>
          </a:p>
          <a:p>
            <a:pPr>
              <a:defRPr/>
            </a:pPr>
            <a:r>
              <a:rPr lang="en-US" sz="1500" dirty="0"/>
              <a:t>$4000 	Sophomore</a:t>
            </a:r>
          </a:p>
          <a:p>
            <a:pPr>
              <a:defRPr/>
            </a:pPr>
            <a:r>
              <a:rPr lang="en-US" sz="1500" dirty="0"/>
              <a:t>$4000	Junior</a:t>
            </a:r>
          </a:p>
          <a:p>
            <a:pPr>
              <a:defRPr/>
            </a:pPr>
            <a:r>
              <a:rPr lang="en-US" sz="1500" dirty="0"/>
              <a:t>$5000 	Senior</a:t>
            </a:r>
            <a:endParaRPr lang="en-US" dirty="0"/>
          </a:p>
        </p:txBody>
      </p:sp>
      <p:sp>
        <p:nvSpPr>
          <p:cNvPr id="19" name="Content Placeholder 3"/>
          <p:cNvSpPr>
            <a:spLocks noGrp="1"/>
          </p:cNvSpPr>
          <p:nvPr>
            <p:ph sz="half" idx="4294967295"/>
          </p:nvPr>
        </p:nvSpPr>
        <p:spPr>
          <a:xfrm>
            <a:off x="2788225" y="1742223"/>
            <a:ext cx="2136860" cy="938212"/>
          </a:xfrm>
        </p:spPr>
        <p:txBody>
          <a:bodyPr/>
          <a:lstStyle/>
          <a:p>
            <a:pPr marL="0" indent="0">
              <a:buFont typeface="Arial" panose="020B0604020202020204" pitchFamily="34" charset="0"/>
              <a:buNone/>
              <a:defRPr/>
            </a:pPr>
            <a:r>
              <a:rPr lang="en-US" sz="1500" dirty="0"/>
              <a:t>2 year Institutions</a:t>
            </a:r>
          </a:p>
          <a:p>
            <a:pPr>
              <a:defRPr/>
            </a:pPr>
            <a:r>
              <a:rPr lang="en-US" sz="1500" dirty="0"/>
              <a:t>$1000	Freshman</a:t>
            </a:r>
          </a:p>
          <a:p>
            <a:pPr>
              <a:defRPr/>
            </a:pPr>
            <a:r>
              <a:rPr lang="en-US" sz="1500" dirty="0"/>
              <a:t>$3000	Sophomore</a:t>
            </a:r>
            <a:endParaRPr lang="en-US" dirty="0"/>
          </a:p>
        </p:txBody>
      </p:sp>
    </p:spTree>
    <p:extLst>
      <p:ext uri="{BB962C8B-B14F-4D97-AF65-F5344CB8AC3E}">
        <p14:creationId xmlns:p14="http://schemas.microsoft.com/office/powerpoint/2010/main" val="6447847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Traditional Challenge/Lottery</a:t>
            </a:r>
            <a:endParaRPr lang="en-US" sz="3800" dirty="0"/>
          </a:p>
        </p:txBody>
      </p:sp>
      <p:sp>
        <p:nvSpPr>
          <p:cNvPr id="16" name="Content Placeholder 2"/>
          <p:cNvSpPr>
            <a:spLocks noGrp="1"/>
          </p:cNvSpPr>
          <p:nvPr>
            <p:ph sz="half" idx="1"/>
          </p:nvPr>
        </p:nvSpPr>
        <p:spPr>
          <a:xfrm>
            <a:off x="1955762" y="1323159"/>
            <a:ext cx="3346922" cy="5176557"/>
          </a:xfrm>
        </p:spPr>
        <p:txBody>
          <a:bodyPr>
            <a:normAutofit fontScale="70000" lnSpcReduction="20000"/>
          </a:bodyPr>
          <a:lstStyle/>
          <a:p>
            <a:pPr marL="0" indent="0" algn="ctr">
              <a:buFont typeface="Arial" panose="020B0604020202020204" pitchFamily="34" charset="0"/>
              <a:buNone/>
              <a:defRPr/>
            </a:pPr>
            <a:r>
              <a:rPr lang="en-US" dirty="0"/>
              <a:t>Enrollment</a:t>
            </a:r>
          </a:p>
          <a:p>
            <a:pPr>
              <a:defRPr/>
            </a:pPr>
            <a:r>
              <a:rPr lang="en-US" dirty="0"/>
              <a:t>At least 12 hours the first Fall semester following high school </a:t>
            </a:r>
          </a:p>
          <a:p>
            <a:pPr>
              <a:defRPr/>
            </a:pPr>
            <a:r>
              <a:rPr lang="en-US" dirty="0"/>
              <a:t>At least 15 hours each semester thereafter</a:t>
            </a:r>
          </a:p>
          <a:p>
            <a:pPr>
              <a:defRPr/>
            </a:pPr>
            <a:r>
              <a:rPr lang="en-US" dirty="0"/>
              <a:t>Measured as of the end of the 11</a:t>
            </a:r>
            <a:r>
              <a:rPr lang="en-US" baseline="30000" dirty="0"/>
              <a:t>th</a:t>
            </a:r>
            <a:r>
              <a:rPr lang="en-US" dirty="0"/>
              <a:t> class day</a:t>
            </a:r>
          </a:p>
          <a:p>
            <a:pPr lvl="1">
              <a:defRPr/>
            </a:pPr>
            <a:r>
              <a:rPr lang="en-US" dirty="0"/>
              <a:t>Any hours added after the 11</a:t>
            </a:r>
            <a:r>
              <a:rPr lang="en-US" baseline="30000" dirty="0"/>
              <a:t>th</a:t>
            </a:r>
            <a:r>
              <a:rPr lang="en-US" dirty="0"/>
              <a:t> class day do not count for eligibility</a:t>
            </a:r>
          </a:p>
          <a:p>
            <a:pPr>
              <a:defRPr/>
            </a:pPr>
            <a:r>
              <a:rPr lang="en-US" dirty="0"/>
              <a:t>Only hours enrolled at a </a:t>
            </a:r>
            <a:r>
              <a:rPr lang="en-US" u="sng" dirty="0"/>
              <a:t>single</a:t>
            </a:r>
            <a:r>
              <a:rPr lang="en-US" dirty="0"/>
              <a:t> school count</a:t>
            </a:r>
          </a:p>
          <a:p>
            <a:pPr>
              <a:defRPr/>
            </a:pPr>
            <a:endParaRPr lang="en-US" dirty="0"/>
          </a:p>
          <a:p>
            <a:pPr>
              <a:defRPr/>
            </a:pPr>
            <a:endParaRPr lang="en-US" dirty="0"/>
          </a:p>
          <a:p>
            <a:pPr>
              <a:defRPr/>
            </a:pPr>
            <a:endParaRPr lang="en-US" dirty="0"/>
          </a:p>
          <a:p>
            <a:pPr>
              <a:defRPr/>
            </a:pPr>
            <a:endParaRPr lang="en-US" dirty="0"/>
          </a:p>
        </p:txBody>
      </p:sp>
      <p:sp>
        <p:nvSpPr>
          <p:cNvPr id="17" name="Content Placeholder 3"/>
          <p:cNvSpPr txBox="1">
            <a:spLocks/>
          </p:cNvSpPr>
          <p:nvPr/>
        </p:nvSpPr>
        <p:spPr>
          <a:xfrm>
            <a:off x="5364512" y="1323159"/>
            <a:ext cx="3322288" cy="517655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Renewal</a:t>
            </a:r>
          </a:p>
          <a:p>
            <a:pPr>
              <a:defRPr/>
            </a:pPr>
            <a:r>
              <a:rPr lang="en-US" dirty="0"/>
              <a:t>Maintain a 2.5 cumulative GPA</a:t>
            </a:r>
          </a:p>
          <a:p>
            <a:pPr>
              <a:defRPr/>
            </a:pPr>
            <a:r>
              <a:rPr lang="en-US" dirty="0"/>
              <a:t>Successfully complete at least 27 hours their first academic year</a:t>
            </a:r>
          </a:p>
          <a:p>
            <a:pPr>
              <a:defRPr/>
            </a:pPr>
            <a:r>
              <a:rPr lang="en-US" dirty="0"/>
              <a:t>Successfully complete at least 30 hours each academic year thereafter</a:t>
            </a:r>
          </a:p>
          <a:p>
            <a:pPr>
              <a:defRPr/>
            </a:pPr>
            <a:r>
              <a:rPr lang="en-US" dirty="0"/>
              <a:t>May use summer terms to meet hour and GPA requirements</a:t>
            </a:r>
          </a:p>
          <a:p>
            <a:pPr>
              <a:defRPr/>
            </a:pPr>
            <a:r>
              <a:rPr lang="en-US" dirty="0"/>
              <a:t>Complete all required remedial courses within the first 30 semester hours after receiving the scholarship</a:t>
            </a:r>
          </a:p>
        </p:txBody>
      </p:sp>
    </p:spTree>
    <p:extLst>
      <p:ext uri="{BB962C8B-B14F-4D97-AF65-F5344CB8AC3E}">
        <p14:creationId xmlns:p14="http://schemas.microsoft.com/office/powerpoint/2010/main" val="1504606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Arial"/>
              </a:rPr>
              <a:t>AState.edu</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Concurrent Challenge (ACT 456)</a:t>
            </a:r>
            <a:endParaRPr lang="en-US" sz="3800" dirty="0"/>
          </a:p>
        </p:txBody>
      </p:sp>
      <p:sp>
        <p:nvSpPr>
          <p:cNvPr id="3" name="Content Placeholder 2"/>
          <p:cNvSpPr>
            <a:spLocks noGrp="1"/>
          </p:cNvSpPr>
          <p:nvPr>
            <p:ph idx="1"/>
          </p:nvPr>
        </p:nvSpPr>
        <p:spPr>
          <a:xfrm>
            <a:off x="1955762" y="1600200"/>
            <a:ext cx="6731037" cy="4773967"/>
          </a:xfrm>
        </p:spPr>
        <p:txBody>
          <a:bodyPr>
            <a:normAutofit lnSpcReduction="10000"/>
          </a:bodyPr>
          <a:lstStyle/>
          <a:p>
            <a:pPr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Academic Eligibility Criteria:</a:t>
            </a:r>
          </a:p>
          <a:p>
            <a:pPr marL="1200150" lvl="1" indent="-457200">
              <a:lnSpc>
                <a:spcPct val="120000"/>
              </a:lnSpc>
            </a:pPr>
            <a:r>
              <a:rPr lang="en-US" dirty="0">
                <a:latin typeface="Arial" panose="020B0604020202020204" pitchFamily="34" charset="0"/>
                <a:cs typeface="Arial" panose="020B0604020202020204" pitchFamily="34" charset="0"/>
              </a:rPr>
              <a:t>Only high school Junior or Senior qualify</a:t>
            </a:r>
          </a:p>
          <a:p>
            <a:pPr marL="1200150" lvl="1" indent="-457200">
              <a:lnSpc>
                <a:spcPct val="120000"/>
              </a:lnSpc>
            </a:pPr>
            <a:r>
              <a:rPr lang="en-US" dirty="0">
                <a:latin typeface="Arial" panose="020B0604020202020204" pitchFamily="34" charset="0"/>
                <a:cs typeface="Arial" panose="020B0604020202020204" pitchFamily="34" charset="0"/>
              </a:rPr>
              <a:t>Up to two concurrent credit courses per semester</a:t>
            </a:r>
          </a:p>
          <a:p>
            <a:pPr>
              <a:spcBef>
                <a:spcPct val="125000"/>
              </a:spcBef>
              <a:buClr>
                <a:srgbClr val="000000"/>
              </a:buClr>
              <a:buSzPct val="100000"/>
              <a:buFont typeface="Arial" pitchFamily="34" charset="0"/>
              <a:buChar char="•"/>
              <a:defRPr/>
            </a:pPr>
            <a:r>
              <a:rPr lang="en-US" dirty="0">
                <a:latin typeface="Arial" panose="020B0604020202020204" pitchFamily="34" charset="0"/>
                <a:cs typeface="Arial" panose="020B0604020202020204" pitchFamily="34" charset="0"/>
              </a:rPr>
              <a:t>Award Amount</a:t>
            </a:r>
          </a:p>
          <a:p>
            <a:pPr lvl="1">
              <a:spcBef>
                <a:spcPct val="125000"/>
              </a:spcBef>
              <a:buClr>
                <a:srgbClr val="000000"/>
              </a:buClr>
              <a:buSzPct val="100000"/>
              <a:defRPr/>
            </a:pPr>
            <a:r>
              <a:rPr lang="en-US" dirty="0">
                <a:latin typeface="Arial" panose="020B0604020202020204" pitchFamily="34" charset="0"/>
                <a:cs typeface="Arial" panose="020B0604020202020204" pitchFamily="34" charset="0"/>
              </a:rPr>
              <a:t>$125 per course</a:t>
            </a:r>
          </a:p>
        </p:txBody>
      </p:sp>
    </p:spTree>
    <p:extLst>
      <p:ext uri="{BB962C8B-B14F-4D97-AF65-F5344CB8AC3E}">
        <p14:creationId xmlns:p14="http://schemas.microsoft.com/office/powerpoint/2010/main" val="16901637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a:ln>
                  <a:noFill/>
                </a:ln>
                <a:solidFill>
                  <a:prstClr val="black"/>
                </a:solidFill>
                <a:effectLst/>
                <a:uLnTx/>
                <a:uFillTx/>
                <a:latin typeface="Arial"/>
                <a:ea typeface="+mn-ea"/>
                <a:cs typeface="Arial"/>
              </a:rPr>
              <a:t>AState.edu</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mn-ea"/>
                <a:cs typeface="Arial"/>
              </a:rPr>
              <a:t>@</a:t>
            </a:r>
            <a:r>
              <a:rPr kumimoji="0" lang="en-US" sz="900" b="1" i="0" u="none" strike="noStrike" kern="1200" cap="none" spc="0" normalizeH="0" baseline="0" noProof="0" dirty="0" err="1">
                <a:ln>
                  <a:noFill/>
                </a:ln>
                <a:solidFill>
                  <a:prstClr val="black"/>
                </a:solidFill>
                <a:effectLst/>
                <a:uLnTx/>
                <a:uFillTx/>
                <a:latin typeface="Arial"/>
                <a:ea typeface="+mn-ea"/>
                <a:cs typeface="Arial"/>
              </a:rPr>
              <a:t>ArkansasState</a:t>
            </a:r>
            <a:endParaRPr kumimoji="0" lang="en-US" sz="900" b="1" i="0" u="none" strike="noStrike" kern="1200" cap="none" spc="0" normalizeH="0" baseline="0" noProof="0" dirty="0">
              <a:ln>
                <a:noFill/>
              </a:ln>
              <a:solidFill>
                <a:prstClr val="black"/>
              </a:solidFill>
              <a:effectLst/>
              <a:uLnTx/>
              <a:uFillTx/>
              <a:latin typeface="Arial"/>
              <a:ea typeface="+mn-ea"/>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Arkansas Future Grant</a:t>
            </a:r>
            <a:endParaRPr lang="en-US" sz="3800" dirty="0"/>
          </a:p>
        </p:txBody>
      </p:sp>
      <p:sp>
        <p:nvSpPr>
          <p:cNvPr id="3" name="Content Placeholder 2"/>
          <p:cNvSpPr>
            <a:spLocks noGrp="1"/>
          </p:cNvSpPr>
          <p:nvPr>
            <p:ph idx="1"/>
          </p:nvPr>
        </p:nvSpPr>
        <p:spPr>
          <a:xfrm>
            <a:off x="1955762" y="1600200"/>
            <a:ext cx="6731037" cy="4773967"/>
          </a:xfrm>
        </p:spPr>
        <p:txBody>
          <a:bodyPr>
            <a:normAutofit fontScale="92500" lnSpcReduction="20000"/>
          </a:bodyPr>
          <a:lstStyle/>
          <a:p>
            <a:pPr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Academic Eligibility Criteria:</a:t>
            </a:r>
          </a:p>
          <a:p>
            <a:pPr marL="1085850" lvl="1" indent="-342900">
              <a:lnSpc>
                <a:spcPct val="120000"/>
              </a:lnSpc>
            </a:pPr>
            <a:r>
              <a:rPr lang="en-US" sz="2400" dirty="0">
                <a:latin typeface="Arial" panose="020B0604020202020204" pitchFamily="34" charset="0"/>
                <a:cs typeface="Arial" panose="020B0604020202020204" pitchFamily="34" charset="0"/>
              </a:rPr>
              <a:t>Graduate from an Arkansas public high school, private school, or home school </a:t>
            </a:r>
          </a:p>
          <a:p>
            <a:pPr marL="1200150" lvl="1" indent="-457200">
              <a:lnSpc>
                <a:spcPct val="120000"/>
              </a:lnSpc>
            </a:pPr>
            <a:r>
              <a:rPr lang="en-US" sz="2600" dirty="0">
                <a:latin typeface="Arial" panose="020B0604020202020204" pitchFamily="34" charset="0"/>
                <a:cs typeface="Arial" panose="020B0604020202020204" pitchFamily="34" charset="0"/>
              </a:rPr>
              <a:t>Be enrolled part-time or full-time at an approved institution, in a program of study that leads to an associate degree or a certificate</a:t>
            </a:r>
          </a:p>
          <a:p>
            <a:pPr marL="1200150" lvl="1" indent="-457200">
              <a:lnSpc>
                <a:spcPct val="120000"/>
              </a:lnSpc>
            </a:pPr>
            <a:r>
              <a:rPr lang="en-US" sz="2600" dirty="0">
                <a:latin typeface="Arial" panose="020B0604020202020204" pitchFamily="34" charset="0"/>
                <a:cs typeface="Arial" panose="020B0604020202020204" pitchFamily="34" charset="0"/>
              </a:rPr>
              <a:t>Must complete FAFSA</a:t>
            </a:r>
          </a:p>
          <a:p>
            <a:pPr marL="1200150" lvl="1" indent="-457200">
              <a:lnSpc>
                <a:spcPct val="120000"/>
              </a:lnSpc>
            </a:pPr>
            <a:r>
              <a:rPr lang="en-US" sz="2600" dirty="0">
                <a:latin typeface="Arial" panose="020B0604020202020204" pitchFamily="34" charset="0"/>
                <a:cs typeface="Arial" panose="020B0604020202020204" pitchFamily="34" charset="0"/>
              </a:rPr>
              <a:t>Deadline to Apply for </a:t>
            </a:r>
            <a:r>
              <a:rPr lang="en-US" sz="2600" u="sng" dirty="0">
                <a:latin typeface="Arial" panose="020B0604020202020204" pitchFamily="34" charset="0"/>
                <a:cs typeface="Arial" panose="020B0604020202020204" pitchFamily="34" charset="0"/>
              </a:rPr>
              <a:t>Fall</a:t>
            </a:r>
            <a:r>
              <a:rPr lang="en-US" sz="2600" dirty="0">
                <a:latin typeface="Arial" panose="020B0604020202020204" pitchFamily="34" charset="0"/>
                <a:cs typeface="Arial" panose="020B0604020202020204" pitchFamily="34" charset="0"/>
              </a:rPr>
              <a:t>: July 1st</a:t>
            </a:r>
          </a:p>
          <a:p>
            <a:pPr marL="1200150" lvl="1" indent="-457200">
              <a:lnSpc>
                <a:spcPct val="120000"/>
              </a:lnSpc>
            </a:pPr>
            <a:r>
              <a:rPr lang="en-US" sz="2600" dirty="0">
                <a:latin typeface="Arial" panose="020B0604020202020204" pitchFamily="34" charset="0"/>
                <a:cs typeface="Arial" panose="020B0604020202020204" pitchFamily="34" charset="0"/>
              </a:rPr>
              <a:t>Deadline to Apply for </a:t>
            </a:r>
            <a:r>
              <a:rPr lang="en-US" sz="2600" u="sng" dirty="0">
                <a:latin typeface="Arial" panose="020B0604020202020204" pitchFamily="34" charset="0"/>
                <a:cs typeface="Arial" panose="020B0604020202020204" pitchFamily="34" charset="0"/>
              </a:rPr>
              <a:t>Spring</a:t>
            </a:r>
            <a:r>
              <a:rPr lang="en-US" sz="2600" dirty="0">
                <a:latin typeface="Arial" panose="020B0604020202020204" pitchFamily="34" charset="0"/>
                <a:cs typeface="Arial" panose="020B0604020202020204" pitchFamily="34" charset="0"/>
              </a:rPr>
              <a:t>: January 10th</a:t>
            </a:r>
          </a:p>
          <a:p>
            <a:pPr lvl="1" indent="0">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indent="0">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indent="0">
              <a:lnSpc>
                <a:spcPct val="120000"/>
              </a:lnSpc>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44696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Arkansas Future Grant</a:t>
            </a:r>
            <a:endParaRPr lang="en-US" sz="3800" dirty="0"/>
          </a:p>
        </p:txBody>
      </p:sp>
      <p:sp>
        <p:nvSpPr>
          <p:cNvPr id="16" name="Content Placeholder 2"/>
          <p:cNvSpPr>
            <a:spLocks noGrp="1"/>
          </p:cNvSpPr>
          <p:nvPr>
            <p:ph sz="half" idx="1"/>
          </p:nvPr>
        </p:nvSpPr>
        <p:spPr>
          <a:xfrm>
            <a:off x="1955762" y="1323159"/>
            <a:ext cx="3346922" cy="5176557"/>
          </a:xfrm>
        </p:spPr>
        <p:txBody>
          <a:bodyPr>
            <a:normAutofit fontScale="62500" lnSpcReduction="20000"/>
          </a:bodyPr>
          <a:lstStyle/>
          <a:p>
            <a:pPr marL="0" indent="0" algn="ctr">
              <a:buFont typeface="Arial" panose="020B0604020202020204" pitchFamily="34" charset="0"/>
              <a:buNone/>
              <a:defRPr/>
            </a:pPr>
            <a:r>
              <a:rPr lang="en-US" dirty="0"/>
              <a:t>Enrollment &amp; Award</a:t>
            </a:r>
          </a:p>
          <a:p>
            <a:pPr>
              <a:defRPr/>
            </a:pPr>
            <a:r>
              <a:rPr lang="en-US" dirty="0"/>
              <a:t>Will allow part-time enrollment</a:t>
            </a:r>
          </a:p>
          <a:p>
            <a:pPr>
              <a:defRPr/>
            </a:pPr>
            <a:r>
              <a:rPr lang="en-US" dirty="0"/>
              <a:t>Awards Based off of two-year institution program costs for qualifying Associate and Certificate programs at public institutions</a:t>
            </a:r>
          </a:p>
          <a:p>
            <a:pPr>
              <a:defRPr/>
            </a:pPr>
            <a:r>
              <a:rPr lang="en-US" dirty="0"/>
              <a:t>Grant will be awarded on a first come, first serve basis</a:t>
            </a:r>
          </a:p>
          <a:p>
            <a:pPr>
              <a:defRPr/>
            </a:pPr>
            <a:r>
              <a:rPr lang="en-US" dirty="0"/>
              <a:t>Last to pay Grant</a:t>
            </a:r>
          </a:p>
          <a:p>
            <a:pPr>
              <a:defRPr/>
            </a:pPr>
            <a:r>
              <a:rPr lang="en-US" dirty="0"/>
              <a:t>List of the programs available at </a:t>
            </a:r>
            <a:r>
              <a:rPr lang="en-US" dirty="0" err="1"/>
              <a:t>AState</a:t>
            </a:r>
            <a:r>
              <a:rPr lang="en-US" dirty="0"/>
              <a:t>:</a:t>
            </a:r>
          </a:p>
          <a:p>
            <a:pPr marL="0" indent="0">
              <a:buFont typeface="Arial" panose="020B0604020202020204" pitchFamily="34" charset="0"/>
              <a:buNone/>
              <a:defRPr/>
            </a:pPr>
            <a:r>
              <a:rPr lang="en-US" dirty="0">
                <a:hlinkClick r:id="rId6"/>
              </a:rPr>
              <a:t>https://static.ark.org/eeuploads/adhe-financial/ArFuture_Degrees_-Final2020-2021.pdf</a:t>
            </a:r>
            <a:r>
              <a:rPr lang="en-US" dirty="0"/>
              <a:t> </a:t>
            </a:r>
          </a:p>
          <a:p>
            <a:pPr>
              <a:defRPr/>
            </a:pPr>
            <a:endParaRPr lang="en-US" dirty="0"/>
          </a:p>
          <a:p>
            <a:pPr>
              <a:defRPr/>
            </a:pPr>
            <a:endParaRPr lang="en-US" dirty="0"/>
          </a:p>
        </p:txBody>
      </p:sp>
      <p:sp>
        <p:nvSpPr>
          <p:cNvPr id="17" name="Content Placeholder 3"/>
          <p:cNvSpPr txBox="1">
            <a:spLocks/>
          </p:cNvSpPr>
          <p:nvPr/>
        </p:nvSpPr>
        <p:spPr>
          <a:xfrm>
            <a:off x="5364512" y="1323159"/>
            <a:ext cx="3322288" cy="5176557"/>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Renewal</a:t>
            </a:r>
          </a:p>
          <a:p>
            <a:pPr>
              <a:defRPr/>
            </a:pPr>
            <a:r>
              <a:rPr lang="en-US" dirty="0"/>
              <a:t>Maintain Satisfactory Academic Progress</a:t>
            </a:r>
          </a:p>
          <a:p>
            <a:pPr>
              <a:defRPr/>
            </a:pPr>
            <a:r>
              <a:rPr lang="en-US" dirty="0"/>
              <a:t>Monthly mentoring per semester</a:t>
            </a:r>
          </a:p>
          <a:p>
            <a:pPr>
              <a:defRPr/>
            </a:pPr>
            <a:r>
              <a:rPr lang="en-US" dirty="0"/>
              <a:t>Complete 10 hours of community service per semester</a:t>
            </a:r>
          </a:p>
          <a:p>
            <a:pPr>
              <a:defRPr/>
            </a:pPr>
            <a:r>
              <a:rPr lang="en-US" dirty="0"/>
              <a:t>Once a student graduates, the recipient must work in Arkansas for 3 years</a:t>
            </a:r>
          </a:p>
        </p:txBody>
      </p:sp>
    </p:spTree>
    <p:extLst>
      <p:ext uri="{BB962C8B-B14F-4D97-AF65-F5344CB8AC3E}">
        <p14:creationId xmlns:p14="http://schemas.microsoft.com/office/powerpoint/2010/main" val="12540817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Distinguished Governor’s Scholarship</a:t>
            </a:r>
            <a:endParaRPr lang="en-US" sz="3800" dirty="0"/>
          </a:p>
        </p:txBody>
      </p:sp>
      <p:sp>
        <p:nvSpPr>
          <p:cNvPr id="3" name="Content Placeholder 2"/>
          <p:cNvSpPr>
            <a:spLocks noGrp="1"/>
          </p:cNvSpPr>
          <p:nvPr>
            <p:ph idx="1"/>
          </p:nvPr>
        </p:nvSpPr>
        <p:spPr>
          <a:xfrm>
            <a:off x="1955762" y="1600200"/>
            <a:ext cx="6731037" cy="4525963"/>
          </a:xfrm>
        </p:spPr>
        <p:txBody>
          <a:bodyPr>
            <a:normAutofit lnSpcReduction="10000"/>
          </a:bodyPr>
          <a:lstStyle/>
          <a:p>
            <a:pPr marL="800100" indent="-457200">
              <a:lnSpc>
                <a:spcPct val="120000"/>
              </a:lnSpc>
            </a:pPr>
            <a:r>
              <a:rPr lang="en-US" dirty="0">
                <a:latin typeface="Arial" panose="020B0604020202020204" pitchFamily="34" charset="0"/>
                <a:cs typeface="Arial" panose="020B0604020202020204" pitchFamily="34" charset="0"/>
              </a:rPr>
              <a:t>32 ACT score and;</a:t>
            </a:r>
          </a:p>
          <a:p>
            <a:pPr marL="800100" indent="-457200">
              <a:lnSpc>
                <a:spcPct val="120000"/>
              </a:lnSpc>
            </a:pPr>
            <a:r>
              <a:rPr lang="en-US" dirty="0">
                <a:latin typeface="Arial" panose="020B0604020202020204" pitchFamily="34" charset="0"/>
                <a:cs typeface="Arial" panose="020B0604020202020204" pitchFamily="34" charset="0"/>
              </a:rPr>
              <a:t>3.5 academic GPA; or</a:t>
            </a:r>
          </a:p>
          <a:p>
            <a:pPr marL="800100" indent="-457200">
              <a:lnSpc>
                <a:spcPct val="120000"/>
              </a:lnSpc>
            </a:pPr>
            <a:r>
              <a:rPr lang="en-US" dirty="0">
                <a:latin typeface="Arial" panose="020B0604020202020204" pitchFamily="34" charset="0"/>
                <a:cs typeface="Arial" panose="020B0604020202020204" pitchFamily="34" charset="0"/>
              </a:rPr>
              <a:t>National Merit or National Achievement Finalist</a:t>
            </a:r>
          </a:p>
          <a:p>
            <a:pPr marL="800100" indent="-457200">
              <a:lnSpc>
                <a:spcPct val="120000"/>
              </a:lnSpc>
            </a:pPr>
            <a:r>
              <a:rPr lang="en-US" dirty="0">
                <a:latin typeface="Arial" panose="020B0604020202020204" pitchFamily="34" charset="0"/>
                <a:cs typeface="Arial" panose="020B0604020202020204" pitchFamily="34" charset="0"/>
              </a:rPr>
              <a:t>Up to 375 awards</a:t>
            </a:r>
          </a:p>
          <a:p>
            <a:pPr marL="800100" indent="-457200">
              <a:lnSpc>
                <a:spcPct val="120000"/>
              </a:lnSpc>
            </a:pPr>
            <a:r>
              <a:rPr lang="en-US" dirty="0">
                <a:latin typeface="Arial" panose="020B0604020202020204" pitchFamily="34" charset="0"/>
                <a:cs typeface="Arial" panose="020B0604020202020204" pitchFamily="34" charset="0"/>
              </a:rPr>
              <a:t>FAFSA not required</a:t>
            </a:r>
          </a:p>
          <a:p>
            <a:pPr marL="800100" indent="-457200">
              <a:lnSpc>
                <a:spcPct val="120000"/>
              </a:lnSpc>
            </a:pPr>
            <a:r>
              <a:rPr lang="en-US" dirty="0">
                <a:latin typeface="Arial" panose="020B0604020202020204" pitchFamily="34" charset="0"/>
                <a:cs typeface="Arial" panose="020B0604020202020204" pitchFamily="34" charset="0"/>
              </a:rPr>
              <a:t>Deadline is March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t>
            </a: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82710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Distinguished Governor’s Scholarship</a:t>
            </a:r>
            <a:endParaRPr lang="en-US" sz="3800" dirty="0"/>
          </a:p>
        </p:txBody>
      </p:sp>
      <p:sp>
        <p:nvSpPr>
          <p:cNvPr id="3" name="Content Placeholder 2"/>
          <p:cNvSpPr>
            <a:spLocks noGrp="1"/>
          </p:cNvSpPr>
          <p:nvPr>
            <p:ph idx="1"/>
          </p:nvPr>
        </p:nvSpPr>
        <p:spPr>
          <a:xfrm>
            <a:off x="1955762" y="1600200"/>
            <a:ext cx="6731037" cy="4525963"/>
          </a:xfrm>
        </p:spPr>
        <p:txBody>
          <a:bodyPr anchor="ctr">
            <a:normAutofit/>
          </a:bodyPr>
          <a:lstStyle/>
          <a:p>
            <a:pPr marL="0" indent="0">
              <a:buFont typeface="Arial" panose="020B0604020202020204" pitchFamily="34" charset="0"/>
              <a:buNone/>
            </a:pPr>
            <a:r>
              <a:rPr lang="en-US" altLang="en-US" dirty="0">
                <a:latin typeface="Arial" panose="020B0604020202020204" pitchFamily="34" charset="0"/>
                <a:cs typeface="Arial" panose="020B0604020202020204" pitchFamily="34" charset="0"/>
              </a:rPr>
              <a:t>If there is a county in Arkansas that does not have a Distinguished Scholar, the highest ranking applicant from that county will be awarded a Governor’s Scholarship at $5000 per year</a:t>
            </a:r>
          </a:p>
          <a:p>
            <a:pPr marL="0" indent="0">
              <a:spcBef>
                <a:spcPct val="125000"/>
              </a:spcBef>
              <a:buClr>
                <a:srgbClr val="000000"/>
              </a:buClr>
              <a:buSzPct val="100000"/>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0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Sources of Aid</a:t>
            </a:r>
            <a:br>
              <a:rPr lang="en-US" dirty="0">
                <a:latin typeface="Arial" panose="020B0604020202020204" pitchFamily="34" charset="0"/>
                <a:cs typeface="Arial" panose="020B0604020202020204" pitchFamily="34" charset="0"/>
              </a:rPr>
            </a:br>
            <a:endParaRPr lang="en-US" dirty="0"/>
          </a:p>
        </p:txBody>
      </p:sp>
      <p:sp>
        <p:nvSpPr>
          <p:cNvPr id="15" name="Oval 14">
            <a:extLst>
              <a:ext uri="{FF2B5EF4-FFF2-40B4-BE49-F238E27FC236}">
                <a16:creationId xmlns:a16="http://schemas.microsoft.com/office/drawing/2014/main" id="{D6ACE746-39D5-443C-A348-D9F47A9553C5}"/>
              </a:ext>
            </a:extLst>
          </p:cNvPr>
          <p:cNvSpPr>
            <a:spLocks noChangeAspect="1"/>
          </p:cNvSpPr>
          <p:nvPr/>
        </p:nvSpPr>
        <p:spPr>
          <a:xfrm>
            <a:off x="3291689" y="1706379"/>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3">
            <a:extLst>
              <a:ext uri="{FF2B5EF4-FFF2-40B4-BE49-F238E27FC236}">
                <a16:creationId xmlns:a16="http://schemas.microsoft.com/office/drawing/2014/main" id="{E4F802F6-2AC1-458A-97D1-724FB0D5A8DD}"/>
              </a:ext>
            </a:extLst>
          </p:cNvPr>
          <p:cNvSpPr/>
          <p:nvPr/>
        </p:nvSpPr>
        <p:spPr>
          <a:xfrm>
            <a:off x="4206089" y="1249179"/>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17" name="Rectangle: Rounded Corners 4">
            <a:extLst>
              <a:ext uri="{FF2B5EF4-FFF2-40B4-BE49-F238E27FC236}">
                <a16:creationId xmlns:a16="http://schemas.microsoft.com/office/drawing/2014/main" id="{466C2856-6045-4D2B-8A2C-BABE45A104D6}"/>
              </a:ext>
            </a:extLst>
          </p:cNvPr>
          <p:cNvSpPr/>
          <p:nvPr/>
        </p:nvSpPr>
        <p:spPr>
          <a:xfrm>
            <a:off x="6263489" y="2694802"/>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18" name="Rectangle: Rounded Corners 5">
            <a:extLst>
              <a:ext uri="{FF2B5EF4-FFF2-40B4-BE49-F238E27FC236}">
                <a16:creationId xmlns:a16="http://schemas.microsoft.com/office/drawing/2014/main" id="{4F86BE0F-FDFD-4AD9-B5A7-83E9EB0175E5}"/>
              </a:ext>
            </a:extLst>
          </p:cNvPr>
          <p:cNvSpPr/>
          <p:nvPr/>
        </p:nvSpPr>
        <p:spPr>
          <a:xfrm>
            <a:off x="5882489" y="4449579"/>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19" name="Rectangle: Rounded Corners 6">
            <a:extLst>
              <a:ext uri="{FF2B5EF4-FFF2-40B4-BE49-F238E27FC236}">
                <a16:creationId xmlns:a16="http://schemas.microsoft.com/office/drawing/2014/main" id="{A5D71047-7555-47AA-ADA3-E79A7E50F23D}"/>
              </a:ext>
            </a:extLst>
          </p:cNvPr>
          <p:cNvSpPr/>
          <p:nvPr/>
        </p:nvSpPr>
        <p:spPr>
          <a:xfrm>
            <a:off x="2682089" y="4449579"/>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20" name="Rectangle: Rounded Corners 7">
            <a:extLst>
              <a:ext uri="{FF2B5EF4-FFF2-40B4-BE49-F238E27FC236}">
                <a16:creationId xmlns:a16="http://schemas.microsoft.com/office/drawing/2014/main" id="{10349136-4240-4CAF-ABC9-4C6829FD2E9C}"/>
              </a:ext>
            </a:extLst>
          </p:cNvPr>
          <p:cNvSpPr/>
          <p:nvPr/>
        </p:nvSpPr>
        <p:spPr>
          <a:xfrm>
            <a:off x="2148689" y="2694802"/>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17480593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Distinguished Governor’s Scholarship</a:t>
            </a:r>
            <a:endParaRPr lang="en-US" sz="3800" dirty="0"/>
          </a:p>
        </p:txBody>
      </p:sp>
      <p:sp>
        <p:nvSpPr>
          <p:cNvPr id="16" name="Content Placeholder 2"/>
          <p:cNvSpPr>
            <a:spLocks noGrp="1"/>
          </p:cNvSpPr>
          <p:nvPr>
            <p:ph sz="half" idx="1"/>
          </p:nvPr>
        </p:nvSpPr>
        <p:spPr>
          <a:xfrm>
            <a:off x="1955762" y="1323159"/>
            <a:ext cx="3346922" cy="5176557"/>
          </a:xfrm>
        </p:spPr>
        <p:txBody>
          <a:bodyPr>
            <a:normAutofit fontScale="70000" lnSpcReduction="20000"/>
          </a:bodyPr>
          <a:lstStyle/>
          <a:p>
            <a:pPr marL="0" indent="0" algn="ctr">
              <a:buFont typeface="Arial" panose="020B0604020202020204" pitchFamily="34" charset="0"/>
              <a:buNone/>
              <a:defRPr/>
            </a:pPr>
            <a:r>
              <a:rPr lang="en-US" dirty="0"/>
              <a:t>Enrollment</a:t>
            </a:r>
          </a:p>
          <a:p>
            <a:pPr>
              <a:defRPr/>
            </a:pPr>
            <a:r>
              <a:rPr lang="en-US" dirty="0"/>
              <a:t>At least 12 hours the first Fall semester following high school </a:t>
            </a:r>
          </a:p>
          <a:p>
            <a:pPr>
              <a:defRPr/>
            </a:pPr>
            <a:r>
              <a:rPr lang="en-US" dirty="0"/>
              <a:t>At least 15 hours each semester thereafter</a:t>
            </a:r>
          </a:p>
          <a:p>
            <a:pPr>
              <a:defRPr/>
            </a:pPr>
            <a:r>
              <a:rPr lang="en-US" dirty="0"/>
              <a:t>Measured as of the end of the 11</a:t>
            </a:r>
            <a:r>
              <a:rPr lang="en-US" baseline="30000" dirty="0"/>
              <a:t>th</a:t>
            </a:r>
            <a:r>
              <a:rPr lang="en-US" dirty="0"/>
              <a:t> class day</a:t>
            </a:r>
          </a:p>
          <a:p>
            <a:pPr lvl="1">
              <a:defRPr/>
            </a:pPr>
            <a:r>
              <a:rPr lang="en-US" dirty="0"/>
              <a:t>Any hours added after the 11</a:t>
            </a:r>
            <a:r>
              <a:rPr lang="en-US" baseline="30000" dirty="0"/>
              <a:t>th</a:t>
            </a:r>
            <a:r>
              <a:rPr lang="en-US" dirty="0"/>
              <a:t> class day do not count for eligibility</a:t>
            </a:r>
          </a:p>
          <a:p>
            <a:pPr>
              <a:defRPr/>
            </a:pPr>
            <a:r>
              <a:rPr lang="en-US" dirty="0"/>
              <a:t>Only hours enrolled at a </a:t>
            </a:r>
            <a:r>
              <a:rPr lang="en-US" u="sng" dirty="0"/>
              <a:t>single</a:t>
            </a:r>
            <a:r>
              <a:rPr lang="en-US" dirty="0"/>
              <a:t> school count</a:t>
            </a:r>
          </a:p>
          <a:p>
            <a:pPr>
              <a:defRPr/>
            </a:pPr>
            <a:endParaRPr lang="en-US" dirty="0"/>
          </a:p>
          <a:p>
            <a:pPr>
              <a:defRPr/>
            </a:pPr>
            <a:endParaRPr lang="en-US" dirty="0"/>
          </a:p>
          <a:p>
            <a:pPr>
              <a:defRPr/>
            </a:pPr>
            <a:endParaRPr lang="en-US" dirty="0"/>
          </a:p>
          <a:p>
            <a:pPr>
              <a:defRPr/>
            </a:pPr>
            <a:endParaRPr lang="en-US" dirty="0"/>
          </a:p>
        </p:txBody>
      </p:sp>
      <p:sp>
        <p:nvSpPr>
          <p:cNvPr id="17" name="Content Placeholder 3"/>
          <p:cNvSpPr txBox="1">
            <a:spLocks/>
          </p:cNvSpPr>
          <p:nvPr/>
        </p:nvSpPr>
        <p:spPr>
          <a:xfrm>
            <a:off x="5364512" y="1323159"/>
            <a:ext cx="3322288" cy="5176557"/>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dirty="0"/>
              <a:t>Renewal</a:t>
            </a:r>
          </a:p>
          <a:p>
            <a:pPr>
              <a:defRPr/>
            </a:pPr>
            <a:r>
              <a:rPr lang="en-US" dirty="0"/>
              <a:t>Maintain a 3.25 cumulative GPA</a:t>
            </a:r>
          </a:p>
          <a:p>
            <a:pPr>
              <a:defRPr/>
            </a:pPr>
            <a:r>
              <a:rPr lang="en-US" dirty="0"/>
              <a:t>Successfully complete at least 27 hours their first academic year</a:t>
            </a:r>
          </a:p>
          <a:p>
            <a:pPr>
              <a:defRPr/>
            </a:pPr>
            <a:r>
              <a:rPr lang="en-US" dirty="0"/>
              <a:t>Successfully complete at least 30 hours each academic year thereafter</a:t>
            </a:r>
          </a:p>
          <a:p>
            <a:pPr>
              <a:defRPr/>
            </a:pPr>
            <a:r>
              <a:rPr lang="en-US" dirty="0">
                <a:highlight>
                  <a:srgbClr val="FFFF00"/>
                </a:highlight>
              </a:rPr>
              <a:t>May use summer terms to meet hour and GPA requirements</a:t>
            </a:r>
          </a:p>
          <a:p>
            <a:pPr>
              <a:defRPr/>
            </a:pPr>
            <a:r>
              <a:rPr lang="en-US" altLang="en-US" dirty="0">
                <a:cs typeface="Arial" panose="020B0604020202020204" pitchFamily="34" charset="0"/>
              </a:rPr>
              <a:t>If student has remaining eligibility, they can use the scholarship towards a graduate-level or professional degree</a:t>
            </a:r>
          </a:p>
          <a:p>
            <a:pPr>
              <a:defRPr/>
            </a:pPr>
            <a:endParaRPr lang="en-US" i="1" dirty="0"/>
          </a:p>
        </p:txBody>
      </p:sp>
    </p:spTree>
    <p:extLst>
      <p:ext uri="{BB962C8B-B14F-4D97-AF65-F5344CB8AC3E}">
        <p14:creationId xmlns:p14="http://schemas.microsoft.com/office/powerpoint/2010/main" val="2666531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Law Enforcement Officer’s Dependents Scholarship</a:t>
            </a:r>
            <a:endParaRPr lang="en-US" sz="3800" dirty="0"/>
          </a:p>
        </p:txBody>
      </p:sp>
      <p:sp>
        <p:nvSpPr>
          <p:cNvPr id="3" name="Content Placeholder 2"/>
          <p:cNvSpPr>
            <a:spLocks noGrp="1"/>
          </p:cNvSpPr>
          <p:nvPr>
            <p:ph idx="1"/>
          </p:nvPr>
        </p:nvSpPr>
        <p:spPr>
          <a:xfrm>
            <a:off x="1955762" y="1600200"/>
            <a:ext cx="6731037" cy="4525963"/>
          </a:xfrm>
        </p:spPr>
        <p:txBody>
          <a:bodyPr>
            <a:normAutofit fontScale="85000" lnSpcReduction="10000"/>
          </a:bodyPr>
          <a:lstStyle/>
          <a:p>
            <a:pPr marL="800100" indent="-457200">
              <a:lnSpc>
                <a:spcPct val="120000"/>
              </a:lnSpc>
            </a:pPr>
            <a:r>
              <a:rPr lang="en-US" dirty="0">
                <a:latin typeface="Arial" panose="020B0604020202020204" pitchFamily="34" charset="0"/>
                <a:cs typeface="Arial" panose="020B0604020202020204" pitchFamily="34" charset="0"/>
              </a:rPr>
              <a:t>Undergraduate dependent/spouse of Arkansas Law Enforcement Officer </a:t>
            </a:r>
          </a:p>
          <a:p>
            <a:pPr marL="1200150" lvl="1" indent="-457200">
              <a:lnSpc>
                <a:spcPct val="120000"/>
              </a:lnSpc>
            </a:pPr>
            <a:r>
              <a:rPr lang="en-US" dirty="0">
                <a:latin typeface="Arial" panose="020B0604020202020204" pitchFamily="34" charset="0"/>
                <a:cs typeface="Arial" panose="020B0604020202020204" pitchFamily="34" charset="0"/>
              </a:rPr>
              <a:t>Killed or totally disabled in the line-of-duty</a:t>
            </a:r>
          </a:p>
          <a:p>
            <a:pPr marL="1200150" lvl="1" indent="-457200">
              <a:lnSpc>
                <a:spcPct val="120000"/>
              </a:lnSpc>
            </a:pPr>
            <a:r>
              <a:rPr lang="en-US" dirty="0">
                <a:latin typeface="Arial" panose="020B0604020202020204" pitchFamily="34" charset="0"/>
                <a:cs typeface="Arial" panose="020B0604020202020204" pitchFamily="34" charset="0"/>
              </a:rPr>
              <a:t>Dependent must be under 23 years of age</a:t>
            </a:r>
          </a:p>
          <a:p>
            <a:pPr marL="800100" indent="-457200">
              <a:lnSpc>
                <a:spcPct val="120000"/>
              </a:lnSpc>
            </a:pPr>
            <a:r>
              <a:rPr lang="en-US" dirty="0">
                <a:latin typeface="Arial" panose="020B0604020202020204" pitchFamily="34" charset="0"/>
                <a:cs typeface="Arial" panose="020B0604020202020204" pitchFamily="34" charset="0"/>
              </a:rPr>
              <a:t>Waiver of tuition, fees, and room</a:t>
            </a:r>
          </a:p>
          <a:p>
            <a:pPr marL="800100" indent="-457200">
              <a:lnSpc>
                <a:spcPct val="120000"/>
              </a:lnSpc>
            </a:pPr>
            <a:r>
              <a:rPr lang="en-US" dirty="0">
                <a:latin typeface="Arial" panose="020B0604020202020204" pitchFamily="34" charset="0"/>
                <a:cs typeface="Arial" panose="020B0604020202020204" pitchFamily="34" charset="0"/>
              </a:rPr>
              <a:t>Deadline is July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t>
            </a:r>
          </a:p>
          <a:p>
            <a:pPr marL="800100" indent="-457200">
              <a:lnSpc>
                <a:spcPct val="120000"/>
              </a:lnSpc>
            </a:pPr>
            <a:r>
              <a:rPr lang="en-US" dirty="0">
                <a:latin typeface="Arial" panose="020B0604020202020204" pitchFamily="34" charset="0"/>
                <a:cs typeface="Arial" panose="020B0604020202020204" pitchFamily="34" charset="0"/>
              </a:rPr>
              <a:t>Renewal - minimum GPA: 2.0</a:t>
            </a: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59749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Military Dependents Scholarship</a:t>
            </a:r>
            <a:endParaRPr lang="en-US" sz="3800" dirty="0"/>
          </a:p>
        </p:txBody>
      </p:sp>
      <p:sp>
        <p:nvSpPr>
          <p:cNvPr id="3" name="Content Placeholder 2"/>
          <p:cNvSpPr>
            <a:spLocks noGrp="1"/>
          </p:cNvSpPr>
          <p:nvPr>
            <p:ph idx="1"/>
          </p:nvPr>
        </p:nvSpPr>
        <p:spPr>
          <a:xfrm>
            <a:off x="1955762" y="1600200"/>
            <a:ext cx="6731037" cy="4525963"/>
          </a:xfrm>
        </p:spPr>
        <p:txBody>
          <a:bodyPr>
            <a:normAutofit fontScale="55000" lnSpcReduction="20000"/>
          </a:bodyPr>
          <a:lstStyle/>
          <a:p>
            <a:pPr marL="800100" indent="-457200">
              <a:lnSpc>
                <a:spcPct val="120000"/>
              </a:lnSpc>
            </a:pPr>
            <a:r>
              <a:rPr lang="en-US" dirty="0">
                <a:latin typeface="Arial" panose="020B0604020202020204" pitchFamily="34" charset="0"/>
                <a:cs typeface="Arial" panose="020B0604020202020204" pitchFamily="34" charset="0"/>
              </a:rPr>
              <a:t>Undergraduate dependent/spouse of service member who:</a:t>
            </a:r>
          </a:p>
          <a:p>
            <a:pPr marL="1200150" lvl="1" indent="-457200">
              <a:lnSpc>
                <a:spcPct val="120000"/>
              </a:lnSpc>
            </a:pPr>
            <a:r>
              <a:rPr lang="en-US" dirty="0">
                <a:latin typeface="Arial" panose="020B0604020202020204" pitchFamily="34" charset="0"/>
                <a:cs typeface="Arial" panose="020B0604020202020204" pitchFamily="34" charset="0"/>
              </a:rPr>
              <a:t>Is Missing in Action (MIA);</a:t>
            </a:r>
          </a:p>
          <a:p>
            <a:pPr marL="1200150" lvl="1" indent="-457200">
              <a:lnSpc>
                <a:spcPct val="120000"/>
              </a:lnSpc>
            </a:pPr>
            <a:r>
              <a:rPr lang="en-US" dirty="0">
                <a:latin typeface="Arial" panose="020B0604020202020204" pitchFamily="34" charset="0"/>
                <a:cs typeface="Arial" panose="020B0604020202020204" pitchFamily="34" charset="0"/>
              </a:rPr>
              <a:t>Was Killed in Action(KIA);</a:t>
            </a:r>
          </a:p>
          <a:p>
            <a:pPr marL="1200150" lvl="1" indent="-457200">
              <a:lnSpc>
                <a:spcPct val="120000"/>
              </a:lnSpc>
            </a:pPr>
            <a:r>
              <a:rPr lang="en-US" dirty="0">
                <a:latin typeface="Arial" panose="020B0604020202020204" pitchFamily="34" charset="0"/>
                <a:cs typeface="Arial" panose="020B0604020202020204" pitchFamily="34" charset="0"/>
              </a:rPr>
              <a:t>Was a Prisoner of War (POW); or</a:t>
            </a:r>
          </a:p>
          <a:p>
            <a:pPr marL="1200150" lvl="1" indent="-457200">
              <a:lnSpc>
                <a:spcPct val="120000"/>
              </a:lnSpc>
            </a:pPr>
            <a:r>
              <a:rPr lang="en-US" dirty="0">
                <a:latin typeface="Arial" panose="020B0604020202020204" pitchFamily="34" charset="0"/>
                <a:cs typeface="Arial" panose="020B0604020202020204" pitchFamily="34" charset="0"/>
              </a:rPr>
              <a:t>Permanently and totally disabled </a:t>
            </a:r>
          </a:p>
          <a:p>
            <a:pPr marL="800100" indent="-457200">
              <a:lnSpc>
                <a:spcPct val="120000"/>
              </a:lnSpc>
            </a:pPr>
            <a:r>
              <a:rPr lang="en-US" dirty="0">
                <a:latin typeface="Arial" panose="020B0604020202020204" pitchFamily="34" charset="0"/>
                <a:cs typeface="Arial" panose="020B0604020202020204" pitchFamily="34" charset="0"/>
              </a:rPr>
              <a:t>State supported college, university or technical institute</a:t>
            </a:r>
          </a:p>
          <a:p>
            <a:pPr marL="800100" indent="-457200">
              <a:lnSpc>
                <a:spcPct val="120000"/>
              </a:lnSpc>
            </a:pPr>
            <a:r>
              <a:rPr lang="en-US" dirty="0">
                <a:latin typeface="Arial" panose="020B0604020202020204" pitchFamily="34" charset="0"/>
                <a:cs typeface="Arial" panose="020B0604020202020204" pitchFamily="34" charset="0"/>
              </a:rPr>
              <a:t>Must apply for Chapter 35 benefits from the Veterans Affairs (VA) Office</a:t>
            </a:r>
          </a:p>
          <a:p>
            <a:pPr marL="800100" indent="-457200">
              <a:lnSpc>
                <a:spcPct val="120000"/>
              </a:lnSpc>
            </a:pPr>
            <a:r>
              <a:rPr lang="en-US" dirty="0">
                <a:latin typeface="Arial" panose="020B0604020202020204" pitchFamily="34" charset="0"/>
                <a:cs typeface="Arial" panose="020B0604020202020204" pitchFamily="34" charset="0"/>
              </a:rPr>
              <a:t>Waiver of tuition, fees, and room and board in excess of VA benefits</a:t>
            </a:r>
          </a:p>
          <a:p>
            <a:pPr marL="800100" indent="-457200">
              <a:lnSpc>
                <a:spcPct val="120000"/>
              </a:lnSpc>
            </a:pPr>
            <a:r>
              <a:rPr lang="en-US" dirty="0">
                <a:latin typeface="Arial" panose="020B0604020202020204" pitchFamily="34" charset="0"/>
                <a:cs typeface="Arial" panose="020B0604020202020204" pitchFamily="34" charset="0"/>
              </a:rPr>
              <a:t>Deadline is July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a:t>
            </a:r>
          </a:p>
          <a:p>
            <a:pPr marL="800100" indent="-457200">
              <a:lnSpc>
                <a:spcPct val="120000"/>
              </a:lnSpc>
            </a:pPr>
            <a:r>
              <a:rPr lang="en-US" dirty="0">
                <a:latin typeface="Arial" panose="020B0604020202020204" pitchFamily="34" charset="0"/>
                <a:cs typeface="Arial" panose="020B0604020202020204" pitchFamily="34" charset="0"/>
              </a:rPr>
              <a:t>Renewal - complete a minimum of 24 hours per academic year along with a minimum GPA of 2.0 </a:t>
            </a:r>
          </a:p>
          <a:p>
            <a:pPr marL="800100" indent="-457200">
              <a:lnSpc>
                <a:spcPct val="120000"/>
              </a:lnSpc>
            </a:pPr>
            <a:endParaRPr lang="en-US" dirty="0">
              <a:latin typeface="Arial" panose="020B0604020202020204" pitchFamily="34" charset="0"/>
              <a:cs typeface="Arial" panose="020B0604020202020204" pitchFamily="34" charset="0"/>
            </a:endParaRP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3859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Arkansas National Guard Tuition Waiver Program</a:t>
            </a:r>
            <a:endParaRPr lang="en-US" sz="3800" dirty="0"/>
          </a:p>
        </p:txBody>
      </p:sp>
      <p:sp>
        <p:nvSpPr>
          <p:cNvPr id="3" name="Content Placeholder 2"/>
          <p:cNvSpPr>
            <a:spLocks noGrp="1"/>
          </p:cNvSpPr>
          <p:nvPr>
            <p:ph idx="1"/>
          </p:nvPr>
        </p:nvSpPr>
        <p:spPr>
          <a:xfrm>
            <a:off x="1955762" y="1600200"/>
            <a:ext cx="6731037" cy="4525963"/>
          </a:xfrm>
        </p:spPr>
        <p:txBody>
          <a:bodyPr>
            <a:normAutofit fontScale="70000" lnSpcReduction="20000"/>
          </a:bodyPr>
          <a:lstStyle/>
          <a:p>
            <a:pPr marL="800100" indent="-457200">
              <a:lnSpc>
                <a:spcPct val="120000"/>
              </a:lnSpc>
            </a:pPr>
            <a:r>
              <a:rPr lang="en-US" dirty="0">
                <a:latin typeface="Arial" panose="020B0604020202020204" pitchFamily="34" charset="0"/>
                <a:cs typeface="Arial" panose="020B0604020202020204" pitchFamily="34" charset="0"/>
              </a:rPr>
              <a:t>Active member of the Arkansas Army/Air National Guard</a:t>
            </a:r>
          </a:p>
          <a:p>
            <a:pPr marL="800100" indent="-457200">
              <a:lnSpc>
                <a:spcPct val="120000"/>
              </a:lnSpc>
            </a:pPr>
            <a:r>
              <a:rPr lang="en-US" dirty="0">
                <a:latin typeface="Arial" panose="020B0604020202020204" pitchFamily="34" charset="0"/>
                <a:cs typeface="Arial" panose="020B0604020202020204" pitchFamily="34" charset="0"/>
              </a:rPr>
              <a:t>State supported college, university or technical institute</a:t>
            </a:r>
          </a:p>
          <a:p>
            <a:pPr marL="800100" indent="-457200">
              <a:lnSpc>
                <a:spcPct val="120000"/>
              </a:lnSpc>
            </a:pPr>
            <a:r>
              <a:rPr lang="en-US" dirty="0">
                <a:latin typeface="Arial" panose="020B0604020202020204" pitchFamily="34" charset="0"/>
                <a:cs typeface="Arial" panose="020B0604020202020204" pitchFamily="34" charset="0"/>
              </a:rPr>
              <a:t>Tuition and fees waiver</a:t>
            </a:r>
          </a:p>
          <a:p>
            <a:pPr marL="800100" indent="-457200">
              <a:lnSpc>
                <a:spcPct val="120000"/>
              </a:lnSpc>
            </a:pPr>
            <a:r>
              <a:rPr lang="en-US" dirty="0">
                <a:latin typeface="Arial" panose="020B0604020202020204" pitchFamily="34" charset="0"/>
                <a:cs typeface="Arial" panose="020B0604020202020204" pitchFamily="34" charset="0"/>
              </a:rPr>
              <a:t>Last to pay Grant</a:t>
            </a:r>
          </a:p>
          <a:p>
            <a:pPr marL="800100" indent="-457200">
              <a:lnSpc>
                <a:spcPct val="120000"/>
              </a:lnSpc>
            </a:pPr>
            <a:r>
              <a:rPr lang="en-US" dirty="0">
                <a:latin typeface="Arial" panose="020B0604020202020204" pitchFamily="34" charset="0"/>
                <a:cs typeface="Arial" panose="020B0604020202020204" pitchFamily="34" charset="0"/>
              </a:rPr>
              <a:t>Must contact their unit</a:t>
            </a:r>
          </a:p>
          <a:p>
            <a:pPr indent="0">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indent="0">
              <a:lnSpc>
                <a:spcPct val="120000"/>
              </a:lnSpc>
              <a:buNone/>
            </a:pPr>
            <a:r>
              <a:rPr lang="en-US" i="1" dirty="0">
                <a:latin typeface="Arial" panose="020B0604020202020204" pitchFamily="34" charset="0"/>
                <a:cs typeface="Arial" panose="020B0604020202020204" pitchFamily="34" charset="0"/>
              </a:rPr>
              <a:t>For more information students may contact the Education Office at the Guard 501-212-4021</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4963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Scholarship Hold Request</a:t>
            </a:r>
            <a:endParaRPr lang="en-US" sz="3800" dirty="0"/>
          </a:p>
        </p:txBody>
      </p:sp>
      <p:sp>
        <p:nvSpPr>
          <p:cNvPr id="3" name="Content Placeholder 2"/>
          <p:cNvSpPr>
            <a:spLocks noGrp="1"/>
          </p:cNvSpPr>
          <p:nvPr>
            <p:ph idx="1"/>
          </p:nvPr>
        </p:nvSpPr>
        <p:spPr>
          <a:xfrm>
            <a:off x="1955762" y="1600200"/>
            <a:ext cx="6731037" cy="4525963"/>
          </a:xfrm>
        </p:spPr>
        <p:txBody>
          <a:bodyPr>
            <a:normAutofit fontScale="62500" lnSpcReduction="20000"/>
          </a:bodyPr>
          <a:lstStyle/>
          <a:p>
            <a:pPr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Must be requested through the YOUniversal portal and documentation must be submitted explaining the reason for the hold</a:t>
            </a:r>
          </a:p>
          <a:p>
            <a:pPr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Maximum hold is 24 months (4 semesters) for the following:</a:t>
            </a:r>
          </a:p>
          <a:p>
            <a:pPr lvl="1"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Medical condition of the student or immediate family member;</a:t>
            </a:r>
          </a:p>
          <a:p>
            <a:pPr lvl="1"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Personal or immediate family emergency;</a:t>
            </a:r>
          </a:p>
          <a:p>
            <a:pPr lvl="1"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Military service/training;</a:t>
            </a:r>
          </a:p>
          <a:p>
            <a:pPr lvl="1"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Service in a national or international humanitarian project;</a:t>
            </a:r>
          </a:p>
          <a:p>
            <a:pPr lvl="1"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Internship &amp; Co-Op</a:t>
            </a:r>
          </a:p>
          <a:p>
            <a:pPr lvl="1" indent="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Financial hardship</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914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ADHE Contact Information</a:t>
            </a:r>
            <a:endParaRPr lang="en-US" sz="3800" dirty="0"/>
          </a:p>
        </p:txBody>
      </p:sp>
      <p:sp>
        <p:nvSpPr>
          <p:cNvPr id="17" name="TextBox 5"/>
          <p:cNvSpPr txBox="1">
            <a:spLocks noChangeArrowheads="1"/>
          </p:cNvSpPr>
          <p:nvPr/>
        </p:nvSpPr>
        <p:spPr bwMode="auto">
          <a:xfrm>
            <a:off x="3284745" y="3297759"/>
            <a:ext cx="489158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ea typeface="MS PGothic" panose="020B0600070205080204" pitchFamily="34" charset="-128"/>
              </a:defRPr>
            </a:lvl1pPr>
            <a:lvl2pPr marL="742950" indent="-285750">
              <a:defRPr>
                <a:solidFill>
                  <a:schemeClr val="tx1"/>
                </a:solidFill>
                <a:latin typeface="Times New Roman" panose="02020603050405020304" pitchFamily="18" charset="0"/>
                <a:ea typeface="MS PGothic" panose="020B0600070205080204" pitchFamily="34" charset="-128"/>
              </a:defRPr>
            </a:lvl2pPr>
            <a:lvl3pPr marL="1143000" indent="-228600">
              <a:defRPr>
                <a:solidFill>
                  <a:schemeClr val="tx1"/>
                </a:solidFill>
                <a:latin typeface="Times New Roman" panose="02020603050405020304" pitchFamily="18" charset="0"/>
                <a:ea typeface="MS PGothic" panose="020B0600070205080204" pitchFamily="34" charset="-128"/>
              </a:defRPr>
            </a:lvl3pPr>
            <a:lvl4pPr marL="1600200" indent="-228600">
              <a:defRPr>
                <a:solidFill>
                  <a:schemeClr val="tx1"/>
                </a:solidFill>
                <a:latin typeface="Times New Roman" panose="02020603050405020304" pitchFamily="18" charset="0"/>
                <a:ea typeface="MS PGothic" panose="020B0600070205080204" pitchFamily="34" charset="-128"/>
              </a:defRPr>
            </a:lvl4pPr>
            <a:lvl5pPr marL="2057400" indent="-228600">
              <a:defRPr>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PGothic" panose="020B0600070205080204" pitchFamily="34" charset="-128"/>
              </a:defRPr>
            </a:lvl9pPr>
          </a:lstStyle>
          <a:p>
            <a:pPr algn="ctr"/>
            <a:r>
              <a:rPr lang="en-US" altLang="en-US" dirty="0"/>
              <a:t>ADHE Financial Aid Contact Information: </a:t>
            </a:r>
            <a:r>
              <a:rPr lang="en-US" altLang="en-US" dirty="0">
                <a:hlinkClick r:id="rId6"/>
              </a:rPr>
              <a:t>finaid@adhe.edu</a:t>
            </a:r>
            <a:endParaRPr lang="en-US" altLang="en-US" dirty="0"/>
          </a:p>
          <a:p>
            <a:pPr algn="ctr"/>
            <a:r>
              <a:rPr lang="en-US" altLang="en-US" dirty="0"/>
              <a:t>501-371-2000</a:t>
            </a:r>
          </a:p>
        </p:txBody>
      </p:sp>
    </p:spTree>
    <p:extLst>
      <p:ext uri="{BB962C8B-B14F-4D97-AF65-F5344CB8AC3E}">
        <p14:creationId xmlns:p14="http://schemas.microsoft.com/office/powerpoint/2010/main" val="40304436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4358" name="Picture 22" descr="https://png2.cleanpng.com/sh/dda3c0d5b2e76c798dd18e990edf4db9/L0KzQYm3WMA4N5xviZH0aYP2gLBuTf9vdJpzfZ9qZIbogsXwkBlvb15xh9l4LXL1cbBrTgNwa5pmhJ9Cb4LuPcH5jBR2a6Uyfd95bHB8dba0kvVkd5hzgeZyb36wRX7okQB0NaV0ReVxb4ewccH3kvVkcZJ5gdH3LUXlRrK5UfE2P2Y8UdM9Lka7QIaAUME5OWY4S6gDMkC7RYWBUcIveJ9s/kisspng-online-advertising-logo-brand-social-work-product-employee-recognition-5-apps-to-show-appreciation-5b6a21a57579a4.6805701815336820854812.png"/>
          <p:cNvPicPr>
            <a:picLocks noChangeAspect="1" noChangeArrowheads="1"/>
          </p:cNvPicPr>
          <p:nvPr/>
        </p:nvPicPr>
        <p:blipFill rotWithShape="1">
          <a:blip r:embed="rId6">
            <a:extLst>
              <a:ext uri="{28A0092B-C50C-407E-A947-70E740481C1C}">
                <a14:useLocalDpi xmlns:a14="http://schemas.microsoft.com/office/drawing/2010/main" val="0"/>
              </a:ext>
            </a:extLst>
          </a:blip>
          <a:srcRect l="2968" t="52787" r="62790" b="9708"/>
          <a:stretch/>
        </p:blipFill>
        <p:spPr bwMode="auto">
          <a:xfrm>
            <a:off x="2028634" y="1730664"/>
            <a:ext cx="6494162" cy="339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60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279968"/>
            <a:ext cx="6783614" cy="733534"/>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Federal Programs</a:t>
            </a:r>
          </a:p>
        </p:txBody>
      </p:sp>
    </p:spTree>
    <p:extLst>
      <p:ext uri="{BB962C8B-B14F-4D97-AF65-F5344CB8AC3E}">
        <p14:creationId xmlns:p14="http://schemas.microsoft.com/office/powerpoint/2010/main" val="26888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graphicFrame>
        <p:nvGraphicFramePr>
          <p:cNvPr id="19" name="Diagram 18">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2884807435"/>
              </p:ext>
            </p:extLst>
          </p:nvPr>
        </p:nvGraphicFramePr>
        <p:xfrm>
          <a:off x="1837853" y="1295400"/>
          <a:ext cx="6980222" cy="42362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6516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Grants</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955762" y="1600200"/>
            <a:ext cx="6731037" cy="4899516"/>
          </a:xfrm>
        </p:spPr>
        <p:txBody>
          <a:bodyPr anchor="ctr">
            <a:normAutofit fontScale="25000" lnSpcReduction="20000"/>
          </a:bodyPr>
          <a:lstStyle/>
          <a:p>
            <a:pPr>
              <a:spcBef>
                <a:spcPct val="125000"/>
              </a:spcBef>
              <a:buClr>
                <a:srgbClr val="000000"/>
              </a:buClr>
              <a:buSzPct val="100000"/>
              <a:buFont typeface="Arial" pitchFamily="34" charset="0"/>
              <a:buChar char="•"/>
              <a:defRPr/>
            </a:pPr>
            <a:r>
              <a:rPr lang="en-US" sz="7200" dirty="0">
                <a:latin typeface="Arial" panose="020B0604020202020204" pitchFamily="34" charset="0"/>
                <a:cs typeface="Arial" panose="020B0604020202020204" pitchFamily="34" charset="0"/>
              </a:rPr>
              <a:t>Federal Pell Grant</a:t>
            </a:r>
          </a:p>
          <a:p>
            <a:pPr lvl="1">
              <a:spcBef>
                <a:spcPct val="125000"/>
              </a:spcBef>
              <a:buClr>
                <a:srgbClr val="000000"/>
              </a:buClr>
              <a:buSzPct val="100000"/>
              <a:buFont typeface="Arial" pitchFamily="34" charset="0"/>
              <a:buChar char="•"/>
              <a:defRPr/>
            </a:pPr>
            <a:r>
              <a:rPr lang="en-US" sz="5600" dirty="0">
                <a:latin typeface="Arial" panose="020B0604020202020204" pitchFamily="34" charset="0"/>
                <a:ea typeface="ヒラギノ角ゴ ProN W3" charset="-128"/>
                <a:cs typeface="Arial" panose="020B0604020202020204" pitchFamily="34" charset="0"/>
              </a:rPr>
              <a:t>Provides need-based grants to low-income undergraduate students</a:t>
            </a:r>
            <a:r>
              <a:rPr lang="en-US" sz="4300" dirty="0">
                <a:latin typeface="Arial" panose="020B0604020202020204" pitchFamily="34" charset="0"/>
                <a:ea typeface="ヒラギノ角ゴ ProN W3" charset="-128"/>
                <a:cs typeface="Arial" panose="020B0604020202020204" pitchFamily="34" charset="0"/>
              </a:rPr>
              <a:t>.</a:t>
            </a:r>
            <a:endParaRPr lang="en-US" sz="4300"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r>
              <a:rPr lang="en-US" sz="7200" dirty="0">
                <a:latin typeface="Arial" panose="020B0604020202020204" pitchFamily="34" charset="0"/>
                <a:cs typeface="Arial" panose="020B0604020202020204" pitchFamily="34" charset="0"/>
              </a:rPr>
              <a:t>Federal Supplemental Educational Opportunity Grant (FSEOG)</a:t>
            </a:r>
          </a:p>
          <a:p>
            <a:pPr lvl="1">
              <a:spcBef>
                <a:spcPct val="125000"/>
              </a:spcBef>
              <a:buClr>
                <a:srgbClr val="000000"/>
              </a:buClr>
              <a:buSzPct val="100000"/>
              <a:buFont typeface="Arial" pitchFamily="34" charset="0"/>
              <a:buChar char="•"/>
              <a:defRPr/>
            </a:pPr>
            <a:r>
              <a:rPr lang="en-US" sz="5600" dirty="0">
                <a:latin typeface="Arial" panose="020B0604020202020204" pitchFamily="34" charset="0"/>
                <a:cs typeface="Arial" panose="020B0604020202020204" pitchFamily="34" charset="0"/>
              </a:rPr>
              <a:t> P</a:t>
            </a:r>
            <a:r>
              <a:rPr lang="en-US" altLang="en-US" sz="5600" dirty="0">
                <a:solidFill>
                  <a:srgbClr val="000000"/>
                </a:solidFill>
                <a:latin typeface="Arial" panose="020B0604020202020204" pitchFamily="34" charset="0"/>
                <a:ea typeface="ヒラギノ角ゴ ProN W3"/>
                <a:cs typeface="Arial" panose="020B0604020202020204" pitchFamily="34" charset="0"/>
                <a:sym typeface="Arial" panose="020B0604020202020204" pitchFamily="34" charset="0"/>
              </a:rPr>
              <a:t>rovides need-based grants to low-income undergraduate students (campus-based aid).</a:t>
            </a:r>
            <a:endParaRPr lang="en-US" sz="5600"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r>
              <a:rPr lang="en-US" sz="7200" dirty="0">
                <a:latin typeface="Arial" panose="020B0604020202020204" pitchFamily="34" charset="0"/>
                <a:cs typeface="Arial" panose="020B0604020202020204" pitchFamily="34" charset="0"/>
              </a:rPr>
              <a:t>Teacher Education Assistance for College and Higher Education (TEACH) Grant</a:t>
            </a:r>
          </a:p>
          <a:p>
            <a:pPr lvl="1">
              <a:spcBef>
                <a:spcPct val="125000"/>
              </a:spcBef>
              <a:buClr>
                <a:srgbClr val="000000"/>
              </a:buClr>
              <a:buSzPct val="100000"/>
              <a:buFont typeface="Arial" pitchFamily="34" charset="0"/>
              <a:buChar char="•"/>
              <a:defRPr/>
            </a:pPr>
            <a:r>
              <a:rPr lang="en-US" sz="5600" dirty="0">
                <a:latin typeface="Arial" panose="020B0604020202020204" pitchFamily="34" charset="0"/>
                <a:cs typeface="Arial" panose="020B0604020202020204" pitchFamily="34" charset="0"/>
              </a:rPr>
              <a:t>Provides assistance to students who intend to teach in a public or private elementary or secondary school that serves students from low-income families.</a:t>
            </a:r>
          </a:p>
          <a:p>
            <a:pPr>
              <a:spcBef>
                <a:spcPct val="125000"/>
              </a:spcBef>
              <a:buClr>
                <a:srgbClr val="000000"/>
              </a:buClr>
              <a:buSzPct val="100000"/>
              <a:buFont typeface="Arial" pitchFamily="34" charset="0"/>
              <a:buChar char="•"/>
              <a:defRPr/>
            </a:pPr>
            <a:r>
              <a:rPr lang="en-US" sz="7200" dirty="0">
                <a:latin typeface="Arial" panose="020B0604020202020204" pitchFamily="34" charset="0"/>
                <a:cs typeface="Arial" panose="020B0604020202020204" pitchFamily="34" charset="0"/>
              </a:rPr>
              <a:t>Iraq and Afghanistan Service Grant</a:t>
            </a:r>
          </a:p>
          <a:p>
            <a:pPr lvl="1">
              <a:spcBef>
                <a:spcPct val="125000"/>
              </a:spcBef>
              <a:buClr>
                <a:srgbClr val="000000"/>
              </a:buClr>
              <a:buSzPct val="100000"/>
              <a:buFont typeface="Arial" pitchFamily="34" charset="0"/>
              <a:buChar char="•"/>
              <a:defRPr/>
            </a:pPr>
            <a:r>
              <a:rPr lang="en-US" sz="5600" dirty="0">
                <a:latin typeface="Arial" panose="020B0604020202020204" pitchFamily="34" charset="0"/>
                <a:cs typeface="Arial" panose="020B0604020202020204" pitchFamily="34" charset="0"/>
              </a:rPr>
              <a:t>Provides possible assistance to students whose parent or guardian died as a result of military service in Iraq or Afghanistan after September 11, 2001</a:t>
            </a:r>
          </a:p>
        </p:txBody>
      </p:sp>
    </p:spTree>
    <p:extLst>
      <p:ext uri="{BB962C8B-B14F-4D97-AF65-F5344CB8AC3E}">
        <p14:creationId xmlns:p14="http://schemas.microsoft.com/office/powerpoint/2010/main" val="336986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dirty="0">
                <a:latin typeface="Arial" panose="020B0604020202020204" pitchFamily="34" charset="0"/>
                <a:cs typeface="Arial" panose="020B0604020202020204" pitchFamily="34" charset="0"/>
              </a:rPr>
              <a:t>Federal Pell Grant</a:t>
            </a:r>
            <a:endParaRPr lang="en-US" dirty="0"/>
          </a:p>
        </p:txBody>
      </p:sp>
      <p:sp>
        <p:nvSpPr>
          <p:cNvPr id="3" name="Content Placeholder 2"/>
          <p:cNvSpPr>
            <a:spLocks noGrp="1"/>
          </p:cNvSpPr>
          <p:nvPr>
            <p:ph idx="1"/>
          </p:nvPr>
        </p:nvSpPr>
        <p:spPr>
          <a:xfrm>
            <a:off x="1955762" y="1600200"/>
            <a:ext cx="6731037" cy="4525963"/>
          </a:xfrm>
        </p:spPr>
        <p:txBody>
          <a:bodyPr>
            <a:normAutofit/>
          </a:bodyPr>
          <a:lstStyle/>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Grant amounts depend on the student’s:</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Expected Family Contribution (EFC)</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Enrollment status (full or part-time)</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Attendance status (full academic year or less)</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Pell Grant maximum award per academic              year: </a:t>
            </a:r>
            <a:r>
              <a:rPr lang="en-US" sz="2000" dirty="0">
                <a:solidFill>
                  <a:srgbClr val="FF0000"/>
                </a:solidFill>
                <a:latin typeface="Arial" panose="020B0604020202020204" pitchFamily="34" charset="0"/>
                <a:ea typeface="ヒラギノ角ゴ ProN W3" charset="-128"/>
                <a:cs typeface="Arial" panose="020B0604020202020204" pitchFamily="34" charset="0"/>
              </a:rPr>
              <a:t>$6,345 (2020-2021)</a:t>
            </a:r>
          </a:p>
          <a:p>
            <a:pPr marL="457200" lvl="1" indent="0" algn="ctr">
              <a:lnSpc>
                <a:spcPct val="70000"/>
              </a:lnSpc>
              <a:spcBef>
                <a:spcPct val="50000"/>
              </a:spcBef>
              <a:buNone/>
              <a:defRPr/>
            </a:pPr>
            <a:endParaRPr lang="en-US" dirty="0">
              <a:latin typeface="Arial" panose="020B0604020202020204" pitchFamily="34" charset="0"/>
              <a:ea typeface="ヒラギノ角ゴ ProN W3" charset="-128"/>
              <a:cs typeface="Arial" panose="020B0604020202020204" pitchFamily="34" charset="0"/>
            </a:endParaRPr>
          </a:p>
          <a:p>
            <a:pPr marL="457200" lvl="1" indent="0" algn="ctr">
              <a:lnSpc>
                <a:spcPct val="70000"/>
              </a:lnSpc>
              <a:spcBef>
                <a:spcPct val="50000"/>
              </a:spcBef>
              <a:buNone/>
              <a:defRPr/>
            </a:pPr>
            <a:r>
              <a:rPr lang="en-US" sz="1800" i="1" dirty="0">
                <a:latin typeface="Arial" panose="020B0604020202020204" pitchFamily="34" charset="0"/>
                <a:ea typeface="ヒラギノ角ゴ ProN W3" charset="-128"/>
                <a:cs typeface="Arial" panose="020B0604020202020204" pitchFamily="34" charset="0"/>
              </a:rPr>
              <a:t>* Maximum award may be subject to change pending legislative budgetary adjustments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150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dirty="0">
                <a:latin typeface="Arial" panose="020B0604020202020204" pitchFamily="34" charset="0"/>
                <a:cs typeface="Arial" panose="020B0604020202020204" pitchFamily="34" charset="0"/>
              </a:rPr>
              <a:t>FSEOG</a:t>
            </a:r>
            <a:endParaRPr lang="en-US" dirty="0"/>
          </a:p>
        </p:txBody>
      </p:sp>
      <p:sp>
        <p:nvSpPr>
          <p:cNvPr id="3" name="Content Placeholder 2"/>
          <p:cNvSpPr>
            <a:spLocks noGrp="1"/>
          </p:cNvSpPr>
          <p:nvPr>
            <p:ph idx="1"/>
          </p:nvPr>
        </p:nvSpPr>
        <p:spPr>
          <a:xfrm>
            <a:off x="1955762" y="1600200"/>
            <a:ext cx="6731037" cy="4525963"/>
          </a:xfrm>
        </p:spPr>
        <p:txBody>
          <a:bodyPr>
            <a:normAutofit/>
          </a:bodyPr>
          <a:lstStyle/>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FSEOG recipients must be:</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Pell Grant eligible</a:t>
            </a:r>
          </a:p>
          <a:p>
            <a:pPr marL="457200" lvl="1" indent="0">
              <a:lnSpc>
                <a:spcPct val="70000"/>
              </a:lnSpc>
              <a:spcBef>
                <a:spcPct val="50000"/>
              </a:spcBef>
              <a:buNone/>
              <a:defRPr/>
            </a:pPr>
            <a:endParaRPr lang="en-US" sz="2400" dirty="0">
              <a:latin typeface="Arial" panose="020B0604020202020204" pitchFamily="34" charset="0"/>
              <a:ea typeface="ヒラギノ角ゴ ProN W3" charset="-128"/>
              <a:cs typeface="Arial" panose="020B0604020202020204" pitchFamily="34" charset="0"/>
            </a:endParaRP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Current award amounts vary from: </a:t>
            </a:r>
          </a:p>
          <a:p>
            <a:pPr lvl="2">
              <a:lnSpc>
                <a:spcPct val="70000"/>
              </a:lnSpc>
              <a:spcBef>
                <a:spcPct val="50000"/>
              </a:spcBef>
              <a:buFont typeface="Arial" panose="020B0604020202020204" pitchFamily="34" charset="0"/>
              <a:buChar char="•"/>
              <a:defRPr/>
            </a:pPr>
            <a:r>
              <a:rPr lang="en-US" sz="2000" dirty="0">
                <a:solidFill>
                  <a:srgbClr val="FF0000"/>
                </a:solidFill>
                <a:latin typeface="Arial" panose="020B0604020202020204" pitchFamily="34" charset="0"/>
                <a:ea typeface="ヒラギノ角ゴ ProN W3" charset="-128"/>
                <a:cs typeface="Arial" panose="020B0604020202020204" pitchFamily="34" charset="0"/>
              </a:rPr>
              <a:t>$100-$4,000 per year.</a:t>
            </a:r>
            <a:endParaRPr lang="en-US" sz="1600" dirty="0">
              <a:solidFill>
                <a:srgbClr val="FF0000"/>
              </a:solidFill>
              <a:latin typeface="Arial" panose="020B0604020202020204" pitchFamily="34" charset="0"/>
              <a:ea typeface="ヒラギノ角ゴ ProN W3" charset="-128"/>
              <a:cs typeface="Arial" panose="020B0604020202020204" pitchFamily="34" charset="0"/>
            </a:endParaRPr>
          </a:p>
          <a:p>
            <a:pPr marL="457200" lvl="1" indent="0" algn="ctr">
              <a:lnSpc>
                <a:spcPct val="70000"/>
              </a:lnSpc>
              <a:spcBef>
                <a:spcPct val="50000"/>
              </a:spcBef>
              <a:buNone/>
              <a:defRPr/>
            </a:pPr>
            <a:endParaRPr lang="en-US" dirty="0">
              <a:latin typeface="Arial" panose="020B0604020202020204" pitchFamily="34" charset="0"/>
              <a:ea typeface="ヒラギノ角ゴ ProN W3" charset="-128"/>
              <a:cs typeface="Arial" panose="020B0604020202020204" pitchFamily="34" charset="0"/>
            </a:endParaRPr>
          </a:p>
          <a:p>
            <a:pPr marL="457200" lvl="1" indent="0" algn="ctr">
              <a:lnSpc>
                <a:spcPct val="70000"/>
              </a:lnSpc>
              <a:spcBef>
                <a:spcPct val="50000"/>
              </a:spcBef>
              <a:buNone/>
              <a:defRPr/>
            </a:pPr>
            <a:r>
              <a:rPr lang="en-US" sz="1800" i="1" dirty="0">
                <a:latin typeface="Arial" panose="020B0604020202020204" pitchFamily="34" charset="0"/>
                <a:ea typeface="ヒラギノ角ゴ ProN W3" charset="-128"/>
                <a:cs typeface="Arial" panose="020B0604020202020204" pitchFamily="34" charset="0"/>
              </a:rPr>
              <a:t>* Not all colleges participate in the FSEOG program and availability is based on funding at the college.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4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dirty="0">
                <a:latin typeface="Arial" panose="020B0604020202020204" pitchFamily="34" charset="0"/>
                <a:cs typeface="Arial" panose="020B0604020202020204" pitchFamily="34" charset="0"/>
              </a:rPr>
              <a:t>TEACH Grant</a:t>
            </a:r>
            <a:endParaRPr lang="en-US" dirty="0"/>
          </a:p>
        </p:txBody>
      </p:sp>
      <p:sp>
        <p:nvSpPr>
          <p:cNvPr id="3" name="Content Placeholder 2"/>
          <p:cNvSpPr>
            <a:spLocks noGrp="1"/>
          </p:cNvSpPr>
          <p:nvPr>
            <p:ph idx="1"/>
          </p:nvPr>
        </p:nvSpPr>
        <p:spPr>
          <a:xfrm>
            <a:off x="1955762" y="1600200"/>
            <a:ext cx="6731037" cy="4525963"/>
          </a:xfrm>
        </p:spPr>
        <p:txBody>
          <a:bodyPr>
            <a:normAutofit lnSpcReduction="10000"/>
          </a:bodyPr>
          <a:lstStyle/>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The TEACH Grant is:</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Not based on financial need.</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Available to both undergraduate and graduate students.</a:t>
            </a:r>
          </a:p>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TEACH Grant recipients must be:</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Enrolled in an institution that participates in the TEACH Grant program.</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Enrolled in coursework geared towards a career in the field of teaching.</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Able to demonstrate certain academic achievements.</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Provides the maximum award:</a:t>
            </a:r>
          </a:p>
          <a:p>
            <a:pPr lvl="2">
              <a:lnSpc>
                <a:spcPct val="80000"/>
              </a:lnSpc>
              <a:spcBef>
                <a:spcPct val="50000"/>
              </a:spcBef>
              <a:buFont typeface="Arial" panose="020B0604020202020204" pitchFamily="34" charset="0"/>
              <a:buChar char="•"/>
              <a:defRPr/>
            </a:pPr>
            <a:r>
              <a:rPr lang="en-US" sz="1600" dirty="0">
                <a:latin typeface="Arial" panose="020B0604020202020204" pitchFamily="34" charset="0"/>
                <a:ea typeface="ヒラギノ角ゴ ProN W3" charset="-128"/>
                <a:cs typeface="Arial" panose="020B0604020202020204" pitchFamily="34" charset="0"/>
              </a:rPr>
              <a:t> </a:t>
            </a:r>
            <a:r>
              <a:rPr lang="en-US" sz="1600" dirty="0">
                <a:solidFill>
                  <a:srgbClr val="FF0000"/>
                </a:solidFill>
                <a:latin typeface="Arial" panose="020B0604020202020204" pitchFamily="34" charset="0"/>
                <a:ea typeface="ヒラギノ角ゴ ProN W3" charset="-128"/>
                <a:cs typeface="Arial" panose="020B0604020202020204" pitchFamily="34" charset="0"/>
              </a:rPr>
              <a:t>Up to $4,000 per year (2020-2021)</a:t>
            </a:r>
            <a:r>
              <a:rPr lang="en-US" sz="2000" dirty="0">
                <a:solidFill>
                  <a:srgbClr val="FF0000"/>
                </a:solidFill>
                <a:latin typeface="Arial" panose="020B0604020202020204" pitchFamily="34" charset="0"/>
                <a:ea typeface="ヒラギノ角ゴ ProN W3" charset="-128"/>
                <a:cs typeface="Arial" panose="020B0604020202020204" pitchFamily="34" charset="0"/>
              </a:rPr>
              <a:t> </a:t>
            </a:r>
          </a:p>
          <a:p>
            <a:pPr marL="457200" lvl="1" indent="0">
              <a:lnSpc>
                <a:spcPct val="70000"/>
              </a:lnSpc>
              <a:spcBef>
                <a:spcPct val="50000"/>
              </a:spcBef>
              <a:buNone/>
              <a:defRPr/>
            </a:pPr>
            <a:endParaRPr lang="en-US" sz="2400" dirty="0">
              <a:latin typeface="Arial" panose="020B0604020202020204" pitchFamily="34" charset="0"/>
              <a:ea typeface="ヒラギノ角ゴ ProN W3" charset="-128"/>
              <a:cs typeface="Arial" panose="020B0604020202020204" pitchFamily="34" charset="0"/>
            </a:endParaRPr>
          </a:p>
          <a:p>
            <a:pPr marL="457200" lvl="1" indent="0">
              <a:lnSpc>
                <a:spcPct val="70000"/>
              </a:lnSpc>
              <a:spcBef>
                <a:spcPct val="50000"/>
              </a:spcBef>
              <a:buNone/>
              <a:defRPr/>
            </a:pPr>
            <a:endParaRPr lang="en-US" dirty="0">
              <a:latin typeface="Arial" panose="020B0604020202020204" pitchFamily="34" charset="0"/>
              <a:ea typeface="ヒラギノ角ゴ ProN W3" charset="-128"/>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18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dirty="0">
                <a:latin typeface="Arial" panose="020B0604020202020204" pitchFamily="34" charset="0"/>
                <a:cs typeface="Arial" panose="020B0604020202020204" pitchFamily="34" charset="0"/>
              </a:rPr>
              <a:t>TEACH Grant</a:t>
            </a:r>
            <a:endParaRPr lang="en-US" dirty="0"/>
          </a:p>
        </p:txBody>
      </p:sp>
      <p:sp>
        <p:nvSpPr>
          <p:cNvPr id="3" name="Content Placeholder 2"/>
          <p:cNvSpPr>
            <a:spLocks noGrp="1"/>
          </p:cNvSpPr>
          <p:nvPr>
            <p:ph idx="1"/>
          </p:nvPr>
        </p:nvSpPr>
        <p:spPr>
          <a:xfrm>
            <a:off x="1955762" y="1600200"/>
            <a:ext cx="6731037" cy="4525963"/>
          </a:xfrm>
        </p:spPr>
        <p:txBody>
          <a:bodyPr>
            <a:normAutofit/>
          </a:bodyPr>
          <a:lstStyle/>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TEACH Grant recipients must sign an “Agreement to Serve” which states that the student will:</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Teach at least four years in a public or private elementary or secondary school.</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Teach full-time in a high-need field</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Teach in a school that serves students from low-income families.</a:t>
            </a:r>
          </a:p>
          <a:p>
            <a:pPr lvl="1">
              <a:lnSpc>
                <a:spcPct val="80000"/>
              </a:lnSpc>
              <a:spcBef>
                <a:spcPct val="50000"/>
              </a:spcBef>
              <a:buFont typeface="Arial" panose="020B0604020202020204" pitchFamily="34" charset="0"/>
              <a:buChar char="•"/>
              <a:defRPr/>
            </a:pPr>
            <a:r>
              <a:rPr lang="en-US" sz="2000" dirty="0">
                <a:latin typeface="Arial" panose="020B0604020202020204" pitchFamily="34" charset="0"/>
                <a:ea typeface="ヒラギノ角ゴ ProN W3" charset="-128"/>
                <a:cs typeface="Arial" panose="020B0604020202020204" pitchFamily="34" charset="0"/>
              </a:rPr>
              <a:t>If the teaching obligation is not completed, the TEACH Grant must be repaid as a Direct Unsubsidized Loan.</a:t>
            </a:r>
            <a:endParaRPr lang="en-US" dirty="0">
              <a:latin typeface="Arial" panose="020B0604020202020204" pitchFamily="34" charset="0"/>
              <a:ea typeface="ヒラギノ角ゴ ProN W3" charset="-128"/>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18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dirty="0">
                <a:latin typeface="Arial" panose="020B0604020202020204" pitchFamily="34" charset="0"/>
                <a:cs typeface="Arial" panose="020B0604020202020204" pitchFamily="34" charset="0"/>
              </a:rPr>
              <a:t>TEACH Grant</a:t>
            </a:r>
            <a:endParaRPr lang="en-US" dirty="0"/>
          </a:p>
        </p:txBody>
      </p:sp>
      <p:sp>
        <p:nvSpPr>
          <p:cNvPr id="3" name="Content Placeholder 2"/>
          <p:cNvSpPr>
            <a:spLocks noGrp="1"/>
          </p:cNvSpPr>
          <p:nvPr>
            <p:ph idx="1"/>
          </p:nvPr>
        </p:nvSpPr>
        <p:spPr>
          <a:xfrm>
            <a:off x="1955762" y="1600200"/>
            <a:ext cx="6731037" cy="4525963"/>
          </a:xfrm>
        </p:spPr>
        <p:txBody>
          <a:bodyPr>
            <a:normAutofit/>
          </a:bodyPr>
          <a:lstStyle/>
          <a:p>
            <a:pPr lvl="1">
              <a:lnSpc>
                <a:spcPct val="80000"/>
              </a:lnSpc>
              <a:spcBef>
                <a:spcPct val="50000"/>
              </a:spcBef>
              <a:buFont typeface="Arial" panose="020B0604020202020204" pitchFamily="34" charset="0"/>
              <a:buChar char="•"/>
              <a:defRPr/>
            </a:pPr>
            <a:r>
              <a:rPr lang="en-US" altLang="en-US" sz="2400" dirty="0">
                <a:solidFill>
                  <a:srgbClr val="000000"/>
                </a:solidFill>
                <a:ea typeface="ヒラギノ角ゴ ProN W3"/>
                <a:cs typeface="ヒラギノ角ゴ ProN W3"/>
              </a:rPr>
              <a:t>Due to sequestration, award amounts for any TEACH Grant must be reduced.</a:t>
            </a:r>
          </a:p>
          <a:p>
            <a:pPr lvl="2">
              <a:lnSpc>
                <a:spcPct val="80000"/>
              </a:lnSpc>
              <a:spcBef>
                <a:spcPct val="50000"/>
              </a:spcBef>
              <a:buFont typeface="Arial" panose="020B0604020202020204" pitchFamily="34" charset="0"/>
              <a:buChar char="•"/>
              <a:defRPr/>
            </a:pPr>
            <a:r>
              <a:rPr lang="en-US" sz="2000" dirty="0"/>
              <a:t>For any 2019–20 TEACH Grant first disbursed on or after Oct. 1, 2019, and before Oct. 1, 2020, the maximum award of $4,000 is reduced by 5.9% ($236), resulting in a maximum award of $3,764</a:t>
            </a:r>
          </a:p>
          <a:p>
            <a:pPr lvl="2">
              <a:lnSpc>
                <a:spcPct val="80000"/>
              </a:lnSpc>
              <a:spcBef>
                <a:spcPct val="50000"/>
              </a:spcBef>
              <a:buFont typeface="Arial" panose="020B0604020202020204" pitchFamily="34" charset="0"/>
              <a:buChar char="•"/>
              <a:defRPr/>
            </a:pPr>
            <a:r>
              <a:rPr lang="en-US" sz="2000" dirty="0"/>
              <a:t>For any 2020–21 TEACH Grant first disbursed on or after Oct. 1, 2020, and before Oct. 1, 2021, the maximum award of $4,000 is reduced by 5.7% ($228), resulting in a maximum award of $3,772.</a:t>
            </a:r>
          </a:p>
          <a:p>
            <a:pPr marL="457200" lvl="1" indent="0">
              <a:lnSpc>
                <a:spcPct val="70000"/>
              </a:lnSpc>
              <a:spcBef>
                <a:spcPct val="50000"/>
              </a:spcBef>
              <a:buNone/>
              <a:defRPr/>
            </a:pPr>
            <a:r>
              <a:rPr lang="en-US" sz="1600" dirty="0">
                <a:latin typeface="Arial" panose="020B0604020202020204" pitchFamily="34" charset="0"/>
                <a:ea typeface="ヒラギノ角ゴ ProN W3" charset="-128"/>
                <a:cs typeface="Arial" panose="020B0604020202020204" pitchFamily="34" charset="0"/>
              </a:rPr>
              <a:t>For more information visit:</a:t>
            </a:r>
          </a:p>
          <a:p>
            <a:pPr marL="457200" lvl="1" indent="0">
              <a:lnSpc>
                <a:spcPct val="70000"/>
              </a:lnSpc>
              <a:spcBef>
                <a:spcPct val="50000"/>
              </a:spcBef>
              <a:buNone/>
              <a:defRPr/>
            </a:pPr>
            <a:r>
              <a:rPr lang="en-US" sz="1400" dirty="0">
                <a:hlinkClick r:id="rId6"/>
              </a:rPr>
              <a:t>https://studentaid.ed.gov/sa/types/grants-scholarships/teach#sequestration</a:t>
            </a:r>
            <a:endParaRPr lang="en-US" sz="1400" dirty="0">
              <a:latin typeface="Arial" panose="020B0604020202020204" pitchFamily="34" charset="0"/>
              <a:ea typeface="ヒラギノ角ゴ ProN W3" charset="-128"/>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302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B41B2-A91A-4F1A-87B2-6BB83D6D5567}"/>
              </a:ext>
            </a:extLst>
          </p:cNvPr>
          <p:cNvSpPr>
            <a:spLocks noGrp="1"/>
          </p:cNvSpPr>
          <p:nvPr>
            <p:ph idx="1"/>
          </p:nvPr>
        </p:nvSpPr>
        <p:spPr>
          <a:xfrm>
            <a:off x="457200" y="889000"/>
            <a:ext cx="8229600" cy="4525963"/>
          </a:xfrm>
        </p:spPr>
        <p:txBody>
          <a:bodyPr>
            <a:normAutofit fontScale="40000" lnSpcReduction="20000"/>
          </a:bodyPr>
          <a:lstStyle/>
          <a:p>
            <a:pPr marL="0" indent="0" algn="ctr">
              <a:buNone/>
            </a:pPr>
            <a:r>
              <a:rPr lang="en-US" sz="4000" b="1" dirty="0"/>
              <a:t>Agenda – High School Counselors Workshop</a:t>
            </a:r>
            <a:endParaRPr lang="en-US" sz="4000" dirty="0"/>
          </a:p>
          <a:p>
            <a:pPr marL="0" indent="0" algn="ctr">
              <a:buNone/>
            </a:pPr>
            <a:r>
              <a:rPr lang="en-US" sz="4000" b="1" dirty="0"/>
              <a:t>October 13, 2020</a:t>
            </a:r>
            <a:endParaRPr lang="en-US" sz="4000" dirty="0"/>
          </a:p>
          <a:p>
            <a:pPr marL="0" indent="0">
              <a:buNone/>
            </a:pPr>
            <a:r>
              <a:rPr lang="en-US" b="1" dirty="0"/>
              <a:t> </a:t>
            </a:r>
            <a:endParaRPr lang="en-US" dirty="0"/>
          </a:p>
          <a:p>
            <a:pPr marL="0" indent="0">
              <a:buNone/>
            </a:pPr>
            <a:r>
              <a:rPr lang="en-US" dirty="0"/>
              <a:t>9:00 – 9:15		Welcome	Terry Finney</a:t>
            </a:r>
          </a:p>
          <a:p>
            <a:pPr marL="0" indent="0">
              <a:buNone/>
            </a:pPr>
            <a:r>
              <a:rPr lang="en-US" dirty="0"/>
              <a:t> </a:t>
            </a:r>
          </a:p>
          <a:p>
            <a:pPr marL="0" indent="0">
              <a:buNone/>
            </a:pPr>
            <a:r>
              <a:rPr lang="en-US" dirty="0"/>
              <a:t>9:15 – 10:45		Overview of Financial Aid Programs – Terry Finney</a:t>
            </a:r>
          </a:p>
          <a:p>
            <a:pPr marL="0" indent="0">
              <a:buNone/>
            </a:pPr>
            <a:r>
              <a:rPr lang="en-US" dirty="0"/>
              <a:t>			Applying for Federal Financial Aid – Christina Kostick</a:t>
            </a:r>
          </a:p>
          <a:p>
            <a:pPr marL="0" indent="0">
              <a:buNone/>
            </a:pPr>
            <a:r>
              <a:rPr lang="en-US" dirty="0"/>
              <a:t>			Dependency Status – Christina Kostick</a:t>
            </a:r>
          </a:p>
          <a:p>
            <a:pPr marL="0" indent="0">
              <a:buNone/>
            </a:pPr>
            <a:r>
              <a:rPr lang="en-US" dirty="0"/>
              <a:t>			Professional Judgement – Christina Kostick</a:t>
            </a:r>
          </a:p>
          <a:p>
            <a:pPr marL="0" indent="0">
              <a:buNone/>
            </a:pPr>
            <a:r>
              <a:rPr lang="en-US" dirty="0"/>
              <a:t>			After the FAFSA – Christina Kostick</a:t>
            </a:r>
          </a:p>
          <a:p>
            <a:pPr marL="0" indent="0">
              <a:buNone/>
            </a:pPr>
            <a:r>
              <a:rPr lang="en-US" dirty="0"/>
              <a:t> </a:t>
            </a:r>
          </a:p>
          <a:p>
            <a:pPr marL="0" indent="0">
              <a:buNone/>
            </a:pPr>
            <a:r>
              <a:rPr lang="en-US" dirty="0"/>
              <a:t> </a:t>
            </a:r>
          </a:p>
          <a:p>
            <a:pPr marL="0" indent="0">
              <a:buNone/>
            </a:pPr>
            <a:r>
              <a:rPr lang="en-US" dirty="0"/>
              <a:t>10:45 – 11:00	Searching for Scholarships – Dena Bolar Graves</a:t>
            </a:r>
          </a:p>
          <a:p>
            <a:pPr marL="0" indent="0">
              <a:buNone/>
            </a:pPr>
            <a:r>
              <a:rPr lang="en-US" dirty="0"/>
              <a:t> </a:t>
            </a:r>
          </a:p>
          <a:p>
            <a:pPr marL="0" indent="0">
              <a:buNone/>
            </a:pPr>
            <a:r>
              <a:rPr lang="en-US" dirty="0"/>
              <a:t> </a:t>
            </a:r>
          </a:p>
          <a:p>
            <a:pPr marL="0" indent="0">
              <a:buNone/>
            </a:pPr>
            <a:r>
              <a:rPr lang="en-US" dirty="0"/>
              <a:t>11:00 – 11:15	ASTATE Scholarship Update – Dena Bolar Graves</a:t>
            </a:r>
          </a:p>
          <a:p>
            <a:pPr marL="0" indent="0">
              <a:buNone/>
            </a:pPr>
            <a:r>
              <a:rPr lang="en-US" dirty="0"/>
              <a:t> </a:t>
            </a:r>
          </a:p>
          <a:p>
            <a:pPr marL="0" indent="0">
              <a:buNone/>
            </a:pPr>
            <a:r>
              <a:rPr lang="en-US" dirty="0"/>
              <a:t> </a:t>
            </a:r>
          </a:p>
          <a:p>
            <a:pPr marL="0" indent="0">
              <a:buNone/>
            </a:pPr>
            <a:r>
              <a:rPr lang="en-US" dirty="0"/>
              <a:t>11:15 – 11:45	ASTATE Admissions Update – Pamela Bowie</a:t>
            </a:r>
          </a:p>
          <a:p>
            <a:pPr marL="0" indent="0">
              <a:buNone/>
            </a:pPr>
            <a:r>
              <a:rPr lang="en-US" dirty="0"/>
              <a:t> </a:t>
            </a:r>
          </a:p>
          <a:p>
            <a:pPr marL="0" indent="0">
              <a:buNone/>
            </a:pPr>
            <a:r>
              <a:rPr lang="en-US" dirty="0"/>
              <a:t> </a:t>
            </a:r>
          </a:p>
          <a:p>
            <a:pPr marL="0" indent="0">
              <a:buNone/>
            </a:pPr>
            <a:r>
              <a:rPr lang="en-US" dirty="0"/>
              <a:t>11:45 – 12:00</a:t>
            </a:r>
            <a:r>
              <a:rPr lang="en-US"/>
              <a:t>	ADHE </a:t>
            </a:r>
            <a:r>
              <a:rPr lang="en-US" dirty="0"/>
              <a:t>Update – Ellena Cox			</a:t>
            </a:r>
          </a:p>
        </p:txBody>
      </p:sp>
    </p:spTree>
    <p:extLst>
      <p:ext uri="{BB962C8B-B14F-4D97-AF65-F5344CB8AC3E}">
        <p14:creationId xmlns:p14="http://schemas.microsoft.com/office/powerpoint/2010/main" val="2069511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Autofit/>
          </a:bodyPr>
          <a:lstStyle/>
          <a:p>
            <a:r>
              <a:rPr lang="en-US" sz="3600" dirty="0">
                <a:latin typeface="Arial" panose="020B0604020202020204" pitchFamily="34" charset="0"/>
                <a:cs typeface="Arial" panose="020B0604020202020204" pitchFamily="34" charset="0"/>
              </a:rPr>
              <a:t>Iraq/Afghanistan Service Grant</a:t>
            </a:r>
            <a:endParaRPr lang="en-US" sz="3600" dirty="0"/>
          </a:p>
        </p:txBody>
      </p:sp>
      <p:sp>
        <p:nvSpPr>
          <p:cNvPr id="3" name="Content Placeholder 2"/>
          <p:cNvSpPr>
            <a:spLocks noGrp="1"/>
          </p:cNvSpPr>
          <p:nvPr>
            <p:ph idx="1"/>
          </p:nvPr>
        </p:nvSpPr>
        <p:spPr>
          <a:xfrm>
            <a:off x="1955762" y="1600200"/>
            <a:ext cx="6731037" cy="4525963"/>
          </a:xfrm>
        </p:spPr>
        <p:txBody>
          <a:bodyPr>
            <a:normAutofit/>
          </a:bodyPr>
          <a:lstStyle/>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The award is equal to the amount of maximum Federal Pell Grant for the award year, but cannot exceed the cost of attendance for that award year.</a:t>
            </a:r>
          </a:p>
          <a:p>
            <a:pPr>
              <a:lnSpc>
                <a:spcPct val="80000"/>
              </a:lnSpc>
              <a:spcBef>
                <a:spcPct val="50000"/>
              </a:spcBef>
              <a:defRPr/>
            </a:pPr>
            <a:r>
              <a:rPr lang="en-US" sz="2400" dirty="0">
                <a:latin typeface="Arial" panose="020B0604020202020204" pitchFamily="34" charset="0"/>
                <a:ea typeface="ヒラギノ角ゴ ProN W3" charset="-128"/>
                <a:cs typeface="Arial" panose="020B0604020202020204" pitchFamily="34" charset="0"/>
              </a:rPr>
              <a:t>Grant recipients must be:</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Less than 24 years old.</a:t>
            </a:r>
          </a:p>
          <a:p>
            <a:pPr lvl="1">
              <a:lnSpc>
                <a:spcPct val="70000"/>
              </a:lnSpc>
              <a:spcBef>
                <a:spcPct val="50000"/>
              </a:spcBef>
              <a:buFont typeface="Arial" panose="020B0604020202020204" pitchFamily="34" charset="0"/>
              <a:buChar char="•"/>
              <a:defRPr/>
            </a:pPr>
            <a:r>
              <a:rPr lang="en-US" sz="2400" dirty="0">
                <a:latin typeface="Arial" panose="020B0604020202020204" pitchFamily="34" charset="0"/>
                <a:ea typeface="ヒラギノ角ゴ ProN W3" charset="-128"/>
                <a:cs typeface="Arial" panose="020B0604020202020204" pitchFamily="34" charset="0"/>
              </a:rPr>
              <a:t>Enrolled in college at least part-time at the time of the parent or guardian’s death.</a:t>
            </a:r>
          </a:p>
        </p:txBody>
      </p:sp>
    </p:spTree>
    <p:extLst>
      <p:ext uri="{BB962C8B-B14F-4D97-AF65-F5344CB8AC3E}">
        <p14:creationId xmlns:p14="http://schemas.microsoft.com/office/powerpoint/2010/main" val="3009227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sz="3600" dirty="0">
                <a:latin typeface="Arial" panose="020B0604020202020204" pitchFamily="34" charset="0"/>
                <a:cs typeface="Arial" panose="020B0604020202020204" pitchFamily="34" charset="0"/>
              </a:rPr>
              <a:t>Iraq/Afghanistan Service Grant</a:t>
            </a:r>
            <a:endParaRPr lang="en-US" sz="3600" dirty="0"/>
          </a:p>
        </p:txBody>
      </p:sp>
      <p:sp>
        <p:nvSpPr>
          <p:cNvPr id="3" name="Content Placeholder 2"/>
          <p:cNvSpPr>
            <a:spLocks noGrp="1"/>
          </p:cNvSpPr>
          <p:nvPr>
            <p:ph idx="1"/>
          </p:nvPr>
        </p:nvSpPr>
        <p:spPr>
          <a:xfrm>
            <a:off x="1955762" y="1600200"/>
            <a:ext cx="6731037" cy="4525963"/>
          </a:xfrm>
        </p:spPr>
        <p:txBody>
          <a:bodyPr>
            <a:normAutofit/>
          </a:bodyPr>
          <a:lstStyle/>
          <a:p>
            <a:pPr lvl="1">
              <a:lnSpc>
                <a:spcPct val="80000"/>
              </a:lnSpc>
              <a:spcBef>
                <a:spcPct val="50000"/>
              </a:spcBef>
              <a:buFont typeface="Arial" panose="020B0604020202020204" pitchFamily="34" charset="0"/>
              <a:buChar char="•"/>
              <a:defRPr/>
            </a:pPr>
            <a:r>
              <a:rPr lang="en-US" altLang="en-US" sz="2400" dirty="0">
                <a:solidFill>
                  <a:srgbClr val="000000"/>
                </a:solidFill>
                <a:ea typeface="ヒラギノ角ゴ ProN W3"/>
                <a:cs typeface="ヒラギノ角ゴ ProN W3"/>
              </a:rPr>
              <a:t>Due to sequestration, award amounts for any Iraq/Afghanistan Grant must be reduced.</a:t>
            </a:r>
          </a:p>
          <a:p>
            <a:pPr lvl="2">
              <a:lnSpc>
                <a:spcPct val="80000"/>
              </a:lnSpc>
              <a:spcBef>
                <a:spcPct val="50000"/>
              </a:spcBef>
              <a:buFont typeface="Arial" panose="020B0604020202020204" pitchFamily="34" charset="0"/>
              <a:buChar char="•"/>
              <a:defRPr/>
            </a:pPr>
            <a:r>
              <a:rPr lang="en-US" sz="2000" dirty="0"/>
              <a:t>For any 2019–20 Iraq/Afghanistan Grant first disbursed on or after Oct. 1, 2019, and before Oct. 1, 2020, the maximum award of $6,345 is reduced by 5.9% ($365.50), resulting in a maximum award of $5,829.50</a:t>
            </a:r>
          </a:p>
          <a:p>
            <a:pPr lvl="2">
              <a:lnSpc>
                <a:spcPct val="80000"/>
              </a:lnSpc>
              <a:spcBef>
                <a:spcPct val="50000"/>
              </a:spcBef>
              <a:buFont typeface="Arial" panose="020B0604020202020204" pitchFamily="34" charset="0"/>
              <a:buChar char="•"/>
              <a:defRPr/>
            </a:pPr>
            <a:r>
              <a:rPr lang="en-US" sz="2000" dirty="0"/>
              <a:t>For any 2020–21 Iraq/Afghanistan Grant first disbursed on or after Oct. 1, 2020, and before Oct. 1, 2021, the maximum award of $6,345 is reduced by 5.7% ($361.66), resulting in a maximum award of $5,983.34</a:t>
            </a:r>
          </a:p>
          <a:p>
            <a:pPr marL="914400" lvl="2" indent="0">
              <a:lnSpc>
                <a:spcPct val="80000"/>
              </a:lnSpc>
              <a:spcBef>
                <a:spcPct val="50000"/>
              </a:spcBef>
              <a:buNone/>
              <a:defRPr/>
            </a:pPr>
            <a:endParaRPr lang="en-US" sz="2000" dirty="0"/>
          </a:p>
          <a:p>
            <a:pPr marL="457200" lvl="1" indent="0">
              <a:lnSpc>
                <a:spcPct val="70000"/>
              </a:lnSpc>
              <a:spcBef>
                <a:spcPct val="50000"/>
              </a:spcBef>
              <a:buNone/>
              <a:defRPr/>
            </a:pPr>
            <a:r>
              <a:rPr lang="en-US" sz="1600" dirty="0">
                <a:latin typeface="Arial" panose="020B0604020202020204" pitchFamily="34" charset="0"/>
                <a:ea typeface="ヒラギノ角ゴ ProN W3" charset="-128"/>
                <a:cs typeface="Arial" panose="020B0604020202020204" pitchFamily="34" charset="0"/>
              </a:rPr>
              <a:t>For more information visit:</a:t>
            </a:r>
          </a:p>
          <a:p>
            <a:pPr marL="457200" lvl="1" indent="0">
              <a:lnSpc>
                <a:spcPct val="70000"/>
              </a:lnSpc>
              <a:spcBef>
                <a:spcPct val="50000"/>
              </a:spcBef>
              <a:buNone/>
              <a:defRPr/>
            </a:pPr>
            <a:r>
              <a:rPr lang="en-US" sz="1400" dirty="0">
                <a:hlinkClick r:id="rId6"/>
              </a:rPr>
              <a:t>https://studentaid.ed.gov/sa/types/grants-scholarships/iraq-afghanistan-service#sequestration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16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sz="4000" dirty="0">
                <a:latin typeface="Arial" panose="020B0604020202020204" pitchFamily="34" charset="0"/>
                <a:cs typeface="Arial" panose="020B0604020202020204" pitchFamily="34" charset="0"/>
              </a:rPr>
              <a:t>Campus-Based Programs</a:t>
            </a:r>
            <a:endParaRPr lang="en-US" sz="4000" dirty="0"/>
          </a:p>
        </p:txBody>
      </p:sp>
      <p:sp>
        <p:nvSpPr>
          <p:cNvPr id="3" name="Content Placeholder 2"/>
          <p:cNvSpPr>
            <a:spLocks noGrp="1"/>
          </p:cNvSpPr>
          <p:nvPr>
            <p:ph idx="1"/>
          </p:nvPr>
        </p:nvSpPr>
        <p:spPr>
          <a:xfrm>
            <a:off x="1955762" y="1600200"/>
            <a:ext cx="6731037" cy="4525963"/>
          </a:xfrm>
        </p:spPr>
        <p:txBody>
          <a:bodyPr>
            <a:normAutofit/>
          </a:bodyPr>
          <a:lstStyle/>
          <a:p>
            <a:pPr>
              <a:spcBef>
                <a:spcPct val="125000"/>
              </a:spcBef>
              <a:buClr>
                <a:srgbClr val="000000"/>
              </a:buClr>
              <a:buSzPct val="100000"/>
              <a:buFont typeface="Arial" pitchFamily="34" charset="0"/>
              <a:buChar char="•"/>
              <a:defRPr/>
            </a:pPr>
            <a:r>
              <a:rPr lang="en-US" dirty="0">
                <a:latin typeface="Arial" panose="020B0604020202020204" pitchFamily="34" charset="0"/>
                <a:cs typeface="Arial" panose="020B0604020202020204" pitchFamily="34" charset="0"/>
              </a:rPr>
              <a:t>Federal Supplemental Educational Opportunity Grant (FSEOG)</a:t>
            </a:r>
          </a:p>
          <a:p>
            <a:pPr>
              <a:spcBef>
                <a:spcPct val="125000"/>
              </a:spcBef>
              <a:buClr>
                <a:srgbClr val="000000"/>
              </a:buClr>
              <a:buSzPct val="100000"/>
              <a:buFont typeface="Arial" pitchFamily="34" charset="0"/>
              <a:buChar char="•"/>
              <a:defRPr/>
            </a:pPr>
            <a:r>
              <a:rPr lang="en-US" dirty="0">
                <a:latin typeface="Arial" panose="020B0604020202020204" pitchFamily="34" charset="0"/>
                <a:cs typeface="Arial" panose="020B0604020202020204" pitchFamily="34" charset="0"/>
              </a:rPr>
              <a:t>Federal Work-Study (FWS)</a:t>
            </a:r>
          </a:p>
          <a:p>
            <a:pPr lvl="1">
              <a:spcBef>
                <a:spcPct val="125000"/>
              </a:spcBef>
              <a:buClr>
                <a:srgbClr val="000000"/>
              </a:buClr>
              <a:buSzPct val="100000"/>
              <a:buFont typeface="Arial" pitchFamily="34" charset="0"/>
              <a:buChar char="•"/>
              <a:defRPr/>
            </a:pPr>
            <a:r>
              <a:rPr lang="en-US" sz="2000" dirty="0">
                <a:latin typeface="Arial" panose="020B0604020202020204" pitchFamily="34" charset="0"/>
                <a:cs typeface="Arial" panose="020B0604020202020204" pitchFamily="34" charset="0"/>
              </a:rPr>
              <a:t>Provides part-time employment for undergraduate and graduate students with financial need, allowing them to earn money to help pay educational expenses.</a:t>
            </a:r>
          </a:p>
          <a:p>
            <a:pPr marL="457200" lvl="1" indent="0">
              <a:spcBef>
                <a:spcPct val="125000"/>
              </a:spcBef>
              <a:buClr>
                <a:srgbClr val="000000"/>
              </a:buClr>
              <a:buSzPct val="100000"/>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188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a:bodyPr>
          <a:lstStyle/>
          <a:p>
            <a:r>
              <a:rPr lang="en-US" sz="4000" dirty="0">
                <a:latin typeface="Arial" panose="020B0604020202020204" pitchFamily="34" charset="0"/>
                <a:cs typeface="Arial" panose="020B0604020202020204" pitchFamily="34" charset="0"/>
              </a:rPr>
              <a:t>Federal Work-Study (FWS)</a:t>
            </a:r>
            <a:endParaRPr lang="en-US" sz="4000" dirty="0"/>
          </a:p>
        </p:txBody>
      </p:sp>
      <p:sp>
        <p:nvSpPr>
          <p:cNvPr id="3" name="Content Placeholder 2"/>
          <p:cNvSpPr>
            <a:spLocks noGrp="1"/>
          </p:cNvSpPr>
          <p:nvPr>
            <p:ph idx="1"/>
          </p:nvPr>
        </p:nvSpPr>
        <p:spPr>
          <a:xfrm>
            <a:off x="1955762" y="1600200"/>
            <a:ext cx="6731037" cy="4525963"/>
          </a:xfrm>
        </p:spPr>
        <p:txBody>
          <a:bodyPr>
            <a:normAutofit/>
          </a:bodyPr>
          <a:lstStyle/>
          <a:p>
            <a:pPr>
              <a:spcBef>
                <a:spcPct val="125000"/>
              </a:spcBef>
              <a:buClr>
                <a:srgbClr val="000000"/>
              </a:buClr>
              <a:buSzPct val="100000"/>
              <a:buFont typeface="Arial" pitchFamily="34" charset="0"/>
              <a:buChar char="•"/>
              <a:defRPr/>
            </a:pPr>
            <a:r>
              <a:rPr lang="en-US" sz="2000" dirty="0">
                <a:latin typeface="Arial" panose="020B0604020202020204" pitchFamily="34" charset="0"/>
                <a:cs typeface="Arial" panose="020B0604020202020204" pitchFamily="34" charset="0"/>
              </a:rPr>
              <a:t>Students are paid at least federal minimum wage.</a:t>
            </a:r>
          </a:p>
          <a:p>
            <a:pPr>
              <a:spcBef>
                <a:spcPct val="125000"/>
              </a:spcBef>
              <a:buClr>
                <a:srgbClr val="000000"/>
              </a:buClr>
              <a:buSzPct val="100000"/>
              <a:buFont typeface="Arial" pitchFamily="34" charset="0"/>
              <a:buChar char="•"/>
              <a:defRPr/>
            </a:pPr>
            <a:r>
              <a:rPr lang="en-US" sz="2000" dirty="0">
                <a:latin typeface="Arial" panose="020B0604020202020204" pitchFamily="34" charset="0"/>
                <a:cs typeface="Arial" panose="020B0604020202020204" pitchFamily="34" charset="0"/>
              </a:rPr>
              <a:t>Eligible employers (on and off campus opportunities)</a:t>
            </a:r>
          </a:p>
          <a:p>
            <a:pPr lvl="1">
              <a:spcBef>
                <a:spcPct val="125000"/>
              </a:spcBef>
              <a:buClr>
                <a:srgbClr val="000000"/>
              </a:buClr>
              <a:buSzPct val="100000"/>
              <a:buFont typeface="Arial" pitchFamily="34" charset="0"/>
              <a:buChar char="•"/>
              <a:defRPr/>
            </a:pPr>
            <a:r>
              <a:rPr lang="en-US" sz="1600" dirty="0">
                <a:latin typeface="Arial" panose="020B0604020202020204" pitchFamily="34" charset="0"/>
                <a:cs typeface="Arial" panose="020B0604020202020204" pitchFamily="34" charset="0"/>
              </a:rPr>
              <a:t>Schools</a:t>
            </a:r>
          </a:p>
          <a:p>
            <a:pPr lvl="1">
              <a:spcBef>
                <a:spcPct val="125000"/>
              </a:spcBef>
              <a:buClr>
                <a:srgbClr val="000000"/>
              </a:buClr>
              <a:buSzPct val="100000"/>
              <a:buFont typeface="Arial" pitchFamily="34" charset="0"/>
              <a:buChar char="•"/>
              <a:defRPr/>
            </a:pPr>
            <a:r>
              <a:rPr lang="en-US" sz="1600" dirty="0">
                <a:latin typeface="Arial" panose="020B0604020202020204" pitchFamily="34" charset="0"/>
                <a:cs typeface="Arial" panose="020B0604020202020204" pitchFamily="34" charset="0"/>
              </a:rPr>
              <a:t>Federal, state, or local public agencies</a:t>
            </a:r>
          </a:p>
          <a:p>
            <a:pPr lvl="1">
              <a:spcBef>
                <a:spcPct val="125000"/>
              </a:spcBef>
              <a:buClr>
                <a:srgbClr val="000000"/>
              </a:buClr>
              <a:buSzPct val="100000"/>
              <a:buFont typeface="Arial" pitchFamily="34" charset="0"/>
              <a:buChar char="•"/>
              <a:defRPr/>
            </a:pPr>
            <a:r>
              <a:rPr lang="en-US" sz="1600" dirty="0">
                <a:latin typeface="Arial" panose="020B0604020202020204" pitchFamily="34" charset="0"/>
                <a:cs typeface="Arial" panose="020B0604020202020204" pitchFamily="34" charset="0"/>
              </a:rPr>
              <a:t>Private non-profit organization</a:t>
            </a:r>
          </a:p>
          <a:p>
            <a:pPr lvl="1">
              <a:spcBef>
                <a:spcPct val="125000"/>
              </a:spcBef>
              <a:buClr>
                <a:srgbClr val="000000"/>
              </a:buClr>
              <a:buSzPct val="100000"/>
              <a:buFont typeface="Arial" pitchFamily="34" charset="0"/>
              <a:buChar char="•"/>
              <a:defRPr/>
            </a:pPr>
            <a:r>
              <a:rPr lang="en-US" sz="1600" dirty="0">
                <a:latin typeface="Arial" panose="020B0604020202020204" pitchFamily="34" charset="0"/>
                <a:cs typeface="Arial" panose="020B0604020202020204" pitchFamily="34" charset="0"/>
              </a:rPr>
              <a:t>Community service activities</a:t>
            </a:r>
          </a:p>
          <a:p>
            <a:pPr marL="457200" lvl="1" indent="0">
              <a:spcBef>
                <a:spcPct val="125000"/>
              </a:spcBef>
              <a:buClr>
                <a:srgbClr val="000000"/>
              </a:buClr>
              <a:buSzPct val="100000"/>
              <a:buNone/>
              <a:defRPr/>
            </a:pPr>
            <a:r>
              <a:rPr lang="en-US" sz="1400" i="1" dirty="0">
                <a:latin typeface="Arial" panose="020B0604020202020204" pitchFamily="34" charset="0"/>
                <a:ea typeface="ヒラギノ角ゴ ProN W3" charset="-128"/>
                <a:cs typeface="Arial" panose="020B0604020202020204" pitchFamily="34" charset="0"/>
              </a:rPr>
              <a:t>* Not all colleges participate in the FWS program and availability is based on funding at the college.</a:t>
            </a:r>
          </a:p>
          <a:p>
            <a:pPr marL="457200" lvl="1" indent="0">
              <a:spcBef>
                <a:spcPct val="125000"/>
              </a:spcBef>
              <a:buClr>
                <a:srgbClr val="000000"/>
              </a:buClr>
              <a:buSzPct val="100000"/>
              <a:buNone/>
              <a:defRP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384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Federal Direct Loans</a:t>
            </a:r>
            <a:endParaRPr lang="en-US" sz="4000" dirty="0"/>
          </a:p>
        </p:txBody>
      </p:sp>
      <p:sp>
        <p:nvSpPr>
          <p:cNvPr id="3" name="Content Placeholder 2"/>
          <p:cNvSpPr>
            <a:spLocks noGrp="1"/>
          </p:cNvSpPr>
          <p:nvPr>
            <p:ph idx="1"/>
          </p:nvPr>
        </p:nvSpPr>
        <p:spPr>
          <a:xfrm>
            <a:off x="1955762" y="1600200"/>
            <a:ext cx="6731037" cy="4525963"/>
          </a:xfrm>
        </p:spPr>
        <p:txBody>
          <a:bodyPr>
            <a:normAutofit/>
          </a:bodyPr>
          <a:lstStyle/>
          <a:p>
            <a:pPr>
              <a:lnSpc>
                <a:spcPct val="200000"/>
              </a:lnSpc>
            </a:pPr>
            <a:r>
              <a:rPr lang="en-US" altLang="en-US" sz="2400" dirty="0">
                <a:latin typeface="Arial" panose="020B0604020202020204" pitchFamily="34" charset="0"/>
                <a:cs typeface="Arial" panose="020B0604020202020204" pitchFamily="34" charset="0"/>
              </a:rPr>
              <a:t>Direct Subsidized Loan</a:t>
            </a:r>
          </a:p>
          <a:p>
            <a:pPr>
              <a:lnSpc>
                <a:spcPct val="200000"/>
              </a:lnSpc>
            </a:pPr>
            <a:r>
              <a:rPr lang="en-US" altLang="en-US" sz="2400" dirty="0">
                <a:latin typeface="Arial" panose="020B0604020202020204" pitchFamily="34" charset="0"/>
                <a:cs typeface="Arial" panose="020B0604020202020204" pitchFamily="34" charset="0"/>
              </a:rPr>
              <a:t>Direct Unsubsidized Loan</a:t>
            </a:r>
          </a:p>
          <a:p>
            <a:pPr>
              <a:lnSpc>
                <a:spcPct val="200000"/>
              </a:lnSpc>
            </a:pPr>
            <a:r>
              <a:rPr lang="en-US" altLang="en-US" sz="2400" dirty="0">
                <a:latin typeface="Arial" panose="020B0604020202020204" pitchFamily="34" charset="0"/>
                <a:cs typeface="Arial" panose="020B0604020202020204" pitchFamily="34" charset="0"/>
              </a:rPr>
              <a:t>Direct PLUS Loan for Parents</a:t>
            </a:r>
          </a:p>
          <a:p>
            <a:pPr>
              <a:lnSpc>
                <a:spcPct val="200000"/>
              </a:lnSpc>
            </a:pPr>
            <a:r>
              <a:rPr lang="en-US" altLang="en-US" sz="2400" dirty="0">
                <a:latin typeface="Arial" panose="020B0604020202020204" pitchFamily="34" charset="0"/>
                <a:cs typeface="Arial" panose="020B0604020202020204" pitchFamily="34" charset="0"/>
              </a:rPr>
              <a:t>Direct PLUS Loan for Graduate/Professional Students</a:t>
            </a:r>
          </a:p>
          <a:p>
            <a:pPr marL="0" indent="0">
              <a:buNone/>
            </a:pPr>
            <a:endParaRPr lang="en-US" sz="2400" dirty="0"/>
          </a:p>
        </p:txBody>
      </p:sp>
    </p:spTree>
    <p:extLst>
      <p:ext uri="{BB962C8B-B14F-4D97-AF65-F5344CB8AC3E}">
        <p14:creationId xmlns:p14="http://schemas.microsoft.com/office/powerpoint/2010/main" val="1343392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Federal Direct Loans</a:t>
            </a:r>
            <a:endParaRPr lang="en-US" sz="4000" dirty="0"/>
          </a:p>
        </p:txBody>
      </p:sp>
      <p:sp>
        <p:nvSpPr>
          <p:cNvPr id="15" name="Content Placeholder 2"/>
          <p:cNvSpPr txBox="1">
            <a:spLocks/>
          </p:cNvSpPr>
          <p:nvPr/>
        </p:nvSpPr>
        <p:spPr bwMode="auto">
          <a:xfrm>
            <a:off x="1955762" y="1600200"/>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7688" indent="-2730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822325"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096963"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13716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28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286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2743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2004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buClrTx/>
              <a:buFont typeface="Wingdings" panose="05000000000000000000" pitchFamily="2" charset="2"/>
              <a:buNone/>
            </a:pPr>
            <a:r>
              <a:rPr lang="en-US" altLang="en-US" sz="2800" i="1" u="sng" dirty="0"/>
              <a:t>Subsidized Loans</a:t>
            </a:r>
            <a:endParaRPr lang="en-US" altLang="en-US" sz="2800" dirty="0"/>
          </a:p>
          <a:p>
            <a:pPr eaLnBrk="1" hangingPunct="1">
              <a:buClrTx/>
              <a:buFont typeface="Wingdings 2" panose="05020102010507070707" pitchFamily="18" charset="2"/>
              <a:buChar char=""/>
            </a:pPr>
            <a:r>
              <a:rPr lang="en-US" altLang="en-US" sz="1600" dirty="0"/>
              <a:t>Government </a:t>
            </a:r>
            <a:r>
              <a:rPr lang="en-US" altLang="en-US" sz="1600" b="1" dirty="0"/>
              <a:t>PAYS</a:t>
            </a:r>
            <a:r>
              <a:rPr lang="en-US" altLang="en-US" sz="1600" dirty="0"/>
              <a:t> the borrowers accrued interest while you are attending college and other eligible periods</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b="1" dirty="0"/>
              <a:t>Based on Financial Need</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dirty="0"/>
              <a:t>Fixed Rate</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dirty="0"/>
              <a:t>Undergraduate students</a:t>
            </a:r>
          </a:p>
          <a:p>
            <a:pPr eaLnBrk="1" hangingPunct="1">
              <a:buClrTx/>
              <a:buFont typeface="Wingdings" panose="05000000000000000000" pitchFamily="2" charset="2"/>
              <a:buNone/>
            </a:pPr>
            <a:endParaRPr lang="en-US" altLang="en-US" sz="1600" dirty="0"/>
          </a:p>
          <a:p>
            <a:pPr eaLnBrk="1" hangingPunct="1">
              <a:buClrTx/>
              <a:buFont typeface="Wingdings 2" panose="05020102010507070707" pitchFamily="18" charset="2"/>
              <a:buChar char=""/>
            </a:pPr>
            <a:r>
              <a:rPr lang="en-US" altLang="en-US" sz="1600" dirty="0"/>
              <a:t>Amount: </a:t>
            </a:r>
            <a:r>
              <a:rPr lang="en-US" altLang="en-US" sz="1600" b="1" dirty="0"/>
              <a:t>$3,500</a:t>
            </a:r>
            <a:r>
              <a:rPr lang="en-US" altLang="en-US" sz="1600" dirty="0"/>
              <a:t>-</a:t>
            </a:r>
            <a:r>
              <a:rPr lang="en-US" altLang="en-US" sz="1600" b="1" dirty="0"/>
              <a:t>$5,500</a:t>
            </a:r>
          </a:p>
          <a:p>
            <a:pPr eaLnBrk="1" hangingPunct="1">
              <a:buFont typeface="Wingdings" panose="05000000000000000000" pitchFamily="2" charset="2"/>
              <a:buNone/>
            </a:pPr>
            <a:endParaRPr lang="en-US" altLang="en-US" dirty="0">
              <a:latin typeface="Calibri" panose="020F0502020204030204" pitchFamily="34" charset="0"/>
            </a:endParaRPr>
          </a:p>
          <a:p>
            <a:pPr eaLnBrk="1" hangingPunct="1">
              <a:buFont typeface="Wingdings" panose="05000000000000000000" pitchFamily="2" charset="2"/>
              <a:buNone/>
            </a:pPr>
            <a:endParaRPr lang="en-US" altLang="en-US" dirty="0">
              <a:latin typeface="Calibri" panose="020F0502020204030204" pitchFamily="34" charset="0"/>
            </a:endParaRPr>
          </a:p>
          <a:p>
            <a:pPr eaLnBrk="1" hangingPunct="1"/>
            <a:endParaRPr lang="en-US" altLang="en-US" dirty="0"/>
          </a:p>
        </p:txBody>
      </p:sp>
      <p:sp>
        <p:nvSpPr>
          <p:cNvPr id="16" name="Content Placeholder 2"/>
          <p:cNvSpPr txBox="1">
            <a:spLocks/>
          </p:cNvSpPr>
          <p:nvPr/>
        </p:nvSpPr>
        <p:spPr bwMode="auto">
          <a:xfrm>
            <a:off x="5156162" y="1600200"/>
            <a:ext cx="3851275" cy="44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7688" indent="-2730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822325"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096963"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13716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28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286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2743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2004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buClrTx/>
              <a:buFont typeface="Wingdings" panose="05000000000000000000" pitchFamily="2" charset="2"/>
              <a:buNone/>
            </a:pPr>
            <a:r>
              <a:rPr lang="en-US" altLang="en-US" sz="2800" i="1" u="sng" dirty="0"/>
              <a:t>Unsubsidized Loans</a:t>
            </a:r>
            <a:endParaRPr lang="en-US" altLang="en-US" sz="2800" dirty="0"/>
          </a:p>
          <a:p>
            <a:pPr eaLnBrk="1" hangingPunct="1">
              <a:buClrTx/>
              <a:buFont typeface="Wingdings 2" panose="05020102010507070707" pitchFamily="18" charset="2"/>
              <a:buChar char=""/>
            </a:pPr>
            <a:r>
              <a:rPr lang="en-US" altLang="en-US" sz="1600" dirty="0"/>
              <a:t>The borrower is responsible for the interest for the life of the loan</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b="1" dirty="0"/>
              <a:t> NOT based on Financial Need</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dirty="0"/>
              <a:t>Fixed Rate</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dirty="0"/>
              <a:t>Undergraduate and graduate students qualify</a:t>
            </a:r>
          </a:p>
          <a:p>
            <a:pPr eaLnBrk="1" hangingPunct="1">
              <a:buClrTx/>
              <a:buFont typeface="Wingdings" panose="05000000000000000000" pitchFamily="2" charset="2"/>
              <a:buNone/>
            </a:pPr>
            <a:endParaRPr lang="en-US" altLang="en-US" sz="1600" dirty="0"/>
          </a:p>
          <a:p>
            <a:pPr eaLnBrk="1" hangingPunct="1">
              <a:buClrTx/>
              <a:buFont typeface="Wingdings 2" panose="05020102010507070707" pitchFamily="18" charset="2"/>
              <a:buChar char=""/>
            </a:pPr>
            <a:r>
              <a:rPr lang="en-US" altLang="en-US" sz="1600" dirty="0"/>
              <a:t>Amount: </a:t>
            </a:r>
            <a:r>
              <a:rPr lang="en-US" altLang="en-US" sz="1600" b="1" dirty="0"/>
              <a:t>$5,500</a:t>
            </a:r>
            <a:r>
              <a:rPr lang="en-US" altLang="en-US" sz="1600" dirty="0"/>
              <a:t>-</a:t>
            </a:r>
            <a:r>
              <a:rPr lang="en-US" altLang="en-US" sz="1600" b="1" dirty="0"/>
              <a:t>$20,500</a:t>
            </a:r>
          </a:p>
          <a:p>
            <a:pPr eaLnBrk="1" hangingPunct="1">
              <a:buFont typeface="Wingdings" panose="05000000000000000000" pitchFamily="2" charset="2"/>
              <a:buNone/>
            </a:pPr>
            <a:endParaRPr lang="en-US" altLang="en-US" dirty="0">
              <a:solidFill>
                <a:srgbClr val="000000"/>
              </a:solidFill>
              <a:latin typeface="Calibri" panose="020F0502020204030204" pitchFamily="34" charset="0"/>
            </a:endParaRPr>
          </a:p>
          <a:p>
            <a:pPr eaLnBrk="1" hangingPunct="1">
              <a:buFont typeface="Wingdings" panose="05000000000000000000" pitchFamily="2" charset="2"/>
              <a:buNone/>
            </a:pPr>
            <a:endParaRPr lang="en-US" altLang="en-US" dirty="0">
              <a:solidFill>
                <a:srgbClr val="000000"/>
              </a:solidFill>
              <a:latin typeface="Calibri" panose="020F0502020204030204" pitchFamily="34" charset="0"/>
            </a:endParaRPr>
          </a:p>
          <a:p>
            <a:pPr eaLnBrk="1" hangingPunct="1"/>
            <a:endParaRPr lang="en-US" altLang="en-US" dirty="0">
              <a:solidFill>
                <a:srgbClr val="000000"/>
              </a:solidFill>
            </a:endParaRPr>
          </a:p>
        </p:txBody>
      </p:sp>
    </p:spTree>
    <p:extLst>
      <p:ext uri="{BB962C8B-B14F-4D97-AF65-F5344CB8AC3E}">
        <p14:creationId xmlns:p14="http://schemas.microsoft.com/office/powerpoint/2010/main" val="381719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Federal Direct PLUS Loans</a:t>
            </a:r>
            <a:endParaRPr lang="en-US" sz="4000" dirty="0"/>
          </a:p>
        </p:txBody>
      </p:sp>
      <p:sp>
        <p:nvSpPr>
          <p:cNvPr id="15" name="Content Placeholder 2"/>
          <p:cNvSpPr txBox="1">
            <a:spLocks/>
          </p:cNvSpPr>
          <p:nvPr/>
        </p:nvSpPr>
        <p:spPr bwMode="auto">
          <a:xfrm>
            <a:off x="1955762" y="1600200"/>
            <a:ext cx="3200400" cy="49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7688" indent="-2730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822325"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096963"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13716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28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286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2743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2004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buClrTx/>
              <a:buFont typeface="Wingdings" panose="05000000000000000000" pitchFamily="2" charset="2"/>
              <a:buNone/>
            </a:pPr>
            <a:r>
              <a:rPr lang="en-US" altLang="en-US" sz="2800" i="1" u="sng" dirty="0"/>
              <a:t>Parent PLUS</a:t>
            </a:r>
            <a:endParaRPr lang="en-US" altLang="en-US" sz="2800" dirty="0"/>
          </a:p>
          <a:p>
            <a:pPr eaLnBrk="1" hangingPunct="1">
              <a:buClrTx/>
              <a:buFont typeface="Wingdings 2" panose="05020102010507070707" pitchFamily="18" charset="2"/>
              <a:buChar char=""/>
            </a:pPr>
            <a:r>
              <a:rPr lang="en-US" altLang="en-US" sz="1600" dirty="0"/>
              <a:t>For parents of dependent students</a:t>
            </a:r>
          </a:p>
          <a:p>
            <a:pPr marL="0" indent="0" eaLnBrk="1" hangingPunct="1">
              <a:buClrTx/>
              <a:buNone/>
            </a:pPr>
            <a:endParaRPr lang="en-US" altLang="en-US" sz="1600" dirty="0"/>
          </a:p>
          <a:p>
            <a:pPr>
              <a:buClrTx/>
              <a:buFont typeface="Wingdings 2" panose="05020102010507070707" pitchFamily="18" charset="2"/>
              <a:buChar char=""/>
            </a:pPr>
            <a:r>
              <a:rPr lang="en-US" altLang="en-US" sz="1600" dirty="0"/>
              <a:t>Borrower must not have a negative credit history.</a:t>
            </a:r>
          </a:p>
          <a:p>
            <a:pPr marL="0" indent="0">
              <a:buClrTx/>
              <a:buNone/>
            </a:pPr>
            <a:endParaRPr lang="en-US" altLang="en-US" sz="1600" dirty="0"/>
          </a:p>
          <a:p>
            <a:pPr eaLnBrk="1" hangingPunct="1">
              <a:buClrTx/>
              <a:buFont typeface="Wingdings 2" panose="05020102010507070707" pitchFamily="18" charset="2"/>
              <a:buChar char=""/>
            </a:pPr>
            <a:r>
              <a:rPr lang="en-US" altLang="en-US" sz="1600" dirty="0"/>
              <a:t>If approved, parent may borrow up to, but not exceeding the college’s Cost of Attendance (COA)</a:t>
            </a:r>
          </a:p>
          <a:p>
            <a:pPr eaLnBrk="1" hangingPunct="1">
              <a:buClrTx/>
              <a:buFont typeface="Wingdings 2" panose="05020102010507070707" pitchFamily="18" charset="2"/>
              <a:buChar char=""/>
            </a:pPr>
            <a:endParaRPr lang="en-US" altLang="en-US" sz="1600" dirty="0"/>
          </a:p>
          <a:p>
            <a:pPr eaLnBrk="1" hangingPunct="1">
              <a:buClrTx/>
              <a:buFont typeface="Wingdings 2" panose="05020102010507070707" pitchFamily="18" charset="2"/>
              <a:buChar char=""/>
            </a:pPr>
            <a:r>
              <a:rPr lang="en-US" altLang="en-US" sz="1600" dirty="0"/>
              <a:t>Fixed Rate</a:t>
            </a:r>
          </a:p>
          <a:p>
            <a:pPr marL="0" indent="0" eaLnBrk="1" hangingPunct="1">
              <a:buClrTx/>
              <a:buNone/>
            </a:pPr>
            <a:endParaRPr lang="en-US" altLang="en-US" sz="1600" dirty="0"/>
          </a:p>
          <a:p>
            <a:pPr eaLnBrk="1" hangingPunct="1">
              <a:buClrTx/>
              <a:buFont typeface="Wingdings 2" panose="05020102010507070707" pitchFamily="18" charset="2"/>
              <a:buChar char=""/>
            </a:pPr>
            <a:r>
              <a:rPr lang="en-US" altLang="en-US" sz="1600" dirty="0"/>
              <a:t>Borrower is responsible for all the interest</a:t>
            </a:r>
          </a:p>
          <a:p>
            <a:pPr eaLnBrk="1" hangingPunct="1">
              <a:buFont typeface="Wingdings" panose="05000000000000000000" pitchFamily="2" charset="2"/>
              <a:buNone/>
            </a:pPr>
            <a:endParaRPr lang="en-US" altLang="en-US" dirty="0">
              <a:latin typeface="Calibri" panose="020F0502020204030204" pitchFamily="34" charset="0"/>
            </a:endParaRPr>
          </a:p>
          <a:p>
            <a:pPr eaLnBrk="1" hangingPunct="1">
              <a:buFont typeface="Wingdings" panose="05000000000000000000" pitchFamily="2" charset="2"/>
              <a:buNone/>
            </a:pPr>
            <a:endParaRPr lang="en-US" altLang="en-US" dirty="0">
              <a:latin typeface="Calibri" panose="020F0502020204030204" pitchFamily="34" charset="0"/>
            </a:endParaRPr>
          </a:p>
          <a:p>
            <a:pPr eaLnBrk="1" hangingPunct="1"/>
            <a:endParaRPr lang="en-US" altLang="en-US" dirty="0"/>
          </a:p>
        </p:txBody>
      </p:sp>
      <p:sp>
        <p:nvSpPr>
          <p:cNvPr id="16" name="Content Placeholder 2"/>
          <p:cNvSpPr txBox="1">
            <a:spLocks/>
          </p:cNvSpPr>
          <p:nvPr/>
        </p:nvSpPr>
        <p:spPr bwMode="auto">
          <a:xfrm>
            <a:off x="5156162" y="1600200"/>
            <a:ext cx="3851275" cy="442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547688" indent="-2730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822325"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096963"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13716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1828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286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2743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2004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buClrTx/>
              <a:buFont typeface="Wingdings" panose="05000000000000000000" pitchFamily="2" charset="2"/>
              <a:buNone/>
            </a:pPr>
            <a:r>
              <a:rPr lang="en-US" altLang="en-US" sz="2800" i="1" u="sng" dirty="0"/>
              <a:t>Graduate PLUS</a:t>
            </a:r>
            <a:endParaRPr lang="en-US" altLang="en-US" sz="2800" dirty="0"/>
          </a:p>
          <a:p>
            <a:pPr eaLnBrk="1" hangingPunct="1">
              <a:buClrTx/>
              <a:buFont typeface="Wingdings 2" panose="05020102010507070707" pitchFamily="18" charset="2"/>
              <a:buChar char=""/>
            </a:pPr>
            <a:r>
              <a:rPr lang="en-US" altLang="en-US" sz="1600" dirty="0"/>
              <a:t>For graduate/professional students</a:t>
            </a:r>
          </a:p>
          <a:p>
            <a:pPr marL="0" indent="0" eaLnBrk="1" hangingPunct="1">
              <a:buClrTx/>
              <a:buNone/>
            </a:pPr>
            <a:endParaRPr lang="en-US" altLang="en-US" sz="1600" dirty="0"/>
          </a:p>
          <a:p>
            <a:pPr>
              <a:buClrTx/>
              <a:buFont typeface="Wingdings 2" panose="05020102010507070707" pitchFamily="18" charset="2"/>
              <a:buChar char=""/>
            </a:pPr>
            <a:r>
              <a:rPr lang="en-US" altLang="en-US" sz="1600" dirty="0"/>
              <a:t>Borrower must not have a negative credit history.</a:t>
            </a:r>
          </a:p>
          <a:p>
            <a:pPr marL="0" indent="0">
              <a:buClrTx/>
              <a:buNone/>
            </a:pPr>
            <a:endParaRPr lang="en-US" altLang="en-US" sz="1600" dirty="0"/>
          </a:p>
          <a:p>
            <a:pPr eaLnBrk="1" hangingPunct="1">
              <a:buClrTx/>
              <a:buFont typeface="Wingdings 2" panose="05020102010507070707" pitchFamily="18" charset="2"/>
              <a:buChar char=""/>
            </a:pPr>
            <a:r>
              <a:rPr lang="en-US" altLang="en-US" sz="1600" dirty="0"/>
              <a:t>Fixed Rate</a:t>
            </a:r>
          </a:p>
          <a:p>
            <a:pPr eaLnBrk="1" hangingPunct="1">
              <a:buClrTx/>
              <a:buFont typeface="Wingdings 2" panose="05020102010507070707" pitchFamily="18" charset="2"/>
              <a:buChar char=""/>
            </a:pPr>
            <a:endParaRPr lang="en-US" altLang="en-US" sz="1600" dirty="0"/>
          </a:p>
          <a:p>
            <a:pPr>
              <a:buClrTx/>
              <a:buFont typeface="Wingdings 2" panose="05020102010507070707" pitchFamily="18" charset="2"/>
              <a:buChar char=""/>
            </a:pPr>
            <a:r>
              <a:rPr lang="en-US" altLang="en-US" sz="1600" dirty="0"/>
              <a:t>If approved, student may borrow up to, but not exceeding the college’s Cost of Attendance (COA)</a:t>
            </a:r>
          </a:p>
          <a:p>
            <a:pPr eaLnBrk="1" hangingPunct="1">
              <a:buClrTx/>
              <a:buFont typeface="Wingdings" panose="05000000000000000000" pitchFamily="2" charset="2"/>
              <a:buNone/>
            </a:pPr>
            <a:endParaRPr lang="en-US" altLang="en-US" sz="1600" dirty="0"/>
          </a:p>
          <a:p>
            <a:pPr eaLnBrk="1" hangingPunct="1">
              <a:buFont typeface="Wingdings" panose="05000000000000000000" pitchFamily="2" charset="2"/>
              <a:buNone/>
            </a:pPr>
            <a:endParaRPr lang="en-US" altLang="en-US" dirty="0">
              <a:solidFill>
                <a:srgbClr val="000000"/>
              </a:solidFill>
              <a:latin typeface="Calibri" panose="020F0502020204030204" pitchFamily="34" charset="0"/>
            </a:endParaRPr>
          </a:p>
          <a:p>
            <a:pPr eaLnBrk="1" hangingPunct="1">
              <a:buFont typeface="Wingdings" panose="05000000000000000000" pitchFamily="2" charset="2"/>
              <a:buNone/>
            </a:pPr>
            <a:endParaRPr lang="en-US" altLang="en-US" dirty="0">
              <a:solidFill>
                <a:srgbClr val="000000"/>
              </a:solidFill>
              <a:latin typeface="Calibri" panose="020F0502020204030204" pitchFamily="34" charset="0"/>
            </a:endParaRPr>
          </a:p>
          <a:p>
            <a:pPr eaLnBrk="1" hangingPunct="1"/>
            <a:endParaRPr lang="en-US" altLang="en-US" dirty="0">
              <a:solidFill>
                <a:srgbClr val="000000"/>
              </a:solidFill>
            </a:endParaRPr>
          </a:p>
        </p:txBody>
      </p:sp>
    </p:spTree>
    <p:extLst>
      <p:ext uri="{BB962C8B-B14F-4D97-AF65-F5344CB8AC3E}">
        <p14:creationId xmlns:p14="http://schemas.microsoft.com/office/powerpoint/2010/main" val="252190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4000" dirty="0">
                <a:latin typeface="Arial" panose="020B0604020202020204" pitchFamily="34" charset="0"/>
                <a:cs typeface="Arial" panose="020B0604020202020204" pitchFamily="34" charset="0"/>
              </a:rPr>
              <a:t>Federal Direct Loans</a:t>
            </a:r>
            <a:br>
              <a:rPr lang="en-US" sz="4000" dirty="0">
                <a:latin typeface="Arial" panose="020B0604020202020204" pitchFamily="34" charset="0"/>
                <a:cs typeface="Arial" panose="020B0604020202020204" pitchFamily="34" charset="0"/>
              </a:rPr>
            </a:br>
            <a:r>
              <a:rPr lang="en-US" sz="2200" b="1" dirty="0">
                <a:ea typeface="ＭＳ Ｐゴシック" charset="0"/>
                <a:cs typeface="Arial" charset="0"/>
              </a:rPr>
              <a:t>(First Disbursed after October 1 and before October 1, 2020)</a:t>
            </a:r>
            <a:endParaRPr lang="en-US" sz="2200" dirty="0"/>
          </a:p>
        </p:txBody>
      </p:sp>
      <p:graphicFrame>
        <p:nvGraphicFramePr>
          <p:cNvPr id="15" name="Table 14"/>
          <p:cNvGraphicFramePr>
            <a:graphicFrameLocks noGrp="1"/>
          </p:cNvGraphicFramePr>
          <p:nvPr>
            <p:extLst>
              <p:ext uri="{D42A27DB-BD31-4B8C-83A1-F6EECF244321}">
                <p14:modId xmlns:p14="http://schemas.microsoft.com/office/powerpoint/2010/main" val="2553751324"/>
              </p:ext>
            </p:extLst>
          </p:nvPr>
        </p:nvGraphicFramePr>
        <p:xfrm>
          <a:off x="2112963" y="1428750"/>
          <a:ext cx="6573836" cy="4937772"/>
        </p:xfrm>
        <a:graphic>
          <a:graphicData uri="http://schemas.openxmlformats.org/drawingml/2006/table">
            <a:tbl>
              <a:tblPr/>
              <a:tblGrid>
                <a:gridCol w="1643459">
                  <a:extLst>
                    <a:ext uri="{9D8B030D-6E8A-4147-A177-3AD203B41FA5}">
                      <a16:colId xmlns:a16="http://schemas.microsoft.com/office/drawing/2014/main" val="20000"/>
                    </a:ext>
                  </a:extLst>
                </a:gridCol>
                <a:gridCol w="1643459">
                  <a:extLst>
                    <a:ext uri="{9D8B030D-6E8A-4147-A177-3AD203B41FA5}">
                      <a16:colId xmlns:a16="http://schemas.microsoft.com/office/drawing/2014/main" val="20001"/>
                    </a:ext>
                  </a:extLst>
                </a:gridCol>
                <a:gridCol w="1643459">
                  <a:extLst>
                    <a:ext uri="{9D8B030D-6E8A-4147-A177-3AD203B41FA5}">
                      <a16:colId xmlns:a16="http://schemas.microsoft.com/office/drawing/2014/main" val="20002"/>
                    </a:ext>
                  </a:extLst>
                </a:gridCol>
                <a:gridCol w="1643459">
                  <a:extLst>
                    <a:ext uri="{9D8B030D-6E8A-4147-A177-3AD203B41FA5}">
                      <a16:colId xmlns:a16="http://schemas.microsoft.com/office/drawing/2014/main" val="20003"/>
                    </a:ext>
                  </a:extLst>
                </a:gridCol>
              </a:tblGrid>
              <a:tr h="82296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 Loan Type</a:t>
                      </a: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Interest Rates</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chemeClr val="tx1"/>
                          </a:solidFill>
                          <a:effectLst/>
                          <a:latin typeface="+mn-lt"/>
                          <a:ea typeface="ＭＳ Ｐゴシック" charset="0"/>
                          <a:cs typeface="Arial" charset="0"/>
                        </a:rPr>
                        <a:t>Loan Fees</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Repayment</a:t>
                      </a: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82296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Direct Subsidized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(Undergraduate)</a:t>
                      </a: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mj-lt"/>
                          <a:ea typeface="ＭＳ Ｐゴシック" charset="0"/>
                          <a:cs typeface="Arial" charset="0"/>
                        </a:rPr>
                        <a:t>2.75%</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0000"/>
                          </a:solidFill>
                          <a:effectLst/>
                          <a:latin typeface="+mn-lt"/>
                          <a:ea typeface="ＭＳ Ｐゴシック" charset="0"/>
                          <a:cs typeface="Arial" charset="0"/>
                        </a:rPr>
                        <a:t>1.057%</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0000"/>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j-lt"/>
                          <a:ea typeface="ＭＳ Ｐゴシック" charset="0"/>
                          <a:cs typeface="Arial" charset="0"/>
                        </a:rPr>
                        <a:t>Begins 6 months after </a:t>
                      </a:r>
                      <a:br>
                        <a:rPr kumimoji="0" lang="en-US" sz="1200" b="0" i="0" u="none" strike="noStrike" cap="none" normalizeH="0" baseline="0" dirty="0">
                          <a:ln>
                            <a:noFill/>
                          </a:ln>
                          <a:solidFill>
                            <a:schemeClr val="tx1"/>
                          </a:solidFill>
                          <a:effectLst/>
                          <a:latin typeface="+mj-lt"/>
                          <a:ea typeface="ＭＳ Ｐゴシック" charset="0"/>
                          <a:cs typeface="Arial" charset="0"/>
                        </a:rPr>
                      </a:br>
                      <a:r>
                        <a:rPr kumimoji="0" lang="en-US" sz="1200" b="0" i="0" u="none" strike="noStrike" cap="none" normalizeH="0" baseline="0" dirty="0">
                          <a:ln>
                            <a:noFill/>
                          </a:ln>
                          <a:solidFill>
                            <a:schemeClr val="tx1"/>
                          </a:solidFill>
                          <a:effectLst/>
                          <a:latin typeface="+mj-lt"/>
                          <a:ea typeface="ＭＳ Ｐゴシック" charset="0"/>
                          <a:cs typeface="Arial" charset="0"/>
                        </a:rPr>
                        <a:t>student has left school</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82296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Direct Unsubsidized</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(Undergraduate)</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mj-lt"/>
                          <a:ea typeface="ＭＳ Ｐゴシック" charset="0"/>
                          <a:cs typeface="Arial" charset="0"/>
                        </a:rPr>
                        <a:t>2.75%</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0000"/>
                          </a:solidFill>
                          <a:effectLst/>
                          <a:latin typeface="+mn-lt"/>
                          <a:ea typeface="ＭＳ Ｐゴシック" charset="0"/>
                          <a:cs typeface="Arial" charset="0"/>
                        </a:rPr>
                        <a:t>1.057%</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0000"/>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0" i="0" u="none" strike="noStrike" kern="1200" cap="none" normalizeH="0" baseline="0" dirty="0">
                          <a:ln>
                            <a:noFill/>
                          </a:ln>
                          <a:solidFill>
                            <a:schemeClr val="tx1"/>
                          </a:solidFill>
                          <a:effectLst/>
                          <a:latin typeface="+mn-lt"/>
                          <a:ea typeface="ＭＳ Ｐゴシック" charset="0"/>
                          <a:cs typeface="Arial" charset="0"/>
                        </a:rPr>
                        <a:t>Begins 6 months after </a:t>
                      </a:r>
                      <a:br>
                        <a:rPr kumimoji="0" lang="en-US" sz="1200" b="0" i="0" u="none" strike="noStrike" kern="1200" cap="none" normalizeH="0" baseline="0" dirty="0">
                          <a:ln>
                            <a:noFill/>
                          </a:ln>
                          <a:solidFill>
                            <a:schemeClr val="tx1"/>
                          </a:solidFill>
                          <a:effectLst/>
                          <a:latin typeface="+mn-lt"/>
                          <a:ea typeface="ＭＳ Ｐゴシック" charset="0"/>
                          <a:cs typeface="Arial" charset="0"/>
                        </a:rPr>
                      </a:br>
                      <a:r>
                        <a:rPr kumimoji="0" lang="en-US" sz="1200" b="0" i="0" u="none" strike="noStrike" kern="1200" cap="none" normalizeH="0" baseline="0" dirty="0">
                          <a:ln>
                            <a:noFill/>
                          </a:ln>
                          <a:solidFill>
                            <a:schemeClr val="tx1"/>
                          </a:solidFill>
                          <a:effectLst/>
                          <a:latin typeface="+mn-lt"/>
                          <a:ea typeface="ＭＳ Ｐゴシック" charset="0"/>
                          <a:cs typeface="Arial" charset="0"/>
                        </a:rPr>
                        <a:t>student has left school</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2296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mn-lt"/>
                          <a:ea typeface="ＭＳ Ｐゴシック" charset="0"/>
                          <a:cs typeface="Arial" charset="0"/>
                        </a:rPr>
                        <a:t>Direct Unsubsidized</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kern="1200" cap="none" normalizeH="0" baseline="0" dirty="0">
                          <a:ln>
                            <a:noFill/>
                          </a:ln>
                          <a:solidFill>
                            <a:schemeClr val="tx1"/>
                          </a:solidFill>
                          <a:effectLst/>
                          <a:latin typeface="+mn-lt"/>
                          <a:ea typeface="ＭＳ Ｐゴシック" charset="0"/>
                          <a:cs typeface="Arial" charset="0"/>
                        </a:rPr>
                        <a:t>(Graduate)</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0000"/>
                          </a:solidFill>
                          <a:effectLst/>
                          <a:latin typeface="+mn-lt"/>
                          <a:ea typeface="ＭＳ Ｐゴシック" charset="0"/>
                          <a:cs typeface="Arial" charset="0"/>
                        </a:rPr>
                        <a:t>4.30%</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0000"/>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0000"/>
                          </a:solidFill>
                          <a:effectLst/>
                          <a:latin typeface="+mn-lt"/>
                          <a:ea typeface="ＭＳ Ｐゴシック" charset="0"/>
                          <a:cs typeface="Arial" charset="0"/>
                        </a:rPr>
                        <a:t>1.057%</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0000"/>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mn-lt"/>
                          <a:ea typeface="ＭＳ Ｐゴシック" charset="0"/>
                          <a:cs typeface="Arial" charset="0"/>
                        </a:rPr>
                        <a:t>Begins 6 months after </a:t>
                      </a:r>
                      <a:br>
                        <a:rPr kumimoji="0" lang="en-US" sz="1200" b="0" i="0" u="none" strike="noStrike" kern="1200" cap="none" normalizeH="0" baseline="0" dirty="0">
                          <a:ln>
                            <a:noFill/>
                          </a:ln>
                          <a:solidFill>
                            <a:schemeClr val="tx1"/>
                          </a:solidFill>
                          <a:effectLst/>
                          <a:latin typeface="+mn-lt"/>
                          <a:ea typeface="ＭＳ Ｐゴシック" charset="0"/>
                          <a:cs typeface="Arial" charset="0"/>
                        </a:rPr>
                      </a:br>
                      <a:r>
                        <a:rPr kumimoji="0" lang="en-US" sz="1200" b="0" i="0" u="none" strike="noStrike" kern="1200" cap="none" normalizeH="0" baseline="0" dirty="0">
                          <a:ln>
                            <a:noFill/>
                          </a:ln>
                          <a:solidFill>
                            <a:schemeClr val="tx1"/>
                          </a:solidFill>
                          <a:effectLst/>
                          <a:latin typeface="+mn-lt"/>
                          <a:ea typeface="ＭＳ Ｐゴシック" charset="0"/>
                          <a:cs typeface="Arial" charset="0"/>
                        </a:rPr>
                        <a:t>student has left school</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2296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Direct PLUS for Parents</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cap="none" normalizeH="0" baseline="0" dirty="0">
                          <a:ln>
                            <a:noFill/>
                          </a:ln>
                          <a:solidFill>
                            <a:srgbClr val="FF0000"/>
                          </a:solidFill>
                          <a:effectLst/>
                          <a:latin typeface="+mj-lt"/>
                          <a:ea typeface="ＭＳ Ｐゴシック" charset="0"/>
                          <a:cs typeface="Arial" charset="0"/>
                        </a:rPr>
                        <a:t>5.30%</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0000"/>
                          </a:solidFill>
                          <a:effectLst/>
                          <a:latin typeface="+mn-lt"/>
                          <a:ea typeface="ＭＳ Ｐゴシック" charset="0"/>
                          <a:cs typeface="Arial" charset="0"/>
                        </a:rPr>
                        <a:t>4.228%</a:t>
                      </a:r>
                    </a:p>
                    <a:p>
                      <a:pPr marL="0" marR="0" lvl="0" indent="0" algn="ctr" defTabSz="914400" rtl="0" eaLnBrk="0" fontAlgn="b" latinLnBrk="0" hangingPunct="0">
                        <a:lnSpc>
                          <a:spcPct val="100000"/>
                        </a:lnSpc>
                        <a:spcBef>
                          <a:spcPct val="0"/>
                        </a:spcBef>
                        <a:spcAft>
                          <a:spcPct val="0"/>
                        </a:spcAft>
                        <a:buClrTx/>
                        <a:buSzTx/>
                        <a:buFontTx/>
                        <a:buNone/>
                        <a:tabLst/>
                        <a:defRPr/>
                      </a:pPr>
                      <a:endParaRPr kumimoji="0" lang="en-US" sz="1200" b="1" i="0" u="none" strike="noStrike" cap="none" normalizeH="0" baseline="0" dirty="0">
                        <a:ln>
                          <a:noFill/>
                        </a:ln>
                        <a:solidFill>
                          <a:srgbClr val="FF0000"/>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mj-lt"/>
                          <a:ea typeface="ＭＳ Ｐゴシック" charset="0"/>
                          <a:cs typeface="Arial" charset="0"/>
                        </a:rPr>
                        <a:t>May be deferred until 6 months student drop ½ time or 60 days after loan is fully disbursed </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2962">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mj-lt"/>
                          <a:ea typeface="ＭＳ Ｐゴシック" charset="0"/>
                          <a:cs typeface="Arial" charset="0"/>
                        </a:rPr>
                        <a:t>Direct PLUS for Graduate/Professional Students</a:t>
                      </a: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dirty="0">
                          <a:ln>
                            <a:noFill/>
                          </a:ln>
                          <a:solidFill>
                            <a:srgbClr val="FF0000"/>
                          </a:solidFill>
                          <a:effectLst/>
                          <a:latin typeface="+mn-lt"/>
                          <a:ea typeface="ＭＳ Ｐゴシック" charset="0"/>
                          <a:cs typeface="Arial" charset="0"/>
                        </a:rPr>
                        <a:t>5.30%</a:t>
                      </a: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1" i="0" u="none" strike="noStrike" kern="1200" cap="none" normalizeH="0" baseline="0">
                          <a:ln>
                            <a:noFill/>
                          </a:ln>
                          <a:solidFill>
                            <a:srgbClr val="FF0000"/>
                          </a:solidFill>
                          <a:effectLst/>
                          <a:latin typeface="+mn-lt"/>
                          <a:ea typeface="ＭＳ Ｐゴシック" charset="0"/>
                          <a:cs typeface="Arial" charset="0"/>
                        </a:rPr>
                        <a:t>4.228%</a:t>
                      </a:r>
                      <a:endParaRPr kumimoji="0" lang="en-US" sz="1200" b="1" i="0" u="none" strike="noStrike" kern="1200" cap="none" normalizeH="0" baseline="0" dirty="0">
                        <a:ln>
                          <a:noFill/>
                        </a:ln>
                        <a:solidFill>
                          <a:srgbClr val="FF0000"/>
                        </a:solidFill>
                        <a:effectLst/>
                        <a:latin typeface="+mn-lt"/>
                        <a:ea typeface="ＭＳ Ｐゴシック" charset="0"/>
                        <a:cs typeface="Arial" charset="0"/>
                      </a:endParaRPr>
                    </a:p>
                    <a:p>
                      <a:pPr marL="0" marR="0" lvl="0" indent="0" algn="ctr" defTabSz="914400" rtl="0" eaLnBrk="0" fontAlgn="b"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mj-lt"/>
                        <a:ea typeface="ＭＳ Ｐゴシック" charset="0"/>
                        <a:cs typeface="Arial" charset="0"/>
                      </a:endParaRP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chemeClr val="tx1"/>
                          </a:solidFill>
                          <a:effectLst/>
                          <a:latin typeface="+mn-lt"/>
                          <a:ea typeface="ＭＳ Ｐゴシック" charset="0"/>
                          <a:cs typeface="Arial" charset="0"/>
                        </a:rPr>
                        <a:t>Begins 6 months after </a:t>
                      </a:r>
                      <a:br>
                        <a:rPr kumimoji="0" lang="en-US" sz="1200" b="0" i="0" u="none" strike="noStrike" kern="1200" cap="none" normalizeH="0" baseline="0" dirty="0">
                          <a:ln>
                            <a:noFill/>
                          </a:ln>
                          <a:solidFill>
                            <a:schemeClr val="tx1"/>
                          </a:solidFill>
                          <a:effectLst/>
                          <a:latin typeface="+mn-lt"/>
                          <a:ea typeface="ＭＳ Ｐゴシック" charset="0"/>
                          <a:cs typeface="Arial" charset="0"/>
                        </a:rPr>
                      </a:br>
                      <a:r>
                        <a:rPr kumimoji="0" lang="en-US" sz="1200" b="0" i="0" u="none" strike="noStrike" kern="1200" cap="none" normalizeH="0" baseline="0" dirty="0">
                          <a:ln>
                            <a:noFill/>
                          </a:ln>
                          <a:solidFill>
                            <a:schemeClr val="tx1"/>
                          </a:solidFill>
                          <a:effectLst/>
                          <a:latin typeface="+mn-lt"/>
                          <a:ea typeface="ＭＳ Ｐゴシック" charset="0"/>
                          <a:cs typeface="Arial" charset="0"/>
                        </a:rPr>
                        <a:t>student has left school</a:t>
                      </a:r>
                    </a:p>
                  </a:txBody>
                  <a:tcPr marL="91422" marR="91422"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70145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Other Sources of Aid</a:t>
            </a:r>
            <a:endParaRPr lang="en-US" sz="2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50000"/>
              </a:spcBef>
              <a:buClr>
                <a:srgbClr val="000000"/>
              </a:buClr>
              <a:buSzPct val="100000"/>
            </a:pPr>
            <a:r>
              <a:rPr lang="en-US" altLang="en-US" sz="2800" dirty="0">
                <a:solidFill>
                  <a:srgbClr val="000000"/>
                </a:solidFill>
                <a:ea typeface="ヒラギノ角ゴ ProN W3"/>
                <a:cs typeface="ヒラギノ角ゴ ProN W3"/>
                <a:sym typeface="Arial" panose="020B0604020202020204" pitchFamily="34" charset="0"/>
              </a:rPr>
              <a:t>Institutional or private tuition plans</a:t>
            </a:r>
          </a:p>
          <a:p>
            <a:pPr>
              <a:spcBef>
                <a:spcPct val="50000"/>
              </a:spcBef>
              <a:buClr>
                <a:srgbClr val="000000"/>
              </a:buClr>
              <a:buSzPct val="100000"/>
            </a:pPr>
            <a:r>
              <a:rPr lang="en-US" altLang="en-US" sz="2800" dirty="0">
                <a:solidFill>
                  <a:srgbClr val="000000"/>
                </a:solidFill>
                <a:ea typeface="ヒラギノ角ゴ ProN W3"/>
                <a:cs typeface="ヒラギノ角ゴ ProN W3"/>
                <a:sym typeface="Arial" panose="020B0604020202020204" pitchFamily="34" charset="0"/>
              </a:rPr>
              <a:t>Other family resources</a:t>
            </a:r>
          </a:p>
          <a:p>
            <a:pPr>
              <a:spcBef>
                <a:spcPct val="50000"/>
              </a:spcBef>
              <a:buClr>
                <a:srgbClr val="000000"/>
              </a:buClr>
              <a:buSzPct val="100000"/>
            </a:pPr>
            <a:r>
              <a:rPr lang="en-US" altLang="en-US" sz="2800" dirty="0">
                <a:solidFill>
                  <a:srgbClr val="000000"/>
                </a:solidFill>
                <a:ea typeface="ヒラギノ角ゴ ProN W3"/>
                <a:cs typeface="ヒラギノ角ゴ ProN W3"/>
                <a:sym typeface="Arial" panose="020B0604020202020204" pitchFamily="34" charset="0"/>
              </a:rPr>
              <a:t>Home equity loans</a:t>
            </a:r>
          </a:p>
          <a:p>
            <a:pPr>
              <a:spcBef>
                <a:spcPct val="50000"/>
              </a:spcBef>
              <a:buClr>
                <a:srgbClr val="000000"/>
              </a:buClr>
              <a:buSzPct val="100000"/>
            </a:pPr>
            <a:r>
              <a:rPr lang="en-US" altLang="en-US" sz="2800" dirty="0">
                <a:solidFill>
                  <a:srgbClr val="000000"/>
                </a:solidFill>
                <a:ea typeface="ヒラギノ角ゴ ProN W3"/>
                <a:cs typeface="ヒラギノ角ゴ ProN W3"/>
                <a:sym typeface="Arial" panose="020B0604020202020204" pitchFamily="34" charset="0"/>
              </a:rPr>
              <a:t>Private/alternative loans</a:t>
            </a:r>
          </a:p>
          <a:p>
            <a:pPr>
              <a:spcBef>
                <a:spcPct val="50000"/>
              </a:spcBef>
              <a:buClr>
                <a:srgbClr val="000000"/>
              </a:buClr>
              <a:buSzPct val="100000"/>
            </a:pPr>
            <a:r>
              <a:rPr lang="en-US" altLang="en-US" sz="2800" dirty="0">
                <a:solidFill>
                  <a:srgbClr val="000000"/>
                </a:solidFill>
                <a:ea typeface="ヒラギノ角ゴ ProN W3"/>
                <a:cs typeface="ヒラギノ角ゴ ProN W3"/>
                <a:sym typeface="Arial" panose="020B0604020202020204" pitchFamily="34" charset="0"/>
              </a:rPr>
              <a:t>Tuition savings plans (529 plans)</a:t>
            </a:r>
          </a:p>
          <a:p>
            <a:pPr>
              <a:spcBef>
                <a:spcPct val="50000"/>
              </a:spcBef>
              <a:buClr>
                <a:srgbClr val="000000"/>
              </a:buClr>
              <a:buSzPct val="100000"/>
            </a:pPr>
            <a:r>
              <a:rPr lang="en-US" altLang="en-US" sz="2800" dirty="0">
                <a:solidFill>
                  <a:srgbClr val="000000"/>
                </a:solidFill>
                <a:ea typeface="ヒラギノ角ゴ ProN W3"/>
                <a:cs typeface="ヒラギノ角ゴ ProN W3"/>
                <a:sym typeface="Arial" panose="020B0604020202020204" pitchFamily="34" charset="0"/>
              </a:rPr>
              <a:t>Employer-sponsored tuition plans</a:t>
            </a:r>
            <a:endParaRPr lang="en-US" altLang="en-US" sz="3200" dirty="0">
              <a:solidFill>
                <a:srgbClr val="000000"/>
              </a:solidFill>
              <a:ea typeface="ヒラギノ角ゴ ProN W3"/>
              <a:cs typeface="ヒラギノ角ゴ ProN W3"/>
              <a:sym typeface="Arial" panose="020B0604020202020204" pitchFamily="34" charset="0"/>
            </a:endParaRPr>
          </a:p>
          <a:p>
            <a:pPr>
              <a:spcBef>
                <a:spcPts val="700"/>
              </a:spcBef>
              <a:buClr>
                <a:srgbClr val="000000"/>
              </a:buClr>
              <a:buSzPct val="100000"/>
              <a:buFont typeface="Arial" panose="020B0604020202020204" pitchFamily="34" charset="0"/>
              <a:buNone/>
            </a:pPr>
            <a:endParaRPr lang="en-US" altLang="en-US" sz="32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232520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028" name="Picture 4" descr="clip art Questions and answers clipart. School  with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09" y="1618984"/>
            <a:ext cx="6371259" cy="362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93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279968"/>
            <a:ext cx="6783614" cy="1620957"/>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Overview of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Financial Aid Programs</a:t>
            </a:r>
          </a:p>
          <a:p>
            <a:endParaRPr lang="en-US" sz="1600" dirty="0">
              <a:latin typeface="Arial"/>
              <a:cs typeface="Arial"/>
            </a:endParaRPr>
          </a:p>
        </p:txBody>
      </p:sp>
    </p:spTree>
    <p:extLst>
      <p:ext uri="{BB962C8B-B14F-4D97-AF65-F5344CB8AC3E}">
        <p14:creationId xmlns:p14="http://schemas.microsoft.com/office/powerpoint/2010/main" val="48755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1779831"/>
            <a:ext cx="6783614" cy="3298339"/>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Applying for Federal Student Aid:</a:t>
            </a:r>
          </a:p>
          <a:p>
            <a:pPr algn="ctr">
              <a:lnSpc>
                <a:spcPts val="4980"/>
              </a:lnSpc>
            </a:pPr>
            <a:r>
              <a:rPr lang="en-US" sz="4400" dirty="0">
                <a:latin typeface="Arial" panose="020B0604020202020204" pitchFamily="34" charset="0"/>
                <a:cs typeface="Arial" panose="020B0604020202020204" pitchFamily="34" charset="0"/>
              </a:rPr>
              <a:t>Free Application for Federal Student Aid (FAFSA)</a:t>
            </a:r>
          </a:p>
        </p:txBody>
      </p:sp>
    </p:spTree>
    <p:extLst>
      <p:ext uri="{BB962C8B-B14F-4D97-AF65-F5344CB8AC3E}">
        <p14:creationId xmlns:p14="http://schemas.microsoft.com/office/powerpoint/2010/main" val="1982196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FSA ID</a:t>
            </a:r>
            <a:endParaRPr lang="en-US" sz="2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ClrTx/>
              <a:buFont typeface="Arial" charset="0"/>
              <a:buChar char="•"/>
              <a:defRPr/>
            </a:pPr>
            <a:r>
              <a:rPr lang="en-US" sz="1600" dirty="0"/>
              <a:t>FSA ID consists of username and password used for electronically signing financial aid applications.</a:t>
            </a:r>
          </a:p>
          <a:p>
            <a:pPr>
              <a:buClrTx/>
              <a:buFont typeface="Arial" charset="0"/>
              <a:buChar char="•"/>
              <a:defRPr/>
            </a:pPr>
            <a:r>
              <a:rPr lang="en-US" sz="1600" dirty="0"/>
              <a:t>FSA ID needed to log into fafsa.gov, the National Student Loan Data System(NSLDS) at nslds.ed.gov, StudentLoans.gov, StudentAid.gov and Agreement to Serve(ATS) at teach-ats.ed.gov</a:t>
            </a:r>
          </a:p>
          <a:p>
            <a:pPr>
              <a:buClrTx/>
              <a:buFont typeface="Arial" charset="0"/>
              <a:buChar char="•"/>
              <a:defRPr/>
            </a:pPr>
            <a:r>
              <a:rPr lang="en-US" sz="1600" dirty="0"/>
              <a:t>Create FSA ID at </a:t>
            </a:r>
            <a:r>
              <a:rPr lang="en-US" sz="1600" dirty="0">
                <a:hlinkClick r:id="rId6"/>
              </a:rPr>
              <a:t>https://studentaid.ed.gov/npas/index.htm</a:t>
            </a:r>
            <a:endParaRPr lang="en-US" sz="1600" dirty="0"/>
          </a:p>
          <a:p>
            <a:pPr>
              <a:buClrTx/>
              <a:buFont typeface="Arial" charset="0"/>
              <a:buChar char="•"/>
              <a:defRPr/>
            </a:pPr>
            <a:r>
              <a:rPr lang="en-US" sz="1600" dirty="0"/>
              <a:t>Students and eligible parents should establish an FSA ID for ease of submission and signatures for the FAFSA.</a:t>
            </a:r>
          </a:p>
          <a:p>
            <a:pPr lvl="1">
              <a:buClrTx/>
              <a:buFont typeface="Arial" charset="0"/>
              <a:buChar char="•"/>
              <a:defRPr/>
            </a:pPr>
            <a:r>
              <a:rPr lang="en-US" sz="1600" dirty="0"/>
              <a:t>Both the student and the parent need a separate username name, password and email address</a:t>
            </a:r>
          </a:p>
          <a:p>
            <a:pPr>
              <a:buClrTx/>
              <a:buFont typeface="Arial" charset="0"/>
              <a:buChar char="•"/>
              <a:defRPr/>
            </a:pPr>
            <a:r>
              <a:rPr lang="en-US" sz="1600" dirty="0"/>
              <a:t>Recommend setting up FSA ID at the end of junior year/summer prior to senior year</a:t>
            </a:r>
          </a:p>
          <a:p>
            <a:pPr>
              <a:buClrTx/>
              <a:buFont typeface="Arial" charset="0"/>
              <a:buChar char="•"/>
              <a:defRPr/>
            </a:pPr>
            <a:r>
              <a:rPr lang="en-US" sz="1600" dirty="0"/>
              <a:t>Users should retain all information used to set up FSA ID</a:t>
            </a:r>
          </a:p>
          <a:p>
            <a:pPr>
              <a:spcBef>
                <a:spcPts val="700"/>
              </a:spcBef>
              <a:buClrTx/>
              <a:buSzPct val="100000"/>
              <a:buFont typeface="Arial" panose="020B0604020202020204" pitchFamily="34" charset="0"/>
              <a:buNone/>
            </a:pPr>
            <a:endParaRPr lang="en-US" altLang="en-US" sz="14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1063381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4000" dirty="0">
                <a:latin typeface="Arial" panose="020B0604020202020204" pitchFamily="34" charset="0"/>
                <a:cs typeface="Arial" panose="020B0604020202020204" pitchFamily="34" charset="0"/>
              </a:rPr>
              <a:t>FAFSA Completion Resources</a:t>
            </a:r>
            <a:endParaRPr lang="en-US" sz="2200" dirty="0"/>
          </a:p>
        </p:txBody>
      </p:sp>
      <p:sp>
        <p:nvSpPr>
          <p:cNvPr id="16" name="Content Placeholder 3"/>
          <p:cNvSpPr>
            <a:spLocks noGrp="1"/>
          </p:cNvSpPr>
          <p:nvPr>
            <p:ph sz="quarter" idx="1"/>
          </p:nvPr>
        </p:nvSpPr>
        <p:spPr>
          <a:xfrm>
            <a:off x="2267409" y="1347788"/>
            <a:ext cx="6538454" cy="4162425"/>
          </a:xfrm>
        </p:spPr>
        <p:txBody>
          <a:bodyPr>
            <a:normAutofit fontScale="55000" lnSpcReduction="20000"/>
          </a:bodyPr>
          <a:lstStyle/>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i="1" dirty="0">
                <a:solidFill>
                  <a:srgbClr val="000000"/>
                </a:solidFill>
                <a:latin typeface="Arial" panose="020B0604020202020204" pitchFamily="34" charset="0"/>
                <a:cs typeface="Arial" panose="020B0604020202020204" pitchFamily="34" charset="0"/>
              </a:rPr>
              <a:t>FAFSA Website</a:t>
            </a:r>
            <a:endParaRPr lang="en-US" sz="2800" i="1" dirty="0">
              <a:solidFill>
                <a:srgbClr val="000000"/>
              </a:solidFill>
              <a:latin typeface="Arial" panose="020B0604020202020204" pitchFamily="34" charset="0"/>
              <a:cs typeface="Arial" panose="020B0604020202020204" pitchFamily="34" charset="0"/>
              <a:hlinkClick r:id="rId6"/>
            </a:endParaRPr>
          </a:p>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dirty="0">
                <a:solidFill>
                  <a:srgbClr val="000000"/>
                </a:solidFill>
                <a:latin typeface="Arial" panose="020B0604020202020204" pitchFamily="34" charset="0"/>
                <a:cs typeface="Arial" panose="020B0604020202020204" pitchFamily="34" charset="0"/>
                <a:hlinkClick r:id="rId6"/>
              </a:rPr>
              <a:t>www.fafsa.gov</a:t>
            </a:r>
            <a:endParaRPr lang="en-US" sz="2800" dirty="0">
              <a:solidFill>
                <a:srgbClr val="000000"/>
              </a:solidFill>
              <a:latin typeface="Arial" panose="020B0604020202020204" pitchFamily="34" charset="0"/>
              <a:cs typeface="Arial" panose="020B0604020202020204" pitchFamily="34" charset="0"/>
            </a:endParaRPr>
          </a:p>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i="1" dirty="0">
                <a:solidFill>
                  <a:srgbClr val="000000"/>
                </a:solidFill>
                <a:latin typeface="Arial" panose="020B0604020202020204" pitchFamily="34" charset="0"/>
                <a:cs typeface="Arial" panose="020B0604020202020204" pitchFamily="34" charset="0"/>
              </a:rPr>
              <a:t>Financial Aid Toolkit:  </a:t>
            </a:r>
          </a:p>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i="1" dirty="0">
                <a:solidFill>
                  <a:srgbClr val="000000"/>
                </a:solidFill>
                <a:latin typeface="Arial" panose="020B0604020202020204" pitchFamily="34" charset="0"/>
                <a:cs typeface="Arial" panose="020B0604020202020204" pitchFamily="34" charset="0"/>
                <a:hlinkClick r:id="rId7"/>
              </a:rPr>
              <a:t>http://financialaidtoolkit.ed.gov/tk/</a:t>
            </a:r>
            <a:endParaRPr lang="en-US" sz="2800" i="1" dirty="0">
              <a:solidFill>
                <a:srgbClr val="000000"/>
              </a:solidFill>
              <a:latin typeface="Arial" panose="020B0604020202020204" pitchFamily="34" charset="0"/>
              <a:cs typeface="Arial" panose="020B0604020202020204" pitchFamily="34" charset="0"/>
            </a:endParaRPr>
          </a:p>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i="1" dirty="0">
                <a:solidFill>
                  <a:srgbClr val="000000"/>
                </a:solidFill>
                <a:latin typeface="Arial" panose="020B0604020202020204" pitchFamily="34" charset="0"/>
                <a:cs typeface="Arial" panose="020B0604020202020204" pitchFamily="34" charset="0"/>
              </a:rPr>
              <a:t>2019-2020 FAFSA Resources: </a:t>
            </a:r>
          </a:p>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i="1" dirty="0">
                <a:solidFill>
                  <a:srgbClr val="000000"/>
                </a:solidFill>
                <a:latin typeface="Arial" panose="020B0604020202020204" pitchFamily="34" charset="0"/>
                <a:cs typeface="Arial" panose="020B0604020202020204" pitchFamily="34" charset="0"/>
                <a:hlinkClick r:id="rId8"/>
              </a:rPr>
              <a:t>https://financialaidtoolkit.ed.gov/tk/learn/types.jsp</a:t>
            </a:r>
            <a:r>
              <a:rPr lang="en-US" sz="2800" i="1" dirty="0">
                <a:solidFill>
                  <a:srgbClr val="000000"/>
                </a:solidFill>
                <a:latin typeface="Arial" panose="020B0604020202020204" pitchFamily="34" charset="0"/>
                <a:cs typeface="Arial" panose="020B0604020202020204" pitchFamily="34" charset="0"/>
              </a:rPr>
              <a:t> </a:t>
            </a:r>
          </a:p>
          <a:p>
            <a:pPr marL="346075" indent="-346075" algn="ctr" eaLnBrk="1" fontAlgn="auto" hangingPunct="1">
              <a:spcBef>
                <a:spcPts val="1800"/>
              </a:spcBef>
              <a:spcAft>
                <a:spcPts val="0"/>
              </a:spcAft>
              <a:buClr>
                <a:schemeClr val="tx2">
                  <a:lumMod val="60000"/>
                  <a:lumOff val="40000"/>
                </a:schemeClr>
              </a:buClr>
              <a:buFont typeface="Arial"/>
              <a:buNone/>
              <a:defRPr/>
            </a:pPr>
            <a:r>
              <a:rPr lang="en-US" sz="2800" i="1" dirty="0">
                <a:solidFill>
                  <a:srgbClr val="000000"/>
                </a:solidFill>
                <a:latin typeface="Arial" panose="020B0604020202020204" pitchFamily="34" charset="0"/>
                <a:cs typeface="Arial" panose="020B0604020202020204" pitchFamily="34" charset="0"/>
              </a:rPr>
              <a:t>Do You Need Money for College? </a:t>
            </a:r>
          </a:p>
          <a:p>
            <a:pPr marL="346075" indent="-346075" algn="ctr">
              <a:spcBef>
                <a:spcPts val="1800"/>
              </a:spcBef>
              <a:buClr>
                <a:schemeClr val="tx2">
                  <a:lumMod val="60000"/>
                  <a:lumOff val="40000"/>
                </a:schemeClr>
              </a:buClr>
              <a:buNone/>
              <a:defRPr/>
            </a:pPr>
            <a:r>
              <a:rPr lang="en-US" sz="2500" dirty="0">
                <a:latin typeface="Arial" panose="020B0604020202020204" pitchFamily="34" charset="0"/>
                <a:cs typeface="Arial" panose="020B0604020202020204" pitchFamily="34" charset="0"/>
                <a:hlinkClick r:id="rId9"/>
              </a:rPr>
              <a:t>https://studentaid.ed.gov/sa/sites/default/files/2019-20-do-you-need-money.pdf?_ga=2.155358899.981371147.1568735237-454422182.1554831332</a:t>
            </a:r>
            <a:endParaRPr lang="en-US" sz="2500" dirty="0">
              <a:latin typeface="Arial" panose="020B0604020202020204" pitchFamily="34" charset="0"/>
              <a:cs typeface="Arial" panose="020B0604020202020204" pitchFamily="34" charset="0"/>
            </a:endParaRPr>
          </a:p>
          <a:p>
            <a:pPr marL="346075" indent="-346075" algn="ctr">
              <a:spcBef>
                <a:spcPts val="1800"/>
              </a:spcBef>
              <a:buClr>
                <a:schemeClr val="tx2">
                  <a:lumMod val="60000"/>
                  <a:lumOff val="40000"/>
                </a:schemeClr>
              </a:buClr>
              <a:buNone/>
              <a:defRPr/>
            </a:pPr>
            <a:r>
              <a:rPr lang="en-US" sz="2800" dirty="0">
                <a:latin typeface="Arial" panose="020B0604020202020204" pitchFamily="34" charset="0"/>
                <a:cs typeface="Arial" panose="020B0604020202020204" pitchFamily="34" charset="0"/>
              </a:rPr>
              <a:t>Creating and Using Your FSA ID:</a:t>
            </a:r>
          </a:p>
          <a:p>
            <a:pPr marL="0" indent="0" algn="ctr" eaLnBrk="1" fontAlgn="auto" hangingPunct="1">
              <a:spcAft>
                <a:spcPts val="0"/>
              </a:spcAft>
              <a:buClr>
                <a:schemeClr val="tx2">
                  <a:lumMod val="60000"/>
                  <a:lumOff val="40000"/>
                </a:schemeClr>
              </a:buClr>
              <a:buFont typeface="Arial"/>
              <a:buNone/>
              <a:defRPr/>
            </a:pPr>
            <a:r>
              <a:rPr lang="en-US" sz="2800" dirty="0">
                <a:latin typeface="Arial" panose="020B0604020202020204" pitchFamily="34" charset="0"/>
                <a:cs typeface="Arial" panose="020B0604020202020204" pitchFamily="34" charset="0"/>
                <a:hlinkClick r:id="rId10"/>
              </a:rPr>
              <a:t>https://studentaid.ed.gov/sa/fafsa/filling-out/fsaid</a:t>
            </a:r>
            <a:endParaRPr lang="en-US" sz="2800" dirty="0">
              <a:latin typeface="Arial" panose="020B0604020202020204" pitchFamily="34" charset="0"/>
              <a:cs typeface="Arial" panose="020B0604020202020204" pitchFamily="34" charset="0"/>
            </a:endParaRPr>
          </a:p>
          <a:p>
            <a:pPr marL="0" indent="0" eaLnBrk="1" fontAlgn="auto" hangingPunct="1">
              <a:spcAft>
                <a:spcPts val="0"/>
              </a:spcAft>
              <a:buClr>
                <a:schemeClr val="tx2">
                  <a:lumMod val="60000"/>
                  <a:lumOff val="40000"/>
                </a:schemeClr>
              </a:buClr>
              <a:buFont typeface="Arial"/>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919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FAFSA Completion Tool</a:t>
            </a:r>
            <a:endParaRPr lang="en-US" sz="2200" dirty="0"/>
          </a:p>
        </p:txBody>
      </p:sp>
      <p:sp>
        <p:nvSpPr>
          <p:cNvPr id="16" name="Content Placeholder 3"/>
          <p:cNvSpPr>
            <a:spLocks noGrp="1"/>
          </p:cNvSpPr>
          <p:nvPr>
            <p:ph sz="quarter" idx="1"/>
          </p:nvPr>
        </p:nvSpPr>
        <p:spPr>
          <a:xfrm>
            <a:off x="2267409" y="1347788"/>
            <a:ext cx="6538454" cy="4162425"/>
          </a:xfrm>
        </p:spPr>
        <p:txBody>
          <a:bodyPr>
            <a:normAutofit fontScale="92500" lnSpcReduction="20000"/>
          </a:bodyPr>
          <a:lstStyle/>
          <a:p>
            <a:pPr marL="234950" indent="-234950">
              <a:defRPr/>
            </a:pPr>
            <a:r>
              <a:rPr lang="en-US" sz="3000" dirty="0"/>
              <a:t>Data available by state or territory</a:t>
            </a:r>
          </a:p>
          <a:p>
            <a:pPr marL="234950" indent="-234950">
              <a:defRPr/>
            </a:pPr>
            <a:r>
              <a:rPr lang="en-US" sz="3000" dirty="0"/>
              <a:t>Report alphabetical by high school</a:t>
            </a:r>
          </a:p>
          <a:p>
            <a:pPr marL="234950" indent="-234950">
              <a:defRPr/>
            </a:pPr>
            <a:r>
              <a:rPr lang="en-US" sz="3000" dirty="0"/>
              <a:t>Shows number of completed and submitted Free Applications for Federal Student Aid (FAFSAs) for current and previous application cycles</a:t>
            </a:r>
          </a:p>
          <a:p>
            <a:pPr marL="0" indent="0">
              <a:buNone/>
              <a:defRPr/>
            </a:pPr>
            <a:endParaRPr lang="en-US" sz="3000" dirty="0">
              <a:solidFill>
                <a:srgbClr val="00B0F0"/>
              </a:solidFill>
              <a:hlinkClick r:id="rId6"/>
            </a:endParaRPr>
          </a:p>
          <a:p>
            <a:pPr marL="0" indent="0">
              <a:buNone/>
              <a:defRPr/>
            </a:pPr>
            <a:r>
              <a:rPr lang="en-US" sz="3000" dirty="0">
                <a:solidFill>
                  <a:srgbClr val="00B0F0"/>
                </a:solidFill>
                <a:hlinkClick r:id="rId6"/>
              </a:rPr>
              <a:t>https://studentaid.ed.gov/sa/about/data-center/student/application-volume/fafsa-completion-high-school</a:t>
            </a:r>
            <a:r>
              <a:rPr lang="en-US" sz="3000" dirty="0">
                <a:solidFill>
                  <a:srgbClr val="00B0F0"/>
                </a:solidFill>
              </a:rPr>
              <a:t> </a:t>
            </a:r>
          </a:p>
          <a:p>
            <a:pPr marL="0" indent="0" eaLnBrk="1" fontAlgn="auto" hangingPunct="1">
              <a:spcAft>
                <a:spcPts val="0"/>
              </a:spcAft>
              <a:buClr>
                <a:schemeClr val="tx2">
                  <a:lumMod val="60000"/>
                  <a:lumOff val="40000"/>
                </a:schemeClr>
              </a:buClr>
              <a:buFont typeface="Arial"/>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58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t">
            <a:normAutofit fontScale="90000"/>
          </a:bodyPr>
          <a:lstStyle/>
          <a:p>
            <a:r>
              <a:rPr lang="en-US" sz="4000" dirty="0">
                <a:latin typeface="Arial" panose="020B0604020202020204" pitchFamily="34" charset="0"/>
                <a:cs typeface="Arial" panose="020B0604020202020204" pitchFamily="34" charset="0"/>
              </a:rPr>
              <a:t>FAFSA Demo Site</a:t>
            </a:r>
            <a:br>
              <a:rPr lang="en-US" sz="4000" dirty="0">
                <a:latin typeface="Arial" panose="020B0604020202020204" pitchFamily="34" charset="0"/>
                <a:cs typeface="Arial" panose="020B0604020202020204" pitchFamily="34" charset="0"/>
              </a:rPr>
            </a:br>
            <a:r>
              <a:rPr lang="en-US" altLang="en-US" sz="2400" dirty="0"/>
              <a:t>fafsademo.test.ed.gov</a:t>
            </a:r>
            <a:r>
              <a:rPr lang="en-US" sz="2400" dirty="0"/>
              <a:t/>
            </a:r>
            <a:br>
              <a:rPr lang="en-US" sz="2400" dirty="0"/>
            </a:br>
            <a:endParaRPr lang="en-US" sz="2200" dirty="0"/>
          </a:p>
        </p:txBody>
      </p:sp>
      <p:sp>
        <p:nvSpPr>
          <p:cNvPr id="15" name="Content Placeholder 3"/>
          <p:cNvSpPr>
            <a:spLocks noGrp="1"/>
          </p:cNvSpPr>
          <p:nvPr>
            <p:ph sz="quarter" idx="1"/>
          </p:nvPr>
        </p:nvSpPr>
        <p:spPr>
          <a:xfrm>
            <a:off x="2053179" y="1475714"/>
            <a:ext cx="6752684" cy="4498915"/>
          </a:xfrm>
        </p:spPr>
        <p:txBody>
          <a:bodyPr>
            <a:normAutofit/>
          </a:bodyPr>
          <a:lstStyle/>
          <a:p>
            <a:pPr eaLnBrk="1" hangingPunct="1">
              <a:buFont typeface="Arial" charset="0"/>
              <a:buChar char="•"/>
              <a:defRPr/>
            </a:pPr>
            <a:r>
              <a:rPr lang="en-US" sz="2000" dirty="0"/>
              <a:t>A demonstration site is available so you can increase your own understanding of the FAFSA and show it to students before they apply. </a:t>
            </a:r>
          </a:p>
          <a:p>
            <a:pPr lvl="1">
              <a:buFont typeface="Arial" charset="0"/>
              <a:buChar char="•"/>
              <a:defRPr/>
            </a:pPr>
            <a:r>
              <a:rPr lang="en-US" sz="1400" dirty="0">
                <a:latin typeface="Arial" panose="020B0604020202020204" pitchFamily="34" charset="0"/>
                <a:cs typeface="Arial" panose="020B0604020202020204" pitchFamily="34" charset="0"/>
              </a:rPr>
              <a:t>Provides a way for financial aid administrators to show students and parents, as well as financial aid office staff, how to use </a:t>
            </a:r>
            <a:r>
              <a:rPr lang="en-US" sz="1400" i="1" dirty="0">
                <a:latin typeface="Arial" panose="020B0604020202020204" pitchFamily="34" charset="0"/>
                <a:cs typeface="Arial" panose="020B0604020202020204" pitchFamily="34" charset="0"/>
              </a:rPr>
              <a:t>FAFSA on the Web</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FAA Access to CPS Online</a:t>
            </a:r>
            <a:r>
              <a:rPr lang="en-US" sz="1400" dirty="0">
                <a:latin typeface="Arial" panose="020B0604020202020204" pitchFamily="34" charset="0"/>
                <a:cs typeface="Arial" panose="020B0604020202020204" pitchFamily="34" charset="0"/>
              </a:rPr>
              <a:t>. It offers most of the features of the production versions of the </a:t>
            </a:r>
            <a:r>
              <a:rPr lang="en-US" sz="1400" i="1" dirty="0">
                <a:latin typeface="Arial" panose="020B0604020202020204" pitchFamily="34" charset="0"/>
                <a:cs typeface="Arial" panose="020B0604020202020204" pitchFamily="34" charset="0"/>
              </a:rPr>
              <a:t>FAFSA on the Web</a:t>
            </a:r>
            <a:r>
              <a:rPr lang="en-US" sz="1400" dirty="0">
                <a:latin typeface="Arial" panose="020B0604020202020204" pitchFamily="34" charset="0"/>
                <a:cs typeface="Arial" panose="020B0604020202020204" pitchFamily="34" charset="0"/>
              </a:rPr>
              <a:t> and </a:t>
            </a:r>
            <a:r>
              <a:rPr lang="en-US" sz="1400" i="1" dirty="0">
                <a:latin typeface="Arial" panose="020B0604020202020204" pitchFamily="34" charset="0"/>
                <a:cs typeface="Arial" panose="020B0604020202020204" pitchFamily="34" charset="0"/>
              </a:rPr>
              <a:t>FAA Access to CPS Online</a:t>
            </a:r>
            <a:r>
              <a:rPr lang="en-US" sz="1400" dirty="0">
                <a:latin typeface="Arial" panose="020B0604020202020204" pitchFamily="34" charset="0"/>
                <a:cs typeface="Arial" panose="020B0604020202020204" pitchFamily="34" charset="0"/>
              </a:rPr>
              <a:t> Web sites, except that no data is processed.</a:t>
            </a:r>
            <a:endParaRPr lang="en-US" altLang="en-US" sz="1400" dirty="0">
              <a:latin typeface="Arial" panose="020B0604020202020204" pitchFamily="34" charset="0"/>
              <a:cs typeface="Arial" panose="020B0604020202020204" pitchFamily="34" charset="0"/>
            </a:endParaRPr>
          </a:p>
          <a:p>
            <a:pPr marL="0" indent="0" eaLnBrk="1" hangingPunct="1">
              <a:buNone/>
              <a:defRPr/>
            </a:pPr>
            <a:endParaRPr lang="en-US" altLang="en-US" sz="2000" dirty="0">
              <a:latin typeface="Arial" charset="0"/>
              <a:cs typeface="Arial" charset="0"/>
            </a:endParaRPr>
          </a:p>
          <a:p>
            <a:pPr eaLnBrk="1" hangingPunct="1">
              <a:buFont typeface="Arial" charset="0"/>
              <a:buChar char="•"/>
              <a:defRPr/>
            </a:pPr>
            <a:endParaRPr lang="en-US" altLang="en-US" sz="2000" dirty="0">
              <a:latin typeface="Arial" charset="0"/>
              <a:cs typeface="Arial" charset="0"/>
            </a:endParaRPr>
          </a:p>
          <a:p>
            <a:pPr marL="0" indent="0" eaLnBrk="1" hangingPunct="1">
              <a:buNone/>
              <a:defRPr/>
            </a:pPr>
            <a:endParaRPr lang="en-US" altLang="en-US" sz="2000" dirty="0">
              <a:latin typeface="Arial" charset="0"/>
              <a:cs typeface="Arial" charset="0"/>
            </a:endParaRPr>
          </a:p>
          <a:p>
            <a:pPr marL="0" indent="0" eaLnBrk="1" hangingPunct="1">
              <a:buFont typeface="Arial" charset="0"/>
              <a:buNone/>
              <a:defRPr/>
            </a:pPr>
            <a:endParaRPr lang="en-US" altLang="en-US" sz="2000" dirty="0">
              <a:latin typeface="Arial" charset="0"/>
              <a:cs typeface="Arial" charset="0"/>
            </a:endParaRPr>
          </a:p>
          <a:p>
            <a:pPr marL="0" indent="0" eaLnBrk="1" hangingPunct="1">
              <a:buFont typeface="Arial" charset="0"/>
              <a:buNone/>
              <a:defRPr/>
            </a:pPr>
            <a:endParaRPr lang="en-US" altLang="en-US" sz="2000" dirty="0">
              <a:latin typeface="Arial" charset="0"/>
              <a:cs typeface="Arial" charset="0"/>
            </a:endParaRPr>
          </a:p>
          <a:p>
            <a:pPr marL="0" indent="0" algn="ctr" eaLnBrk="1" hangingPunct="1">
              <a:buFont typeface="Arial" charset="0"/>
              <a:buNone/>
              <a:defRPr/>
            </a:pPr>
            <a:endParaRPr lang="en-US" altLang="en-US" sz="1200" dirty="0">
              <a:latin typeface="Arial" charset="0"/>
              <a:cs typeface="Arial" charset="0"/>
            </a:endParaRPr>
          </a:p>
          <a:p>
            <a:pPr marL="0" indent="0" algn="ctr" eaLnBrk="1" hangingPunct="1">
              <a:buFont typeface="Arial" charset="0"/>
              <a:buNone/>
              <a:defRPr/>
            </a:pPr>
            <a:r>
              <a:rPr lang="en-US" altLang="en-US" sz="1200" dirty="0">
                <a:latin typeface="Arial" charset="0"/>
                <a:cs typeface="Arial" charset="0"/>
              </a:rPr>
              <a:t>Note: This site is purely a learning tool.</a:t>
            </a:r>
          </a:p>
          <a:p>
            <a:pPr marL="0" indent="0" eaLnBrk="1" hangingPunct="1">
              <a:buFont typeface="Arial" charset="0"/>
              <a:buNone/>
              <a:defRPr/>
            </a:pPr>
            <a:endParaRPr lang="en-US" altLang="en-US" dirty="0">
              <a:latin typeface="Arial" charset="0"/>
              <a:cs typeface="Arial" charset="0"/>
            </a:endParaRPr>
          </a:p>
          <a:p>
            <a:pPr eaLnBrk="1" hangingPunct="1">
              <a:buFont typeface="Arial" charset="0"/>
              <a:buChar char="•"/>
              <a:defRPr/>
            </a:pPr>
            <a:endParaRPr lang="en-US" altLang="en-US" dirty="0">
              <a:latin typeface="Arial" charset="0"/>
              <a:cs typeface="Arial" charset="0"/>
            </a:endParaRPr>
          </a:p>
          <a:p>
            <a:pPr marL="0" indent="0" eaLnBrk="1" hangingPunct="1">
              <a:buFont typeface="Arial" panose="020B0604020202020204" pitchFamily="34" charset="0"/>
              <a:buNone/>
              <a:defRPr/>
            </a:pPr>
            <a:endParaRPr lang="en-US" altLang="en-US" dirty="0">
              <a:latin typeface="Arial" pitchFamily="34" charset="0"/>
            </a:endParaRPr>
          </a:p>
        </p:txBody>
      </p:sp>
      <p:pic>
        <p:nvPicPr>
          <p:cNvPr id="5" name="Picture 4"/>
          <p:cNvPicPr>
            <a:picLocks noChangeAspect="1"/>
          </p:cNvPicPr>
          <p:nvPr/>
        </p:nvPicPr>
        <p:blipFill>
          <a:blip r:embed="rId6"/>
          <a:stretch>
            <a:fillRect/>
          </a:stretch>
        </p:blipFill>
        <p:spPr>
          <a:xfrm>
            <a:off x="3194894" y="3566872"/>
            <a:ext cx="4469253" cy="1897152"/>
          </a:xfrm>
          <a:prstGeom prst="rect">
            <a:avLst/>
          </a:prstGeom>
        </p:spPr>
      </p:pic>
    </p:spTree>
    <p:extLst>
      <p:ext uri="{BB962C8B-B14F-4D97-AF65-F5344CB8AC3E}">
        <p14:creationId xmlns:p14="http://schemas.microsoft.com/office/powerpoint/2010/main" val="1574018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FAFSA</a:t>
            </a:r>
            <a:endParaRPr lang="en-US" sz="2200" dirty="0"/>
          </a:p>
        </p:txBody>
      </p:sp>
      <p:sp>
        <p:nvSpPr>
          <p:cNvPr id="16" name="Content Placeholder 3"/>
          <p:cNvSpPr>
            <a:spLocks noGrp="1"/>
          </p:cNvSpPr>
          <p:nvPr>
            <p:ph sz="quarter" idx="1"/>
          </p:nvPr>
        </p:nvSpPr>
        <p:spPr>
          <a:xfrm>
            <a:off x="2267409" y="1347788"/>
            <a:ext cx="6538454" cy="4162425"/>
          </a:xfrm>
        </p:spPr>
        <p:txBody>
          <a:bodyPr>
            <a:normAutofit fontScale="92500" lnSpcReduction="10000"/>
          </a:bodyPr>
          <a:lstStyle/>
          <a:p>
            <a:pPr marL="274320" indent="-274320">
              <a:lnSpc>
                <a:spcPct val="90000"/>
              </a:lnSpc>
              <a:spcBef>
                <a:spcPts val="1200"/>
              </a:spcBef>
              <a:defRPr/>
            </a:pPr>
            <a:r>
              <a:rPr lang="en-US" sz="3000" dirty="0">
                <a:latin typeface="Arial" panose="020B0604020202020204" pitchFamily="34" charset="0"/>
                <a:cs typeface="Arial" panose="020B0604020202020204" pitchFamily="34" charset="0"/>
              </a:rPr>
              <a:t>Produced by the U.S. Department of Education</a:t>
            </a:r>
          </a:p>
          <a:p>
            <a:pPr marL="274320" indent="-274320">
              <a:lnSpc>
                <a:spcPct val="90000"/>
              </a:lnSpc>
              <a:spcBef>
                <a:spcPts val="1200"/>
              </a:spcBef>
              <a:defRPr/>
            </a:pPr>
            <a:r>
              <a:rPr lang="en-US" sz="3000" dirty="0">
                <a:latin typeface="Arial" panose="020B0604020202020204" pitchFamily="34" charset="0"/>
                <a:cs typeface="Arial" panose="020B0604020202020204" pitchFamily="34" charset="0"/>
              </a:rPr>
              <a:t>Collects family’s personal and financial information used to calculate student’s EFC</a:t>
            </a:r>
          </a:p>
          <a:p>
            <a:pPr marL="274320" indent="-274320">
              <a:lnSpc>
                <a:spcPct val="90000"/>
              </a:lnSpc>
              <a:spcBef>
                <a:spcPts val="1200"/>
              </a:spcBef>
              <a:defRPr/>
            </a:pPr>
            <a:r>
              <a:rPr lang="en-US" sz="3000" dirty="0">
                <a:latin typeface="Arial" panose="020B0604020202020204" pitchFamily="34" charset="0"/>
                <a:cs typeface="Arial" panose="020B0604020202020204" pitchFamily="34" charset="0"/>
              </a:rPr>
              <a:t>Available in English and Spanish</a:t>
            </a:r>
          </a:p>
          <a:p>
            <a:pPr marL="274320" indent="-274320">
              <a:lnSpc>
                <a:spcPct val="90000"/>
              </a:lnSpc>
              <a:spcBef>
                <a:spcPts val="1200"/>
              </a:spcBef>
              <a:defRPr/>
            </a:pPr>
            <a:r>
              <a:rPr lang="en-US" sz="3000" dirty="0">
                <a:latin typeface="Arial" panose="020B0604020202020204" pitchFamily="34" charset="0"/>
                <a:cs typeface="Arial" panose="020B0604020202020204" pitchFamily="34" charset="0"/>
              </a:rPr>
              <a:t>Available in two formats:</a:t>
            </a:r>
          </a:p>
          <a:p>
            <a:pPr marL="548640" lvl="1" indent="-346075">
              <a:lnSpc>
                <a:spcPct val="90000"/>
              </a:lnSpc>
              <a:spcBef>
                <a:spcPts val="1200"/>
              </a:spcBef>
              <a:buFont typeface="Arial"/>
              <a:buChar char="•"/>
              <a:defRPr/>
            </a:pPr>
            <a:r>
              <a:rPr lang="en-US" sz="2600" dirty="0">
                <a:solidFill>
                  <a:schemeClr val="tx1">
                    <a:lumMod val="85000"/>
                    <a:lumOff val="15000"/>
                  </a:schemeClr>
                </a:solidFill>
                <a:latin typeface="Arial" panose="020B0604020202020204" pitchFamily="34" charset="0"/>
                <a:cs typeface="Arial" panose="020B0604020202020204" pitchFamily="34" charset="0"/>
              </a:rPr>
              <a:t>On-line</a:t>
            </a:r>
          </a:p>
          <a:p>
            <a:pPr marL="548640" lvl="1" indent="-346075">
              <a:lnSpc>
                <a:spcPct val="90000"/>
              </a:lnSpc>
              <a:spcBef>
                <a:spcPts val="1200"/>
              </a:spcBef>
              <a:buFont typeface="Arial"/>
              <a:buChar char="•"/>
              <a:defRPr/>
            </a:pPr>
            <a:r>
              <a:rPr lang="en-US" sz="2600" dirty="0">
                <a:solidFill>
                  <a:schemeClr val="tx1">
                    <a:lumMod val="85000"/>
                    <a:lumOff val="15000"/>
                  </a:schemeClr>
                </a:solidFill>
                <a:latin typeface="Arial" panose="020B0604020202020204" pitchFamily="34" charset="0"/>
                <a:cs typeface="Arial" panose="020B0604020202020204" pitchFamily="34" charset="0"/>
              </a:rPr>
              <a:t>PDF (Download from </a:t>
            </a:r>
            <a:r>
              <a:rPr lang="en-US" sz="2600" dirty="0">
                <a:solidFill>
                  <a:schemeClr val="tx1">
                    <a:lumMod val="85000"/>
                    <a:lumOff val="15000"/>
                  </a:schemeClr>
                </a:solidFill>
                <a:latin typeface="Arial" panose="020B0604020202020204" pitchFamily="34" charset="0"/>
                <a:cs typeface="Arial" panose="020B0604020202020204" pitchFamily="34" charset="0"/>
                <a:hlinkClick r:id="rId6"/>
              </a:rPr>
              <a:t>www.fafsa.gov</a:t>
            </a:r>
            <a:r>
              <a:rPr lang="en-US" sz="2600" dirty="0">
                <a:solidFill>
                  <a:schemeClr val="tx1">
                    <a:lumMod val="85000"/>
                    <a:lumOff val="15000"/>
                  </a:schemeClr>
                </a:solidFill>
                <a:latin typeface="Arial" panose="020B0604020202020204" pitchFamily="34" charset="0"/>
                <a:cs typeface="Arial" panose="020B0604020202020204" pitchFamily="34" charset="0"/>
              </a:rPr>
              <a:t>)</a:t>
            </a:r>
          </a:p>
          <a:p>
            <a:pPr marL="0" indent="0" eaLnBrk="1" fontAlgn="auto" hangingPunct="1">
              <a:spcAft>
                <a:spcPts val="0"/>
              </a:spcAft>
              <a:buClr>
                <a:schemeClr val="tx2">
                  <a:lumMod val="60000"/>
                  <a:lumOff val="40000"/>
                </a:schemeClr>
              </a:buClr>
              <a:buFont typeface="Arial"/>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626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b="1" dirty="0"/>
              <a:t>myStudentAid Mobile App</a:t>
            </a:r>
            <a:endParaRPr lang="en-US" sz="2200" b="1" dirty="0"/>
          </a:p>
        </p:txBody>
      </p:sp>
      <p:sp>
        <p:nvSpPr>
          <p:cNvPr id="16" name="Content Placeholder 3"/>
          <p:cNvSpPr>
            <a:spLocks noGrp="1"/>
          </p:cNvSpPr>
          <p:nvPr>
            <p:ph sz="quarter" idx="1"/>
          </p:nvPr>
        </p:nvSpPr>
        <p:spPr>
          <a:xfrm>
            <a:off x="2267409" y="1347788"/>
            <a:ext cx="6538454" cy="4162425"/>
          </a:xfrm>
        </p:spPr>
        <p:txBody>
          <a:bodyPr>
            <a:normAutofit/>
          </a:bodyPr>
          <a:lstStyle/>
          <a:p>
            <a:pPr marL="0" indent="0">
              <a:buNone/>
              <a:defRPr/>
            </a:pPr>
            <a:r>
              <a:rPr lang="en-US" dirty="0">
                <a:latin typeface="Arial" panose="020B0604020202020204" pitchFamily="34" charset="0"/>
                <a:cs typeface="Arial" panose="020B0604020202020204" pitchFamily="34" charset="0"/>
              </a:rPr>
              <a:t>Student may use the myStudentAid app to complete the 2020-2021 FAFSA.</a:t>
            </a:r>
          </a:p>
          <a:p>
            <a:pPr marL="0" indent="0">
              <a:buClr>
                <a:schemeClr val="tx2">
                  <a:lumMod val="60000"/>
                  <a:lumOff val="40000"/>
                </a:schemeClr>
              </a:buClr>
              <a:buNone/>
              <a:defRPr/>
            </a:pPr>
            <a:endParaRPr lang="en-US" dirty="0">
              <a:latin typeface="Arial" panose="020B0604020202020204" pitchFamily="34" charset="0"/>
              <a:cs typeface="Arial" panose="020B0604020202020204" pitchFamily="34" charset="0"/>
            </a:endParaRPr>
          </a:p>
        </p:txBody>
      </p:sp>
      <p:pic>
        <p:nvPicPr>
          <p:cNvPr id="39940" name="Picture 4" descr="FAFSA 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8012" y="3135664"/>
            <a:ext cx="3526997" cy="2903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772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FAFSA on the Web</a:t>
            </a:r>
            <a:endParaRPr lang="en-US" sz="2200" dirty="0"/>
          </a:p>
        </p:txBody>
      </p:sp>
      <p:sp>
        <p:nvSpPr>
          <p:cNvPr id="17" name="Title 1"/>
          <p:cNvSpPr txBox="1">
            <a:spLocks/>
          </p:cNvSpPr>
          <p:nvPr/>
        </p:nvSpPr>
        <p:spPr>
          <a:xfrm>
            <a:off x="1955762" y="5314429"/>
            <a:ext cx="6731038" cy="972893"/>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Application available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October 1</a:t>
            </a:r>
            <a:r>
              <a:rPr lang="en-US" sz="4000" baseline="30000" dirty="0">
                <a:latin typeface="Arial" panose="020B0604020202020204" pitchFamily="34" charset="0"/>
                <a:cs typeface="Arial" panose="020B0604020202020204" pitchFamily="34" charset="0"/>
              </a:rPr>
              <a:t>st</a:t>
            </a:r>
            <a:r>
              <a:rPr lang="en-US" sz="4000" dirty="0">
                <a:latin typeface="Arial" panose="020B0604020202020204" pitchFamily="34" charset="0"/>
                <a:cs typeface="Arial" panose="020B0604020202020204" pitchFamily="34" charset="0"/>
              </a:rPr>
              <a:t> each year.</a:t>
            </a:r>
          </a:p>
          <a:p>
            <a:r>
              <a:rPr lang="en-US" sz="4000" dirty="0">
                <a:latin typeface="Arial" panose="020B0604020202020204" pitchFamily="34" charset="0"/>
                <a:cs typeface="Arial" panose="020B0604020202020204" pitchFamily="34" charset="0"/>
              </a:rPr>
              <a:t>fafsa.gov</a:t>
            </a:r>
            <a:endParaRPr lang="en-US" sz="2200" dirty="0"/>
          </a:p>
        </p:txBody>
      </p:sp>
      <p:pic>
        <p:nvPicPr>
          <p:cNvPr id="15" name="Picture 14">
            <a:extLst>
              <a:ext uri="{FF2B5EF4-FFF2-40B4-BE49-F238E27FC236}">
                <a16:creationId xmlns:a16="http://schemas.microsoft.com/office/drawing/2014/main" id="{DB7D7E64-7634-4DEB-83AA-7178C3723985}"/>
              </a:ext>
            </a:extLst>
          </p:cNvPr>
          <p:cNvPicPr>
            <a:picLocks noChangeAspect="1"/>
          </p:cNvPicPr>
          <p:nvPr/>
        </p:nvPicPr>
        <p:blipFill>
          <a:blip r:embed="rId6"/>
          <a:stretch>
            <a:fillRect/>
          </a:stretch>
        </p:blipFill>
        <p:spPr>
          <a:xfrm>
            <a:off x="2028634" y="1410409"/>
            <a:ext cx="6724191" cy="4077535"/>
          </a:xfrm>
          <a:prstGeom prst="rect">
            <a:avLst/>
          </a:prstGeom>
        </p:spPr>
      </p:pic>
    </p:spTree>
    <p:extLst>
      <p:ext uri="{BB962C8B-B14F-4D97-AF65-F5344CB8AC3E}">
        <p14:creationId xmlns:p14="http://schemas.microsoft.com/office/powerpoint/2010/main" val="947405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FAFSA on the Web</a:t>
            </a:r>
            <a:endParaRPr lang="en-US" sz="2200" dirty="0"/>
          </a:p>
        </p:txBody>
      </p:sp>
      <p:pic>
        <p:nvPicPr>
          <p:cNvPr id="16" name="Picture 15">
            <a:extLst>
              <a:ext uri="{FF2B5EF4-FFF2-40B4-BE49-F238E27FC236}">
                <a16:creationId xmlns:a16="http://schemas.microsoft.com/office/drawing/2014/main" id="{7BFD937F-566F-4E13-8F30-12DD51E401B9}"/>
              </a:ext>
            </a:extLst>
          </p:cNvPr>
          <p:cNvPicPr>
            <a:picLocks noChangeAspect="1"/>
          </p:cNvPicPr>
          <p:nvPr/>
        </p:nvPicPr>
        <p:blipFill>
          <a:blip r:embed="rId6"/>
          <a:stretch>
            <a:fillRect/>
          </a:stretch>
        </p:blipFill>
        <p:spPr>
          <a:xfrm>
            <a:off x="2028634" y="1883635"/>
            <a:ext cx="6876591" cy="3685129"/>
          </a:xfrm>
          <a:prstGeom prst="rect">
            <a:avLst/>
          </a:prstGeom>
        </p:spPr>
      </p:pic>
    </p:spTree>
    <p:extLst>
      <p:ext uri="{BB962C8B-B14F-4D97-AF65-F5344CB8AC3E}">
        <p14:creationId xmlns:p14="http://schemas.microsoft.com/office/powerpoint/2010/main" val="56932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IRS Data Retrieval Tool</a:t>
            </a:r>
            <a:endParaRPr lang="en-US" sz="2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88925" indent="-288925">
              <a:spcBef>
                <a:spcPts val="3000"/>
              </a:spcBef>
              <a:buClrTx/>
              <a:defRPr/>
            </a:pPr>
            <a:r>
              <a:rPr lang="en-US" altLang="en-US" sz="1600" dirty="0"/>
              <a:t>Data available in English and Spanish</a:t>
            </a:r>
          </a:p>
          <a:p>
            <a:pPr marL="288925" indent="-288925">
              <a:spcBef>
                <a:spcPts val="3000"/>
              </a:spcBef>
              <a:buClrTx/>
              <a:defRPr/>
            </a:pPr>
            <a:r>
              <a:rPr lang="en-US" altLang="en-US" sz="1600" dirty="0"/>
              <a:t>IRS data tool will be available on October 1 and may be utilized to transfer 2018 tax information </a:t>
            </a:r>
          </a:p>
          <a:p>
            <a:pPr marL="274320" indent="-274320">
              <a:spcBef>
                <a:spcPts val="2400"/>
              </a:spcBef>
              <a:buClrTx/>
              <a:buFont typeface="Arial"/>
              <a:buChar char="•"/>
              <a:defRPr/>
            </a:pPr>
            <a:r>
              <a:rPr lang="en-US" sz="1600" dirty="0"/>
              <a:t>FOTW includes logic/questions to determine if applicant is eligible to use the IRS Data Retrieval Tool</a:t>
            </a:r>
          </a:p>
          <a:p>
            <a:pPr marL="594995" lvl="1" indent="-274320">
              <a:spcBef>
                <a:spcPts val="2400"/>
              </a:spcBef>
              <a:buClrTx/>
              <a:buFont typeface="Arial"/>
              <a:buChar char="•"/>
              <a:defRPr/>
            </a:pPr>
            <a:r>
              <a:rPr lang="en-US" sz="1100" dirty="0"/>
              <a:t>“Unmarried and both parents living together” not eligible to use IRS Data Retrieval</a:t>
            </a:r>
          </a:p>
          <a:p>
            <a:pPr marL="594995" lvl="1" indent="-274320">
              <a:spcBef>
                <a:spcPts val="2400"/>
              </a:spcBef>
              <a:buClrTx/>
              <a:buFont typeface="Arial"/>
              <a:buChar char="•"/>
              <a:defRPr/>
            </a:pPr>
            <a:r>
              <a:rPr lang="en-US" sz="1100" dirty="0"/>
              <a:t>Same gender married couples using “Married filing jointly” status can use IRS Data Retrieval</a:t>
            </a:r>
          </a:p>
          <a:p>
            <a:pPr marL="274320" indent="-274320">
              <a:spcBef>
                <a:spcPts val="2400"/>
              </a:spcBef>
              <a:buClrTx/>
              <a:buFont typeface="Arial"/>
              <a:buChar char="•"/>
              <a:defRPr/>
            </a:pPr>
            <a:r>
              <a:rPr lang="en-US" sz="1600" dirty="0"/>
              <a:t>Applicant’s response will take him or her to the IRS system or provide a message that the applicant should use own financial figures to complete FOTW</a:t>
            </a:r>
            <a:endParaRPr lang="en-US" altLang="en-US" sz="1600" dirty="0"/>
          </a:p>
          <a:p>
            <a:pPr>
              <a:spcBef>
                <a:spcPts val="700"/>
              </a:spcBef>
              <a:buClrTx/>
              <a:buSzPct val="100000"/>
              <a:buFont typeface="Arial" panose="020B0604020202020204" pitchFamily="34" charset="0"/>
              <a:buNone/>
            </a:pPr>
            <a:endParaRPr lang="en-US" altLang="en-US" sz="14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82978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279968"/>
            <a:ext cx="6783614" cy="2015936"/>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Financial Aid</a:t>
            </a:r>
          </a:p>
          <a:p>
            <a:pPr algn="ctr">
              <a:lnSpc>
                <a:spcPts val="4980"/>
              </a:lnSpc>
            </a:pPr>
            <a:r>
              <a:rPr lang="en-US" sz="2400" i="1" dirty="0">
                <a:solidFill>
                  <a:srgbClr val="FF0000"/>
                </a:solidFill>
                <a:latin typeface="Arial" panose="020B0604020202020204" pitchFamily="34" charset="0"/>
                <a:cs typeface="Arial" panose="020B0604020202020204" pitchFamily="34" charset="0"/>
              </a:rPr>
              <a:t>Money from a source other than the family to assist with the cost of attending college</a:t>
            </a:r>
            <a:endParaRPr lang="en-US" sz="2400" i="1" dirty="0">
              <a:solidFill>
                <a:srgbClr val="FF0000"/>
              </a:solidFill>
              <a:latin typeface="Arial"/>
              <a:cs typeface="Arial"/>
            </a:endParaRPr>
          </a:p>
        </p:txBody>
      </p:sp>
    </p:spTree>
    <p:extLst>
      <p:ext uri="{BB962C8B-B14F-4D97-AF65-F5344CB8AC3E}">
        <p14:creationId xmlns:p14="http://schemas.microsoft.com/office/powerpoint/2010/main" val="3926677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IRS Data Retrieval Tool</a:t>
            </a:r>
            <a:endParaRPr lang="en-US" sz="2200" dirty="0"/>
          </a:p>
        </p:txBody>
      </p:sp>
      <p:graphicFrame>
        <p:nvGraphicFramePr>
          <p:cNvPr id="19" name="Content Placeholder 2">
            <a:extLst>
              <a:ext uri="{FF2B5EF4-FFF2-40B4-BE49-F238E27FC236}">
                <a16:creationId xmlns:a16="http://schemas.microsoft.com/office/drawing/2014/main" id="{F005501C-7174-433B-B780-160A02D5691F}"/>
              </a:ext>
            </a:extLst>
          </p:cNvPr>
          <p:cNvGraphicFramePr>
            <a:graphicFrameLocks noGrp="1"/>
          </p:cNvGraphicFramePr>
          <p:nvPr>
            <p:ph idx="1"/>
            <p:extLst>
              <p:ext uri="{D42A27DB-BD31-4B8C-83A1-F6EECF244321}">
                <p14:modId xmlns:p14="http://schemas.microsoft.com/office/powerpoint/2010/main" val="382312976"/>
              </p:ext>
            </p:extLst>
          </p:nvPr>
        </p:nvGraphicFramePr>
        <p:xfrm>
          <a:off x="1955762" y="2145670"/>
          <a:ext cx="6864035" cy="33733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23217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Frequent FAFSA Errors</a:t>
            </a:r>
            <a:endParaRPr lang="en-US" sz="2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74320" indent="-274320">
              <a:spcBef>
                <a:spcPts val="1200"/>
              </a:spcBef>
              <a:buClrTx/>
              <a:buFont typeface="Arial"/>
              <a:buChar char="•"/>
              <a:defRPr/>
            </a:pPr>
            <a:r>
              <a:rPr lang="en-US" sz="1800" dirty="0">
                <a:solidFill>
                  <a:srgbClr val="000000"/>
                </a:solidFill>
              </a:rPr>
              <a:t>Incorrect parent and/or student Social Security Numbers</a:t>
            </a:r>
          </a:p>
          <a:p>
            <a:pPr marL="274320" indent="-274320">
              <a:spcBef>
                <a:spcPts val="1200"/>
              </a:spcBef>
              <a:buClrTx/>
              <a:buFont typeface="Arial"/>
              <a:buChar char="•"/>
              <a:defRPr/>
            </a:pPr>
            <a:r>
              <a:rPr lang="en-US" sz="1800" dirty="0">
                <a:solidFill>
                  <a:srgbClr val="000000"/>
                </a:solidFill>
              </a:rPr>
              <a:t>Divorced/remarried/unmarried but living together parental information-which belongs on the form</a:t>
            </a:r>
          </a:p>
          <a:p>
            <a:pPr marL="594995" lvl="1" indent="-274320">
              <a:spcBef>
                <a:spcPts val="1200"/>
              </a:spcBef>
              <a:buClrTx/>
              <a:buFont typeface="Arial"/>
              <a:buChar char="•"/>
              <a:defRPr/>
            </a:pPr>
            <a:r>
              <a:rPr lang="en-US" sz="1300" dirty="0">
                <a:solidFill>
                  <a:srgbClr val="000000"/>
                </a:solidFill>
              </a:rPr>
              <a:t>Income earned by parents/stepparents missing</a:t>
            </a:r>
          </a:p>
          <a:p>
            <a:pPr marL="274320" indent="-274320">
              <a:spcBef>
                <a:spcPts val="1200"/>
              </a:spcBef>
              <a:buClrTx/>
              <a:buFont typeface="Arial"/>
              <a:buChar char="•"/>
              <a:defRPr/>
            </a:pPr>
            <a:r>
              <a:rPr lang="en-US" sz="1800" dirty="0">
                <a:solidFill>
                  <a:srgbClr val="000000"/>
                </a:solidFill>
              </a:rPr>
              <a:t>Untaxed income</a:t>
            </a:r>
          </a:p>
          <a:p>
            <a:pPr marL="274320" indent="-274320">
              <a:spcBef>
                <a:spcPts val="1200"/>
              </a:spcBef>
              <a:buClrTx/>
              <a:buFont typeface="Arial"/>
              <a:buChar char="•"/>
              <a:defRPr/>
            </a:pPr>
            <a:r>
              <a:rPr lang="en-US" sz="1800" dirty="0">
                <a:solidFill>
                  <a:srgbClr val="000000"/>
                </a:solidFill>
              </a:rPr>
              <a:t>U.S. income taxes paid </a:t>
            </a:r>
          </a:p>
          <a:p>
            <a:pPr marL="274320" indent="-274320">
              <a:spcBef>
                <a:spcPts val="1200"/>
              </a:spcBef>
              <a:buClrTx/>
              <a:buFont typeface="Arial"/>
              <a:buChar char="•"/>
              <a:defRPr/>
            </a:pPr>
            <a:r>
              <a:rPr lang="en-US" sz="1800" dirty="0">
                <a:solidFill>
                  <a:srgbClr val="000000"/>
                </a:solidFill>
              </a:rPr>
              <a:t>Verifying FSA ID info</a:t>
            </a:r>
          </a:p>
          <a:p>
            <a:pPr marL="274320" indent="-274320">
              <a:spcBef>
                <a:spcPts val="1200"/>
              </a:spcBef>
              <a:buClrTx/>
              <a:buFont typeface="Arial"/>
              <a:buChar char="•"/>
              <a:defRPr/>
            </a:pPr>
            <a:r>
              <a:rPr lang="en-US" sz="1800" dirty="0">
                <a:solidFill>
                  <a:srgbClr val="000000"/>
                </a:solidFill>
              </a:rPr>
              <a:t>Household size</a:t>
            </a:r>
          </a:p>
          <a:p>
            <a:pPr marL="594995" lvl="1" indent="-274320">
              <a:spcBef>
                <a:spcPts val="1200"/>
              </a:spcBef>
              <a:buClrTx/>
              <a:buFont typeface="Arial"/>
              <a:buChar char="•"/>
              <a:defRPr/>
            </a:pPr>
            <a:r>
              <a:rPr lang="en-US" sz="1300" dirty="0">
                <a:solidFill>
                  <a:srgbClr val="000000"/>
                </a:solidFill>
              </a:rPr>
              <a:t>Number of household members in college</a:t>
            </a:r>
          </a:p>
          <a:p>
            <a:pPr marL="274320" indent="-274320">
              <a:spcBef>
                <a:spcPts val="1200"/>
              </a:spcBef>
              <a:buClrTx/>
              <a:buFont typeface="Arial"/>
              <a:buChar char="•"/>
              <a:defRPr/>
            </a:pPr>
            <a:r>
              <a:rPr lang="en-US" sz="1800" dirty="0">
                <a:solidFill>
                  <a:srgbClr val="000000"/>
                </a:solidFill>
              </a:rPr>
              <a:t>Real estate and investment net worth</a:t>
            </a:r>
          </a:p>
          <a:p>
            <a:pPr marL="274320" indent="-274320">
              <a:spcBef>
                <a:spcPts val="1200"/>
              </a:spcBef>
              <a:buClrTx/>
              <a:buFont typeface="Arial"/>
              <a:buChar char="•"/>
              <a:defRPr/>
            </a:pPr>
            <a:r>
              <a:rPr lang="en-US" sz="1800" dirty="0"/>
              <a:t>FAFSA missing parent and/or student signature</a:t>
            </a: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070124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028" name="Picture 4" descr="clip art Questions and answers clipart. School  with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09" y="1618984"/>
            <a:ext cx="6371259" cy="362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607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3062233"/>
            <a:ext cx="6783614" cy="733534"/>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After the FAFSA</a:t>
            </a:r>
          </a:p>
        </p:txBody>
      </p:sp>
    </p:spTree>
    <p:extLst>
      <p:ext uri="{BB962C8B-B14F-4D97-AF65-F5344CB8AC3E}">
        <p14:creationId xmlns:p14="http://schemas.microsoft.com/office/powerpoint/2010/main" val="1517011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4000" dirty="0">
                <a:latin typeface="Arial" panose="020B0604020202020204" pitchFamily="34" charset="0"/>
                <a:cs typeface="Arial" panose="020B0604020202020204" pitchFamily="34" charset="0"/>
              </a:rPr>
              <a:t>FAFSA Processing Results</a:t>
            </a:r>
            <a:endParaRPr lang="en-US" sz="2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461963" indent="-382588">
              <a:spcBef>
                <a:spcPct val="70000"/>
              </a:spcBef>
              <a:buClrTx/>
              <a:buFont typeface="Arial" charset="0"/>
              <a:buChar char="•"/>
              <a:defRPr/>
            </a:pPr>
            <a:r>
              <a:rPr lang="en-US" altLang="en-US" sz="2400" dirty="0">
                <a:solidFill>
                  <a:srgbClr val="000000"/>
                </a:solidFill>
                <a:latin typeface="Arial" charset="0"/>
                <a:cs typeface="Arial" charset="0"/>
              </a:rPr>
              <a:t>Central Processing System notifies student of FAFSA processing results via:</a:t>
            </a:r>
          </a:p>
          <a:p>
            <a:pPr marL="795338" lvl="1" indent="-330200">
              <a:spcBef>
                <a:spcPct val="70000"/>
              </a:spcBef>
              <a:buClrTx/>
              <a:buFont typeface="Arial" charset="0"/>
              <a:buChar char="•"/>
              <a:defRPr/>
            </a:pPr>
            <a:r>
              <a:rPr lang="en-US" altLang="en-US" dirty="0">
                <a:solidFill>
                  <a:srgbClr val="000000"/>
                </a:solidFill>
                <a:latin typeface="Arial" charset="0"/>
                <a:cs typeface="Arial" charset="0"/>
              </a:rPr>
              <a:t>E-mail containing a direct link to student’s electronic Student Aid Report (SAR) if student’s e-mail was provided </a:t>
            </a:r>
          </a:p>
          <a:p>
            <a:pPr marL="795338" lvl="1" indent="-330200">
              <a:spcBef>
                <a:spcPct val="70000"/>
              </a:spcBef>
              <a:buClrTx/>
              <a:buFont typeface="Arial" charset="0"/>
              <a:buChar char="•"/>
              <a:defRPr/>
            </a:pPr>
            <a:r>
              <a:rPr lang="en-US" altLang="en-US" dirty="0">
                <a:solidFill>
                  <a:srgbClr val="000000"/>
                </a:solidFill>
                <a:latin typeface="Arial" charset="0"/>
                <a:cs typeface="Arial" charset="0"/>
              </a:rPr>
              <a:t>Student with FSA ID can view SAR on line at </a:t>
            </a:r>
            <a:r>
              <a:rPr lang="en-US" altLang="en-US" dirty="0">
                <a:solidFill>
                  <a:srgbClr val="000000"/>
                </a:solidFill>
                <a:latin typeface="Arial" charset="0"/>
                <a:cs typeface="Arial" charset="0"/>
                <a:hlinkClick r:id="rId6"/>
              </a:rPr>
              <a:t>www.fafsa.gov</a:t>
            </a:r>
            <a:endParaRPr lang="en-US" altLang="en-US" dirty="0">
              <a:solidFill>
                <a:srgbClr val="000000"/>
              </a:solidFill>
              <a:latin typeface="Arial" charset="0"/>
              <a:cs typeface="Arial" charset="0"/>
            </a:endParaRPr>
          </a:p>
          <a:p>
            <a:pPr marL="795338" lvl="1" indent="-330200">
              <a:spcBef>
                <a:spcPct val="70000"/>
              </a:spcBef>
              <a:buClrTx/>
              <a:buFont typeface="Arial" charset="0"/>
              <a:buChar char="•"/>
              <a:defRPr/>
            </a:pPr>
            <a:r>
              <a:rPr lang="en-US" altLang="en-US" dirty="0">
                <a:solidFill>
                  <a:srgbClr val="000000"/>
                </a:solidFill>
                <a:latin typeface="Arial" charset="0"/>
                <a:cs typeface="Arial" charset="0"/>
              </a:rPr>
              <a:t>Typical processing time is 24-48 hours from time of filing FAFSA</a:t>
            </a: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696771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Student Aid Report (SAR) Formats</a:t>
            </a:r>
            <a:endParaRPr lang="en-US" sz="3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274320" indent="-274320">
              <a:buClr>
                <a:schemeClr val="tx2">
                  <a:lumMod val="60000"/>
                  <a:lumOff val="40000"/>
                </a:schemeClr>
              </a:buClr>
              <a:buFont typeface="Arial"/>
              <a:buChar char="•"/>
              <a:defRPr/>
            </a:pPr>
            <a:r>
              <a:rPr lang="en-US" altLang="en-US" sz="2400" dirty="0"/>
              <a:t>Paper SAR</a:t>
            </a:r>
          </a:p>
          <a:p>
            <a:pPr marL="274320" indent="-274320">
              <a:buClr>
                <a:schemeClr val="tx2">
                  <a:lumMod val="60000"/>
                  <a:lumOff val="40000"/>
                </a:schemeClr>
              </a:buClr>
              <a:buNone/>
              <a:defRPr/>
            </a:pPr>
            <a:endParaRPr lang="en-US" altLang="en-US" sz="2400" dirty="0"/>
          </a:p>
          <a:p>
            <a:pPr marL="274320" indent="-274320">
              <a:buClr>
                <a:schemeClr val="tx2">
                  <a:lumMod val="60000"/>
                  <a:lumOff val="40000"/>
                </a:schemeClr>
              </a:buClr>
              <a:buFont typeface="Arial"/>
              <a:buChar char="•"/>
              <a:defRPr/>
            </a:pPr>
            <a:r>
              <a:rPr lang="en-US" altLang="en-US" sz="2400" dirty="0"/>
              <a:t>Paper SAR Acknowledgment </a:t>
            </a:r>
          </a:p>
          <a:p>
            <a:pPr marL="274320" indent="-274320">
              <a:buClr>
                <a:schemeClr val="tx2">
                  <a:lumMod val="60000"/>
                  <a:lumOff val="40000"/>
                </a:schemeClr>
              </a:buClr>
              <a:buFont typeface="Arial"/>
              <a:buChar char="•"/>
              <a:defRPr/>
            </a:pPr>
            <a:endParaRPr lang="en-US" altLang="en-US" sz="2400" dirty="0"/>
          </a:p>
          <a:p>
            <a:pPr marL="274320" indent="-274320">
              <a:buClr>
                <a:schemeClr val="tx2">
                  <a:lumMod val="60000"/>
                  <a:lumOff val="40000"/>
                </a:schemeClr>
              </a:buClr>
              <a:buFont typeface="Arial"/>
              <a:buChar char="•"/>
              <a:defRPr/>
            </a:pPr>
            <a:r>
              <a:rPr lang="en-US" altLang="en-US" sz="2400" dirty="0"/>
              <a:t>E-mail Notification of SAR Processing</a:t>
            </a:r>
          </a:p>
          <a:p>
            <a:pPr marL="0" indent="0">
              <a:buClr>
                <a:schemeClr val="tx2">
                  <a:lumMod val="60000"/>
                  <a:lumOff val="40000"/>
                </a:schemeClr>
              </a:buClr>
              <a:buNone/>
              <a:defRPr/>
            </a:pPr>
            <a:endParaRPr lang="en-US" altLang="en-US" sz="2400" dirty="0"/>
          </a:p>
          <a:p>
            <a:pPr marL="274320" indent="-274320">
              <a:buClr>
                <a:schemeClr val="tx2">
                  <a:lumMod val="60000"/>
                  <a:lumOff val="40000"/>
                </a:schemeClr>
              </a:buClr>
              <a:buFont typeface="Arial"/>
              <a:buChar char="•"/>
              <a:defRPr/>
            </a:pPr>
            <a:r>
              <a:rPr lang="en-US" altLang="en-US" sz="2400" dirty="0"/>
              <a:t>Sample  2019-20 SAR found on ifap.ed.gov: </a:t>
            </a:r>
            <a:endParaRPr lang="en-US" altLang="en-US" sz="1600" dirty="0"/>
          </a:p>
          <a:p>
            <a:pPr marL="274320" indent="-274320">
              <a:buClr>
                <a:schemeClr val="tx2">
                  <a:lumMod val="60000"/>
                  <a:lumOff val="40000"/>
                </a:schemeClr>
              </a:buClr>
              <a:buFont typeface="Arial"/>
              <a:buChar char="•"/>
              <a:defRPr/>
            </a:pPr>
            <a:r>
              <a:rPr lang="en-US" altLang="en-US" sz="1600" dirty="0">
                <a:hlinkClick r:id="rId6"/>
              </a:rPr>
              <a:t>https://ifap.ed.gov/sarmaterials/attachments/1920SARAcknowledgementEnglish.pdf</a:t>
            </a:r>
            <a:r>
              <a:rPr lang="en-US" altLang="en-US" sz="1600" dirty="0"/>
              <a:t> </a:t>
            </a: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221379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Student Aid Report (SAR) Formats</a:t>
            </a:r>
            <a:endParaRPr lang="en-US" sz="3200" dirty="0"/>
          </a:p>
        </p:txBody>
      </p:sp>
      <p:sp>
        <p:nvSpPr>
          <p:cNvPr id="20" name="Content Placeholder 5"/>
          <p:cNvSpPr>
            <a:spLocks noGrp="1"/>
          </p:cNvSpPr>
          <p:nvPr>
            <p:ph sz="half" idx="4294967295"/>
          </p:nvPr>
        </p:nvSpPr>
        <p:spPr>
          <a:xfrm>
            <a:off x="5649362" y="2046082"/>
            <a:ext cx="3159358" cy="3973717"/>
          </a:xfrm>
          <a:prstGeom prst="rect">
            <a:avLst/>
          </a:prstGeom>
        </p:spPr>
        <p:txBody>
          <a:bodyPr/>
          <a:lstStyle/>
          <a:p>
            <a:r>
              <a:rPr lang="en-US" sz="2400" dirty="0">
                <a:latin typeface="Arial" panose="020B0604020202020204" pitchFamily="34" charset="0"/>
                <a:cs typeface="Arial" panose="020B0604020202020204" pitchFamily="34" charset="0"/>
              </a:rPr>
              <a:t>If valid email address is  provided on FAFSA</a:t>
            </a:r>
          </a:p>
          <a:p>
            <a:r>
              <a:rPr lang="en-US" sz="2400" dirty="0">
                <a:latin typeface="Arial" panose="020B0604020202020204" pitchFamily="34" charset="0"/>
                <a:cs typeface="Arial" panose="020B0604020202020204" pitchFamily="34" charset="0"/>
              </a:rPr>
              <a:t>Provides access to electronic SAR at </a:t>
            </a:r>
            <a:r>
              <a:rPr lang="en-US" sz="2400" dirty="0">
                <a:latin typeface="Arial" panose="020B0604020202020204" pitchFamily="34" charset="0"/>
                <a:cs typeface="Arial" panose="020B0604020202020204" pitchFamily="34" charset="0"/>
                <a:hlinkClick r:id="rId6"/>
              </a:rPr>
              <a:t>www.student aid.gov</a:t>
            </a:r>
            <a:endParaRPr lang="en-US" sz="2400" dirty="0">
              <a:latin typeface="Arial" panose="020B0604020202020204" pitchFamily="34" charset="0"/>
              <a:cs typeface="Arial" panose="020B0604020202020204" pitchFamily="34" charset="0"/>
            </a:endParaRPr>
          </a:p>
          <a:p>
            <a:endParaRPr lang="en-US" dirty="0"/>
          </a:p>
        </p:txBody>
      </p:sp>
      <p:pic>
        <p:nvPicPr>
          <p:cNvPr id="21" name="Picture 20">
            <a:extLst>
              <a:ext uri="{FF2B5EF4-FFF2-40B4-BE49-F238E27FC236}">
                <a16:creationId xmlns:a16="http://schemas.microsoft.com/office/drawing/2014/main" id="{27CFDD42-A071-43D5-945E-B14E551294DA}"/>
              </a:ext>
            </a:extLst>
          </p:cNvPr>
          <p:cNvPicPr/>
          <p:nvPr/>
        </p:nvPicPr>
        <p:blipFill rotWithShape="1">
          <a:blip r:embed="rId7"/>
          <a:srcRect l="27547" t="11843" r="40760" b="14218"/>
          <a:stretch/>
        </p:blipFill>
        <p:spPr bwMode="auto">
          <a:xfrm>
            <a:off x="2031097" y="1667401"/>
            <a:ext cx="3310447" cy="4203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449098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Student Aid Report (SAR) Formats</a:t>
            </a:r>
            <a:endParaRPr lang="en-US" sz="3200" dirty="0"/>
          </a:p>
        </p:txBody>
      </p:sp>
      <p:sp>
        <p:nvSpPr>
          <p:cNvPr id="15" name="Content Placeholder 3"/>
          <p:cNvSpPr>
            <a:spLocks noGrp="1"/>
          </p:cNvSpPr>
          <p:nvPr>
            <p:ph sz="half" idx="4294967295"/>
          </p:nvPr>
        </p:nvSpPr>
        <p:spPr>
          <a:xfrm>
            <a:off x="5631106" y="2118510"/>
            <a:ext cx="3223333" cy="3901289"/>
          </a:xfrm>
          <a:prstGeom prst="rect">
            <a:avLst/>
          </a:prstGeom>
        </p:spPr>
        <p:txBody>
          <a:bodyPr>
            <a:normAutofit/>
          </a:bodyPr>
          <a:lstStyle/>
          <a:p>
            <a:pPr>
              <a:buClr>
                <a:srgbClr val="005B99"/>
              </a:buClr>
            </a:pPr>
            <a:r>
              <a:rPr lang="en-US" sz="2400" dirty="0">
                <a:latin typeface="Arial" panose="020B0604020202020204" pitchFamily="34" charset="0"/>
                <a:cs typeface="Arial" panose="020B0604020202020204" pitchFamily="34" charset="0"/>
              </a:rPr>
              <a:t>SAR sent if paper FAFSA filed without providing an email address</a:t>
            </a:r>
          </a:p>
          <a:p>
            <a:pPr>
              <a:buClr>
                <a:srgbClr val="005B99"/>
              </a:buClr>
            </a:pPr>
            <a:r>
              <a:rPr lang="en-US" sz="2400" dirty="0">
                <a:latin typeface="Arial" panose="020B0604020202020204" pitchFamily="34" charset="0"/>
                <a:cs typeface="Arial" panose="020B0604020202020204" pitchFamily="34" charset="0"/>
              </a:rPr>
              <a:t>SAR Acknowledgement sent if FOTW filed without providing an email address</a:t>
            </a:r>
          </a:p>
        </p:txBody>
      </p:sp>
      <p:pic>
        <p:nvPicPr>
          <p:cNvPr id="16" name="Picture 15">
            <a:extLst>
              <a:ext uri="{FF2B5EF4-FFF2-40B4-BE49-F238E27FC236}">
                <a16:creationId xmlns:a16="http://schemas.microsoft.com/office/drawing/2014/main" id="{9E16A720-19D1-456C-884D-268E18AE5298}"/>
              </a:ext>
            </a:extLst>
          </p:cNvPr>
          <p:cNvPicPr/>
          <p:nvPr/>
        </p:nvPicPr>
        <p:blipFill rotWithShape="1">
          <a:blip r:embed="rId6"/>
          <a:srcRect l="28527" t="12022" r="39285" b="13816"/>
          <a:stretch/>
        </p:blipFill>
        <p:spPr bwMode="auto">
          <a:xfrm>
            <a:off x="2028634" y="1541795"/>
            <a:ext cx="2667000" cy="365760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4F321591-E334-4A6B-A282-A7E961546C44}"/>
              </a:ext>
            </a:extLst>
          </p:cNvPr>
          <p:cNvPicPr/>
          <p:nvPr/>
        </p:nvPicPr>
        <p:blipFill rotWithShape="1">
          <a:blip r:embed="rId7"/>
          <a:srcRect l="28588" t="12266" r="38836" b="13093"/>
          <a:stretch/>
        </p:blipFill>
        <p:spPr bwMode="auto">
          <a:xfrm>
            <a:off x="2588070" y="2470886"/>
            <a:ext cx="2971800" cy="391341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66143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Corrections</a:t>
            </a:r>
            <a:endParaRPr lang="en-US" sz="3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700"/>
              </a:spcBef>
              <a:buClrTx/>
              <a:buSzPct val="100000"/>
            </a:pPr>
            <a:r>
              <a:rPr lang="en-US" sz="2400" dirty="0">
                <a:solidFill>
                  <a:srgbClr val="000000"/>
                </a:solidFill>
                <a:sym typeface="Arial" charset="0"/>
              </a:rPr>
              <a:t>Students should only correct information that was reported incorrectly when he or she completed the FAFSA</a:t>
            </a:r>
          </a:p>
          <a:p>
            <a:pPr>
              <a:spcBef>
                <a:spcPts val="700"/>
              </a:spcBef>
              <a:buClrTx/>
              <a:buSzPct val="100000"/>
            </a:pPr>
            <a:r>
              <a:rPr lang="en-US" sz="2400" dirty="0">
                <a:solidFill>
                  <a:srgbClr val="000000"/>
                </a:solidFill>
                <a:sym typeface="Arial" charset="0"/>
              </a:rPr>
              <a:t>Corrections to FAFSA data may be made by:</a:t>
            </a:r>
          </a:p>
          <a:p>
            <a:pPr lvl="1">
              <a:spcBef>
                <a:spcPts val="700"/>
              </a:spcBef>
              <a:buClrTx/>
              <a:buSzPct val="100000"/>
            </a:pPr>
            <a:r>
              <a:rPr lang="en-US" sz="1800" dirty="0">
                <a:solidFill>
                  <a:srgbClr val="000000"/>
                </a:solidFill>
                <a:sym typeface="Arial" charset="0"/>
              </a:rPr>
              <a:t>Using FAFSA on the Web (fafsa.gov), if the student has an FSA ID</a:t>
            </a:r>
          </a:p>
          <a:p>
            <a:pPr lvl="1">
              <a:spcBef>
                <a:spcPts val="700"/>
              </a:spcBef>
              <a:buClrTx/>
              <a:buSzPct val="100000"/>
            </a:pPr>
            <a:r>
              <a:rPr lang="en-US" sz="1800" dirty="0">
                <a:solidFill>
                  <a:srgbClr val="000000"/>
                </a:solidFill>
                <a:sym typeface="Arial" charset="0"/>
              </a:rPr>
              <a:t>Updating and mailing the paper SAR</a:t>
            </a:r>
          </a:p>
          <a:p>
            <a:pPr lvl="1">
              <a:spcBef>
                <a:spcPts val="700"/>
              </a:spcBef>
              <a:buClrTx/>
              <a:buSzPct val="100000"/>
            </a:pPr>
            <a:r>
              <a:rPr lang="en-US" sz="1800" dirty="0">
                <a:solidFill>
                  <a:srgbClr val="000000"/>
                </a:solidFill>
                <a:sym typeface="Arial" charset="0"/>
              </a:rPr>
              <a:t>Submitting the documentation to the school’s financial aid office (RECOMMENDED)</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1918706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Verification</a:t>
            </a:r>
            <a:endParaRPr lang="en-US" sz="3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ClrTx/>
              <a:buNone/>
            </a:pPr>
            <a:r>
              <a:rPr lang="en-US" altLang="en-US" sz="2400" dirty="0">
                <a:solidFill>
                  <a:srgbClr val="000000"/>
                </a:solidFill>
                <a:sym typeface="Arial" panose="020B0604020202020204" pitchFamily="34" charset="0"/>
              </a:rPr>
              <a:t>Process by which the </a:t>
            </a:r>
            <a:r>
              <a:rPr lang="en-US" altLang="en-US" sz="2400" dirty="0">
                <a:sym typeface="Arial" panose="020B0604020202020204" pitchFamily="34" charset="0"/>
              </a:rPr>
              <a:t>U.S.</a:t>
            </a:r>
            <a:r>
              <a:rPr lang="en-US" altLang="en-US" sz="2400" dirty="0">
                <a:solidFill>
                  <a:srgbClr val="000000"/>
                </a:solidFill>
                <a:sym typeface="Arial" panose="020B0604020202020204" pitchFamily="34" charset="0"/>
              </a:rPr>
              <a:t> Department of Education (ED) through the financial aid office confirms  information provided by students and families on the FAFSA is accurate</a:t>
            </a:r>
          </a:p>
          <a:p>
            <a:pPr marL="274320" indent="-274320">
              <a:buClrTx/>
              <a:buFont typeface="Arial"/>
              <a:buChar char="•"/>
              <a:defRPr/>
            </a:pPr>
            <a:r>
              <a:rPr lang="en-US" altLang="en-US" sz="2400" dirty="0"/>
              <a:t>Students can be selected for verification by the </a:t>
            </a:r>
            <a:r>
              <a:rPr lang="en-US" altLang="en-US" sz="2400" dirty="0">
                <a:solidFill>
                  <a:schemeClr val="tx1"/>
                </a:solidFill>
              </a:rPr>
              <a:t>Department of Education or the college</a:t>
            </a:r>
          </a:p>
          <a:p>
            <a:pPr marL="274320" indent="-274320">
              <a:buClrTx/>
              <a:buFontTx/>
              <a:buChar char="•"/>
              <a:defRPr/>
            </a:pPr>
            <a:r>
              <a:rPr lang="en-US" altLang="en-US" sz="2400" dirty="0"/>
              <a:t>Items to be verified will vary</a:t>
            </a:r>
          </a:p>
          <a:p>
            <a:pPr marL="274320" indent="-274320">
              <a:buClrTx/>
              <a:buFontTx/>
              <a:buChar char="•"/>
              <a:defRPr/>
            </a:pPr>
            <a:r>
              <a:rPr lang="en-US" altLang="en-US" sz="2400" dirty="0"/>
              <a:t>Financial Aid cannot be processed until verification is completed.</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99258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Cost of Attendance (COA)</a:t>
            </a:r>
            <a:br>
              <a:rPr lang="en-US" dirty="0">
                <a:latin typeface="Arial" panose="020B0604020202020204" pitchFamily="34" charset="0"/>
                <a:cs typeface="Arial" panose="020B0604020202020204" pitchFamily="34" charset="0"/>
              </a:rPr>
            </a:br>
            <a:endParaRPr lang="en-US" dirty="0"/>
          </a:p>
        </p:txBody>
      </p:sp>
      <p:pic>
        <p:nvPicPr>
          <p:cNvPr id="5" name="Content Placeholder 4"/>
          <p:cNvPicPr>
            <a:picLocks noGrp="1" noChangeAspect="1"/>
          </p:cNvPicPr>
          <p:nvPr>
            <p:ph idx="1"/>
          </p:nvPr>
        </p:nvPicPr>
        <p:blipFill>
          <a:blip r:embed="rId6"/>
          <a:stretch>
            <a:fillRect/>
          </a:stretch>
        </p:blipFill>
        <p:spPr>
          <a:xfrm>
            <a:off x="1955800" y="1977137"/>
            <a:ext cx="6731000" cy="3772088"/>
          </a:xfrm>
          <a:prstGeom prst="rect">
            <a:avLst/>
          </a:prstGeom>
        </p:spPr>
      </p:pic>
      <p:sp>
        <p:nvSpPr>
          <p:cNvPr id="60" name="Title 1"/>
          <p:cNvSpPr txBox="1">
            <a:spLocks/>
          </p:cNvSpPr>
          <p:nvPr/>
        </p:nvSpPr>
        <p:spPr>
          <a:xfrm>
            <a:off x="2028634" y="1236130"/>
            <a:ext cx="6731038" cy="56551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latin typeface="Arial" panose="020B0604020202020204" pitchFamily="34" charset="0"/>
                <a:cs typeface="Arial" panose="020B0604020202020204" pitchFamily="34" charset="0"/>
              </a:rPr>
              <a:t>Direct and Indirect Costs</a:t>
            </a:r>
            <a:br>
              <a:rPr lang="en-US" sz="2800" dirty="0">
                <a:latin typeface="Arial" panose="020B0604020202020204" pitchFamily="34" charset="0"/>
                <a:cs typeface="Arial" panose="020B0604020202020204" pitchFamily="34" charset="0"/>
              </a:rPr>
            </a:br>
            <a:endParaRPr lang="en-US" sz="2800" dirty="0"/>
          </a:p>
        </p:txBody>
      </p:sp>
    </p:spTree>
    <p:extLst>
      <p:ext uri="{BB962C8B-B14F-4D97-AF65-F5344CB8AC3E}">
        <p14:creationId xmlns:p14="http://schemas.microsoft.com/office/powerpoint/2010/main" val="3532324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028" name="Picture 4" descr="clip art Questions and answers clipart. School  with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09" y="1618984"/>
            <a:ext cx="6371259" cy="362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6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741633"/>
            <a:ext cx="6783614" cy="1374735"/>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Student Dependency Status</a:t>
            </a:r>
          </a:p>
        </p:txBody>
      </p:sp>
    </p:spTree>
    <p:extLst>
      <p:ext uri="{BB962C8B-B14F-4D97-AF65-F5344CB8AC3E}">
        <p14:creationId xmlns:p14="http://schemas.microsoft.com/office/powerpoint/2010/main" val="1563523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3200" dirty="0">
                <a:latin typeface="Arial" panose="020B0604020202020204" pitchFamily="34" charset="0"/>
                <a:cs typeface="Arial" panose="020B0604020202020204" pitchFamily="34" charset="0"/>
              </a:rPr>
              <a:t>What Makes a Student Independent?</a:t>
            </a:r>
            <a:endParaRPr lang="en-US" sz="3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solidFill>
                  <a:srgbClr val="000000"/>
                </a:solidFill>
                <a:sym typeface="Arial" panose="020B0604020202020204" pitchFamily="34" charset="0"/>
              </a:rPr>
              <a:t>Born before 01/01/1997 (for 2020-2021 year)</a:t>
            </a:r>
          </a:p>
          <a:p>
            <a:pPr marL="342900">
              <a:buClrTx/>
            </a:pPr>
            <a:r>
              <a:rPr lang="en-US" altLang="en-US" sz="2400" dirty="0">
                <a:solidFill>
                  <a:srgbClr val="000000"/>
                </a:solidFill>
                <a:sym typeface="Arial" panose="020B0604020202020204" pitchFamily="34" charset="0"/>
              </a:rPr>
              <a:t>Married</a:t>
            </a:r>
          </a:p>
          <a:p>
            <a:pPr marL="342900">
              <a:buClrTx/>
            </a:pPr>
            <a:r>
              <a:rPr lang="en-US" altLang="en-US" sz="2400" dirty="0">
                <a:solidFill>
                  <a:srgbClr val="000000"/>
                </a:solidFill>
                <a:sym typeface="Arial" panose="020B0604020202020204" pitchFamily="34" charset="0"/>
              </a:rPr>
              <a:t>Graduate or professional student</a:t>
            </a:r>
          </a:p>
          <a:p>
            <a:pPr marL="342900">
              <a:buClrTx/>
            </a:pPr>
            <a:r>
              <a:rPr lang="en-US" altLang="en-US" sz="2400" dirty="0">
                <a:solidFill>
                  <a:srgbClr val="000000"/>
                </a:solidFill>
                <a:sym typeface="Arial" panose="020B0604020202020204" pitchFamily="34" charset="0"/>
              </a:rPr>
              <a:t>Active duty military for purposes other than training.</a:t>
            </a:r>
          </a:p>
          <a:p>
            <a:pPr marL="342900">
              <a:buClrTx/>
            </a:pPr>
            <a:r>
              <a:rPr lang="en-US" altLang="en-US" sz="2400" dirty="0">
                <a:solidFill>
                  <a:srgbClr val="000000"/>
                </a:solidFill>
                <a:sym typeface="Arial" panose="020B0604020202020204" pitchFamily="34" charset="0"/>
              </a:rPr>
              <a:t>Veteran</a:t>
            </a:r>
          </a:p>
          <a:p>
            <a:pPr marL="342900">
              <a:buClrTx/>
            </a:pPr>
            <a:r>
              <a:rPr lang="en-US" altLang="en-US" sz="2400" dirty="0">
                <a:solidFill>
                  <a:srgbClr val="000000"/>
                </a:solidFill>
                <a:sym typeface="Arial" panose="020B0604020202020204" pitchFamily="34" charset="0"/>
              </a:rPr>
              <a:t>Has children who receive more than 50% support from the student.</a:t>
            </a:r>
          </a:p>
          <a:p>
            <a:pPr marL="0" indent="0">
              <a:buClrTx/>
              <a:buNone/>
            </a:pPr>
            <a:endParaRPr lang="en-US" altLang="en-US" sz="2400" dirty="0"/>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1406463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3200" dirty="0">
                <a:latin typeface="Arial" panose="020B0604020202020204" pitchFamily="34" charset="0"/>
                <a:cs typeface="Arial" panose="020B0604020202020204" pitchFamily="34" charset="0"/>
              </a:rPr>
              <a:t>What Makes a Student Independent?</a:t>
            </a:r>
            <a:endParaRPr lang="en-US" sz="3200" dirty="0"/>
          </a:p>
        </p:txBody>
      </p:sp>
      <p:sp>
        <p:nvSpPr>
          <p:cNvPr id="16" name="Content Placeholder 2"/>
          <p:cNvSpPr txBox="1">
            <a:spLocks/>
          </p:cNvSpPr>
          <p:nvPr/>
        </p:nvSpPr>
        <p:spPr bwMode="auto">
          <a:xfrm>
            <a:off x="2163778" y="1322975"/>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solidFill>
                  <a:srgbClr val="000000"/>
                </a:solidFill>
                <a:sym typeface="Arial" panose="020B0604020202020204" pitchFamily="34" charset="0"/>
              </a:rPr>
              <a:t>Has dependents (other than children or spouse) who receive more than 50% support from the student.</a:t>
            </a:r>
          </a:p>
          <a:p>
            <a:pPr marL="342900">
              <a:buClrTx/>
            </a:pPr>
            <a:r>
              <a:rPr lang="en-US" altLang="en-US" sz="2400" dirty="0">
                <a:solidFill>
                  <a:srgbClr val="000000"/>
                </a:solidFill>
                <a:sym typeface="Arial" panose="020B0604020202020204" pitchFamily="34" charset="0"/>
              </a:rPr>
              <a:t>Is an orphan, has been in foster care/dependent/ward of the court.</a:t>
            </a:r>
          </a:p>
          <a:p>
            <a:pPr marL="342900">
              <a:buClrTx/>
            </a:pPr>
            <a:r>
              <a:rPr lang="en-US" altLang="en-US" sz="2400" dirty="0">
                <a:solidFill>
                  <a:srgbClr val="000000"/>
                </a:solidFill>
                <a:sym typeface="Arial" panose="020B0604020202020204" pitchFamily="34" charset="0"/>
              </a:rPr>
              <a:t>Is an emancipated minor.</a:t>
            </a:r>
          </a:p>
          <a:p>
            <a:pPr marL="342900">
              <a:buClrTx/>
            </a:pPr>
            <a:r>
              <a:rPr lang="en-US" altLang="en-US" sz="2400" dirty="0">
                <a:solidFill>
                  <a:srgbClr val="000000"/>
                </a:solidFill>
                <a:sym typeface="Arial" panose="020B0604020202020204" pitchFamily="34" charset="0"/>
              </a:rPr>
              <a:t>Is or has been in legal guardianship.</a:t>
            </a:r>
          </a:p>
          <a:p>
            <a:pPr marL="342900">
              <a:buClrTx/>
            </a:pPr>
            <a:r>
              <a:rPr lang="en-US" altLang="en-US" sz="2400" dirty="0">
                <a:solidFill>
                  <a:srgbClr val="000000"/>
                </a:solidFill>
                <a:sym typeface="Arial" panose="020B0604020202020204" pitchFamily="34" charset="0"/>
              </a:rPr>
              <a:t>Is homeless or self-supporting and at risk of being homeless</a:t>
            </a:r>
          </a:p>
          <a:p>
            <a:pPr marL="663575" lvl="1">
              <a:buClrTx/>
            </a:pPr>
            <a:r>
              <a:rPr lang="en-US" altLang="en-US" sz="1900" dirty="0">
                <a:solidFill>
                  <a:srgbClr val="000000"/>
                </a:solidFill>
                <a:sym typeface="Arial" panose="020B0604020202020204" pitchFamily="34" charset="0"/>
              </a:rPr>
              <a:t>As determined by agencies specified in FAFSA instructions.</a:t>
            </a:r>
          </a:p>
          <a:p>
            <a:pPr marL="0" indent="0">
              <a:buClrTx/>
              <a:buNone/>
            </a:pPr>
            <a:endParaRPr lang="en-US" altLang="en-US" sz="2400" dirty="0"/>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406486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741633"/>
            <a:ext cx="6783614" cy="1374735"/>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Who Qualifies as a Parent for a Dependent Student?</a:t>
            </a:r>
          </a:p>
        </p:txBody>
      </p:sp>
    </p:spTree>
    <p:extLst>
      <p:ext uri="{BB962C8B-B14F-4D97-AF65-F5344CB8AC3E}">
        <p14:creationId xmlns:p14="http://schemas.microsoft.com/office/powerpoint/2010/main" val="3518403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Who is a Parent?</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Biological parents</a:t>
            </a:r>
          </a:p>
          <a:p>
            <a:pPr marL="342900">
              <a:buClrTx/>
            </a:pPr>
            <a:r>
              <a:rPr lang="en-US" altLang="en-US" sz="2400" dirty="0"/>
              <a:t>Adoptive parents</a:t>
            </a:r>
          </a:p>
          <a:p>
            <a:pPr marL="342900">
              <a:buClrTx/>
            </a:pPr>
            <a:r>
              <a:rPr lang="en-US" altLang="en-US" sz="2400" dirty="0"/>
              <a:t>Step-parents, if they are married to the student’s biological or adoptive parent and the student is included in their household size.</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1339968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Who is Not a Parent?</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Foster parents</a:t>
            </a:r>
          </a:p>
          <a:p>
            <a:pPr marL="342900">
              <a:buClrTx/>
            </a:pPr>
            <a:r>
              <a:rPr lang="en-US" altLang="en-US" sz="2400" dirty="0"/>
              <a:t>Legal guardians who have not adopted the student</a:t>
            </a:r>
          </a:p>
          <a:p>
            <a:pPr marL="342900">
              <a:buClrTx/>
            </a:pPr>
            <a:r>
              <a:rPr lang="en-US" altLang="en-US" sz="2400" dirty="0"/>
              <a:t>Any relatives (including grandparents) who have not adopted the student</a:t>
            </a:r>
          </a:p>
          <a:p>
            <a:pPr marL="342900">
              <a:buClrTx/>
            </a:pPr>
            <a:r>
              <a:rPr lang="en-US" altLang="en-US" sz="2400" dirty="0"/>
              <a:t>Step-parents who have not adopted the student and who would be the only person providing parental information.</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24128867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Parental Determination</a:t>
            </a:r>
            <a:endParaRPr lang="en-US" sz="3200" dirty="0"/>
          </a:p>
        </p:txBody>
      </p:sp>
      <p:pic>
        <p:nvPicPr>
          <p:cNvPr id="15" name="Picture 4" descr="Who is my Parent: https://studentaid.ed.gov/sa/sites/default/files/who-is-my-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781" y="1867136"/>
            <a:ext cx="6305994" cy="3123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49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741633"/>
            <a:ext cx="6783614" cy="733534"/>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Professional Judgment</a:t>
            </a:r>
          </a:p>
        </p:txBody>
      </p:sp>
    </p:spTree>
    <p:extLst>
      <p:ext uri="{BB962C8B-B14F-4D97-AF65-F5344CB8AC3E}">
        <p14:creationId xmlns:p14="http://schemas.microsoft.com/office/powerpoint/2010/main" val="40270579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Professional Judgment</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Families cannot report special circumstances on the FAFSA</a:t>
            </a:r>
          </a:p>
          <a:p>
            <a:pPr marL="342900">
              <a:buClrTx/>
            </a:pPr>
            <a:r>
              <a:rPr lang="en-US" altLang="en-US" sz="2400" dirty="0"/>
              <a:t>Professional judgment must be completed after the student submits the FAFSA and completes verification (if required)</a:t>
            </a:r>
          </a:p>
          <a:p>
            <a:pPr marL="342900">
              <a:buClrTx/>
            </a:pPr>
            <a:r>
              <a:rPr lang="en-US" altLang="en-US" sz="2400" dirty="0"/>
              <a:t>Professional judgment is exercised by the Financial Aid Administrator</a:t>
            </a:r>
          </a:p>
          <a:p>
            <a:pPr marL="0" indent="0">
              <a:buClrTx/>
              <a:buNone/>
            </a:pPr>
            <a:endParaRPr lang="en-US" altLang="en-US" sz="2400" dirty="0"/>
          </a:p>
          <a:p>
            <a:pPr marL="0" indent="0">
              <a:buClrTx/>
              <a:buNone/>
            </a:pPr>
            <a:r>
              <a:rPr lang="en-US" sz="1800" dirty="0">
                <a:solidFill>
                  <a:srgbClr val="000000"/>
                </a:solidFill>
              </a:rPr>
              <a:t>Link for more information: </a:t>
            </a:r>
            <a:r>
              <a:rPr lang="en-US" sz="1800" dirty="0">
                <a:solidFill>
                  <a:srgbClr val="000000"/>
                </a:solidFill>
                <a:hlinkClick r:id="rId6"/>
              </a:rPr>
              <a:t>https://fafsa.ed.gov/fotw1920/help/fahelp26j.htm</a:t>
            </a:r>
            <a:endParaRPr lang="en-US" sz="1800" dirty="0">
              <a:solidFill>
                <a:srgbClr val="000000"/>
              </a:solidFill>
            </a:endParaRPr>
          </a:p>
          <a:p>
            <a:pPr marL="0" indent="0">
              <a:buClrTx/>
              <a:buNone/>
            </a:pPr>
            <a:endParaRPr lang="en-US" altLang="en-US" sz="2400" dirty="0"/>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985455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1249934"/>
          </a:xfrm>
        </p:spPr>
        <p:txBody>
          <a:bodyPr anchor="t">
            <a:normAutofit fontScale="90000"/>
          </a:bodyPr>
          <a:lstStyle/>
          <a:p>
            <a:r>
              <a:rPr lang="en-US" sz="4000" dirty="0">
                <a:latin typeface="Arial" panose="020B0604020202020204" pitchFamily="34" charset="0"/>
                <a:cs typeface="Arial" panose="020B0604020202020204" pitchFamily="34" charset="0"/>
              </a:rPr>
              <a:t>Expected Family Contribution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(EFC)</a:t>
            </a:r>
            <a:br>
              <a:rPr lang="en-US" sz="4000" dirty="0">
                <a:latin typeface="Arial" panose="020B0604020202020204" pitchFamily="34" charset="0"/>
                <a:cs typeface="Arial" panose="020B0604020202020204" pitchFamily="34" charset="0"/>
              </a:rPr>
            </a:br>
            <a:endParaRPr lang="en-US" sz="4000" dirty="0"/>
          </a:p>
        </p:txBody>
      </p:sp>
      <p:sp>
        <p:nvSpPr>
          <p:cNvPr id="3" name="Content Placeholder 2"/>
          <p:cNvSpPr>
            <a:spLocks noGrp="1"/>
          </p:cNvSpPr>
          <p:nvPr>
            <p:ph idx="1"/>
          </p:nvPr>
        </p:nvSpPr>
        <p:spPr>
          <a:xfrm>
            <a:off x="1955762" y="1600200"/>
            <a:ext cx="6731037" cy="4525963"/>
          </a:xfrm>
        </p:spPr>
        <p:txBody>
          <a:bodyPr>
            <a:normAutofit/>
          </a:bodyPr>
          <a:lstStyle/>
          <a:p>
            <a:r>
              <a:rPr lang="en-US" altLang="en-US" sz="2400" dirty="0">
                <a:latin typeface="Arial" panose="020B0604020202020204" pitchFamily="34" charset="0"/>
                <a:cs typeface="Arial" panose="020B0604020202020204" pitchFamily="34" charset="0"/>
              </a:rPr>
              <a:t>An index used to calculate eligibility for aid</a:t>
            </a:r>
          </a:p>
          <a:p>
            <a:r>
              <a:rPr lang="en-US" altLang="en-US" sz="2400" dirty="0">
                <a:latin typeface="Arial" panose="020B0604020202020204" pitchFamily="34" charset="0"/>
                <a:cs typeface="Arial" panose="020B0604020202020204" pitchFamily="34" charset="0"/>
              </a:rPr>
              <a:t>Stays the same regardless of college</a:t>
            </a:r>
          </a:p>
          <a:p>
            <a:r>
              <a:rPr lang="en-US" altLang="en-US" sz="2400" dirty="0">
                <a:latin typeface="Arial" panose="020B0604020202020204" pitchFamily="34" charset="0"/>
                <a:cs typeface="Arial" panose="020B0604020202020204" pitchFamily="34" charset="0"/>
              </a:rPr>
              <a:t>Two components</a:t>
            </a:r>
          </a:p>
          <a:p>
            <a:pPr lvl="1"/>
            <a:r>
              <a:rPr lang="en-US" altLang="en-US" sz="2400" dirty="0">
                <a:latin typeface="Arial" panose="020B0604020202020204" pitchFamily="34" charset="0"/>
                <a:ea typeface="Arial" panose="020B0604020202020204" pitchFamily="34" charset="0"/>
                <a:cs typeface="Arial" panose="020B0604020202020204" pitchFamily="34" charset="0"/>
              </a:rPr>
              <a:t>Parent contribution</a:t>
            </a:r>
          </a:p>
          <a:p>
            <a:pPr lvl="1"/>
            <a:r>
              <a:rPr lang="en-US" altLang="en-US" sz="2400" dirty="0">
                <a:latin typeface="Arial" panose="020B0604020202020204" pitchFamily="34" charset="0"/>
                <a:ea typeface="Arial" panose="020B0604020202020204" pitchFamily="34" charset="0"/>
                <a:cs typeface="Arial" panose="020B0604020202020204" pitchFamily="34" charset="0"/>
              </a:rPr>
              <a:t>Student contribution</a:t>
            </a:r>
          </a:p>
          <a:p>
            <a:r>
              <a:rPr lang="en-US" altLang="en-US" sz="2400" dirty="0">
                <a:latin typeface="Arial" panose="020B0604020202020204" pitchFamily="34" charset="0"/>
                <a:cs typeface="Arial" panose="020B0604020202020204" pitchFamily="34" charset="0"/>
              </a:rPr>
              <a:t>Calculated using FAFSA data and a formula specified by</a:t>
            </a: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law</a:t>
            </a:r>
          </a:p>
          <a:p>
            <a:pPr marL="0" indent="0">
              <a:buNone/>
            </a:pPr>
            <a:endParaRPr lang="en-US" sz="2400" dirty="0"/>
          </a:p>
        </p:txBody>
      </p:sp>
    </p:spTree>
    <p:extLst>
      <p:ext uri="{BB962C8B-B14F-4D97-AF65-F5344CB8AC3E}">
        <p14:creationId xmlns:p14="http://schemas.microsoft.com/office/powerpoint/2010/main" val="2479141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Professional Judgment Basics</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pPr>
            <a:r>
              <a:rPr lang="en-US" altLang="en-US" sz="2400" dirty="0">
                <a:solidFill>
                  <a:srgbClr val="000000"/>
                </a:solidFill>
              </a:rPr>
              <a:t>“the authority of the financial aid administrator, on the basis of adequate documentation, to make adjustments on a case-by-case basis to the cost of attendance or the values of the data items required to calculate the expected student or parent contribution (or both) to allow for treatment of an individual eligible applicant with special circumstances.”</a:t>
            </a:r>
            <a:endParaRPr lang="en-US" altLang="en-US" sz="1900" dirty="0">
              <a:solidFill>
                <a:srgbClr val="000000"/>
              </a:solidFill>
              <a:sym typeface="Arial" panose="020B0604020202020204" pitchFamily="34" charset="0"/>
            </a:endParaRPr>
          </a:p>
          <a:p>
            <a:pPr marL="0" indent="0">
              <a:buClrTx/>
              <a:buNone/>
            </a:pPr>
            <a:endParaRPr lang="en-US" altLang="en-US" sz="2400" dirty="0"/>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194570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Professional Judgment</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Process varies from college to college</a:t>
            </a:r>
          </a:p>
          <a:p>
            <a:pPr marL="342900">
              <a:buClrTx/>
            </a:pPr>
            <a:r>
              <a:rPr lang="en-US" altLang="en-US" sz="2400" dirty="0"/>
              <a:t>Documentation must be provided</a:t>
            </a:r>
          </a:p>
          <a:p>
            <a:pPr marL="342900">
              <a:buClrTx/>
            </a:pPr>
            <a:r>
              <a:rPr lang="en-US" altLang="en-US" sz="2400" dirty="0"/>
              <a:t>Situations which warrant professional judgment may include:</a:t>
            </a:r>
          </a:p>
          <a:p>
            <a:pPr marL="663575" lvl="1">
              <a:buClrTx/>
            </a:pPr>
            <a:r>
              <a:rPr lang="en-US" altLang="en-US" sz="1900" dirty="0"/>
              <a:t>Dependency Overrides</a:t>
            </a:r>
          </a:p>
          <a:p>
            <a:pPr marL="663575" lvl="1">
              <a:buClrTx/>
            </a:pPr>
            <a:r>
              <a:rPr lang="en-US" altLang="en-US" sz="1900" dirty="0"/>
              <a:t>Divorce, death or parent</a:t>
            </a:r>
          </a:p>
          <a:p>
            <a:pPr marL="663575" lvl="1">
              <a:buClrTx/>
            </a:pPr>
            <a:r>
              <a:rPr lang="en-US" altLang="en-US" sz="1900" dirty="0"/>
              <a:t>Loss of income by student or parent</a:t>
            </a:r>
          </a:p>
          <a:p>
            <a:pPr marL="663575" lvl="1">
              <a:buClrTx/>
            </a:pPr>
            <a:r>
              <a:rPr lang="en-US" altLang="en-US" sz="1900" dirty="0"/>
              <a:t>Unusual medical expense</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31125151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Professional Judgment</a:t>
            </a:r>
            <a:endParaRPr lang="en-US" sz="3200" dirty="0"/>
          </a:p>
        </p:txBody>
      </p:sp>
      <p:grpSp>
        <p:nvGrpSpPr>
          <p:cNvPr id="15" name="Group 14"/>
          <p:cNvGrpSpPr/>
          <p:nvPr/>
        </p:nvGrpSpPr>
        <p:grpSpPr>
          <a:xfrm>
            <a:off x="1819747" y="1466661"/>
            <a:ext cx="6830837" cy="4359055"/>
            <a:chOff x="277887" y="-179353"/>
            <a:chExt cx="8569895" cy="5856935"/>
          </a:xfrm>
        </p:grpSpPr>
        <p:sp>
          <p:nvSpPr>
            <p:cNvPr id="17" name="Cloud Callout 16"/>
            <p:cNvSpPr/>
            <p:nvPr/>
          </p:nvSpPr>
          <p:spPr>
            <a:xfrm>
              <a:off x="6094511" y="-179353"/>
              <a:ext cx="2753271" cy="2057400"/>
            </a:xfrm>
            <a:prstGeom prst="cloudCallout">
              <a:avLst>
                <a:gd name="adj1" fmla="val -28056"/>
                <a:gd name="adj2" fmla="val 17872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Loss of employment</a:t>
              </a:r>
            </a:p>
          </p:txBody>
        </p:sp>
        <p:pic>
          <p:nvPicPr>
            <p:cNvPr id="18" name="Picture 2" descr="T:\NASFAA U\Video Design and Tools\Common Craft Cut-Outs\Pack_Scene_2_PNG_0\village_landscap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19" name="Cloud Callout 18"/>
            <p:cNvSpPr/>
            <p:nvPr/>
          </p:nvSpPr>
          <p:spPr>
            <a:xfrm>
              <a:off x="556041" y="-131707"/>
              <a:ext cx="3883950" cy="1979394"/>
            </a:xfrm>
            <a:prstGeom prst="cloudCallout">
              <a:avLst>
                <a:gd name="adj1" fmla="val -9159"/>
                <a:gd name="adj2" fmla="val 198320"/>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Unusual uncovered medical/dental expenses</a:t>
              </a:r>
            </a:p>
          </p:txBody>
        </p:sp>
        <p:sp>
          <p:nvSpPr>
            <p:cNvPr id="20" name="Cloud Callout 19"/>
            <p:cNvSpPr/>
            <p:nvPr/>
          </p:nvSpPr>
          <p:spPr>
            <a:xfrm>
              <a:off x="3104348" y="608756"/>
              <a:ext cx="3478570" cy="1828876"/>
            </a:xfrm>
            <a:prstGeom prst="cloudCallout">
              <a:avLst>
                <a:gd name="adj1" fmla="val 34511"/>
                <a:gd name="adj2" fmla="val 111757"/>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Death of parent</a:t>
              </a:r>
            </a:p>
          </p:txBody>
        </p:sp>
        <p:sp>
          <p:nvSpPr>
            <p:cNvPr id="21" name="Cloud Callout 20"/>
            <p:cNvSpPr/>
            <p:nvPr/>
          </p:nvSpPr>
          <p:spPr>
            <a:xfrm>
              <a:off x="1748444" y="1783965"/>
              <a:ext cx="2570647" cy="1748292"/>
            </a:xfrm>
            <a:prstGeom prst="cloudCallout">
              <a:avLst>
                <a:gd name="adj1" fmla="val 32186"/>
                <a:gd name="adj2" fmla="val 133350"/>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Death of spouse</a:t>
              </a:r>
            </a:p>
          </p:txBody>
        </p:sp>
        <p:sp>
          <p:nvSpPr>
            <p:cNvPr id="22" name="Cloud Callout 21"/>
            <p:cNvSpPr/>
            <p:nvPr/>
          </p:nvSpPr>
          <p:spPr>
            <a:xfrm>
              <a:off x="3816372" y="2210915"/>
              <a:ext cx="2638316" cy="955411"/>
            </a:xfrm>
            <a:prstGeom prst="cloudCallout">
              <a:avLst>
                <a:gd name="adj1" fmla="val -3156"/>
                <a:gd name="adj2" fmla="val 2019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sp>
          <p:nvSpPr>
            <p:cNvPr id="23" name="Cloud Callout 22"/>
            <p:cNvSpPr/>
            <p:nvPr/>
          </p:nvSpPr>
          <p:spPr>
            <a:xfrm>
              <a:off x="277887" y="1538905"/>
              <a:ext cx="2127260" cy="1828876"/>
            </a:xfrm>
            <a:prstGeom prst="cloudCallout">
              <a:avLst>
                <a:gd name="adj1" fmla="val -25059"/>
                <a:gd name="adj2" fmla="val 130451"/>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Loss of untaxed income</a:t>
              </a:r>
            </a:p>
          </p:txBody>
        </p:sp>
      </p:grpSp>
      <p:sp>
        <p:nvSpPr>
          <p:cNvPr id="24" name="Cloud Callout 2">
            <a:extLst>
              <a:ext uri="{FF2B5EF4-FFF2-40B4-BE49-F238E27FC236}">
                <a16:creationId xmlns:a16="http://schemas.microsoft.com/office/drawing/2014/main" id="{EE24C4B0-9059-45CF-9809-117CEECA1176}"/>
              </a:ext>
            </a:extLst>
          </p:cNvPr>
          <p:cNvSpPr/>
          <p:nvPr/>
        </p:nvSpPr>
        <p:spPr>
          <a:xfrm>
            <a:off x="6291725" y="2429400"/>
            <a:ext cx="2382216" cy="1553670"/>
          </a:xfrm>
          <a:prstGeom prst="cloudCallout">
            <a:avLst>
              <a:gd name="adj1" fmla="val 5084"/>
              <a:gd name="adj2" fmla="val 109934"/>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One-time taxable income</a:t>
            </a:r>
          </a:p>
        </p:txBody>
      </p:sp>
    </p:spTree>
    <p:extLst>
      <p:ext uri="{BB962C8B-B14F-4D97-AF65-F5344CB8AC3E}">
        <p14:creationId xmlns:p14="http://schemas.microsoft.com/office/powerpoint/2010/main" val="1999347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3200" dirty="0">
                <a:latin typeface="Arial" panose="020B0604020202020204" pitchFamily="34" charset="0"/>
                <a:cs typeface="Arial" panose="020B0604020202020204" pitchFamily="34" charset="0"/>
              </a:rPr>
              <a:t>Professional Judgment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Dependency Override</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Situation in which Financial Aid Administrators have the authority to change the student’s status from dependent to independent</a:t>
            </a:r>
          </a:p>
          <a:p>
            <a:pPr marL="663575" lvl="1">
              <a:buClrTx/>
            </a:pPr>
            <a:r>
              <a:rPr lang="en-US" altLang="en-US" sz="1900" dirty="0"/>
              <a:t>Student is unable to answer “Yes” to any of the dependency status questions due to a special circumstance.</a:t>
            </a:r>
          </a:p>
          <a:p>
            <a:pPr marL="342900">
              <a:buClrTx/>
            </a:pPr>
            <a:r>
              <a:rPr lang="en-US" altLang="en-US" sz="2400" dirty="0"/>
              <a:t>Student must provide documentation of situation.</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2811954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3200" dirty="0">
                <a:latin typeface="Arial" panose="020B0604020202020204" pitchFamily="34" charset="0"/>
                <a:cs typeface="Arial" panose="020B0604020202020204" pitchFamily="34" charset="0"/>
              </a:rPr>
              <a:t>Professional Judgment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Dependency Override</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Special circumstances:</a:t>
            </a:r>
          </a:p>
          <a:p>
            <a:pPr marL="663575" lvl="1">
              <a:buClrTx/>
            </a:pPr>
            <a:r>
              <a:rPr lang="en-US" altLang="en-US" sz="1900" dirty="0"/>
              <a:t>Abuse at home</a:t>
            </a:r>
          </a:p>
          <a:p>
            <a:pPr marL="663575" lvl="1">
              <a:buClrTx/>
            </a:pPr>
            <a:r>
              <a:rPr lang="en-US" altLang="en-US" sz="1900" dirty="0"/>
              <a:t>Abandonment by parents</a:t>
            </a:r>
          </a:p>
          <a:p>
            <a:pPr marL="342900">
              <a:buClrTx/>
            </a:pPr>
            <a:r>
              <a:rPr lang="en-US" altLang="en-US" sz="2400" dirty="0"/>
              <a:t>NOT Special Circumstance:</a:t>
            </a:r>
          </a:p>
          <a:p>
            <a:pPr marL="663575" lvl="1">
              <a:buClrTx/>
            </a:pPr>
            <a:r>
              <a:rPr lang="en-US" altLang="en-US" sz="1900" dirty="0"/>
              <a:t>Parent’s do not claim student on taxes</a:t>
            </a:r>
          </a:p>
          <a:p>
            <a:pPr marL="663575" lvl="1">
              <a:buClrTx/>
            </a:pPr>
            <a:r>
              <a:rPr lang="en-US" altLang="en-US" sz="1900" dirty="0"/>
              <a:t>Student does not live with parents and supports self</a:t>
            </a:r>
          </a:p>
          <a:p>
            <a:pPr marL="663575" lvl="1">
              <a:buClrTx/>
            </a:pPr>
            <a:r>
              <a:rPr lang="en-US" altLang="en-US" sz="1900" dirty="0"/>
              <a:t>Parent’s do not want to help pay for college</a:t>
            </a:r>
          </a:p>
          <a:p>
            <a:pPr marL="663575" lvl="1">
              <a:buClrTx/>
            </a:pPr>
            <a:r>
              <a:rPr lang="en-US" altLang="en-US" sz="1900" dirty="0"/>
              <a:t>Parent’s refuse to provide information for FAFSA</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19626430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3200" dirty="0">
                <a:latin typeface="Arial" panose="020B0604020202020204" pitchFamily="34" charset="0"/>
                <a:cs typeface="Arial" panose="020B0604020202020204" pitchFamily="34" charset="0"/>
              </a:rPr>
              <a:t>Professional Judgment</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Dependency Override</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Documentation includes:</a:t>
            </a:r>
          </a:p>
          <a:p>
            <a:pPr marL="663575" lvl="1">
              <a:buClrTx/>
            </a:pPr>
            <a:r>
              <a:rPr lang="en-US" altLang="en-US" sz="1800" dirty="0"/>
              <a:t>Letter from student describing the circumstances</a:t>
            </a:r>
          </a:p>
          <a:p>
            <a:pPr marL="663575" lvl="1">
              <a:buClrTx/>
            </a:pPr>
            <a:r>
              <a:rPr lang="en-US" altLang="en-US" sz="1800" dirty="0"/>
              <a:t>Letter from friend or family member close to the situation that can describe the student’s circumstance</a:t>
            </a:r>
          </a:p>
          <a:p>
            <a:pPr marL="663575" lvl="1">
              <a:buClrTx/>
            </a:pPr>
            <a:r>
              <a:rPr lang="en-US" altLang="en-US" sz="1800" dirty="0"/>
              <a:t>Letter from a third party:</a:t>
            </a:r>
          </a:p>
          <a:p>
            <a:pPr marL="1063625" lvl="2">
              <a:buClrTx/>
            </a:pPr>
            <a:r>
              <a:rPr lang="en-US" altLang="en-US" sz="1600" dirty="0"/>
              <a:t>Teacher</a:t>
            </a:r>
          </a:p>
          <a:p>
            <a:pPr marL="1063625" lvl="2">
              <a:buClrTx/>
            </a:pPr>
            <a:r>
              <a:rPr lang="en-US" altLang="en-US" sz="1600" dirty="0"/>
              <a:t>Social Worker</a:t>
            </a:r>
          </a:p>
          <a:p>
            <a:pPr marL="1063625" lvl="2">
              <a:buClrTx/>
            </a:pPr>
            <a:r>
              <a:rPr lang="en-US" altLang="en-US" sz="1600" dirty="0"/>
              <a:t>Member of Clergy</a:t>
            </a:r>
          </a:p>
          <a:p>
            <a:pPr marL="1063625" lvl="2">
              <a:buClrTx/>
            </a:pPr>
            <a:r>
              <a:rPr lang="en-US" altLang="en-US" sz="1600" dirty="0"/>
              <a:t>Court Documents</a:t>
            </a:r>
          </a:p>
          <a:p>
            <a:pPr marL="1063625" lvl="2">
              <a:buClrTx/>
            </a:pPr>
            <a:r>
              <a:rPr lang="en-US" altLang="en-US" sz="1600" dirty="0"/>
              <a:t>Law Enforcement</a:t>
            </a:r>
          </a:p>
          <a:p>
            <a:pPr marL="1063625" lvl="2">
              <a:buClrTx/>
            </a:pPr>
            <a:r>
              <a:rPr lang="en-US" altLang="en-US" sz="1600" dirty="0"/>
              <a:t>Physician/Counselor</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20483373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741633"/>
            <a:ext cx="6783614" cy="1374735"/>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Completing the FAFSA without Parent Information</a:t>
            </a:r>
          </a:p>
        </p:txBody>
      </p:sp>
    </p:spTree>
    <p:extLst>
      <p:ext uri="{BB962C8B-B14F-4D97-AF65-F5344CB8AC3E}">
        <p14:creationId xmlns:p14="http://schemas.microsoft.com/office/powerpoint/2010/main" val="1083291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a:bodyPr>
          <a:lstStyle/>
          <a:p>
            <a:r>
              <a:rPr lang="en-US" sz="3200" dirty="0">
                <a:latin typeface="Arial" panose="020B0604020202020204" pitchFamily="34" charset="0"/>
                <a:cs typeface="Arial" panose="020B0604020202020204" pitchFamily="34" charset="0"/>
              </a:rPr>
              <a:t>No Access to Parental Information</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FAFSA will ask if student will be providing parental data</a:t>
            </a:r>
          </a:p>
          <a:p>
            <a:pPr marL="342900">
              <a:buClrTx/>
            </a:pPr>
            <a:r>
              <a:rPr lang="en-US" altLang="en-US" sz="2400" dirty="0"/>
              <a:t>If no, student may indicate that he/she meets special circumstances criteria</a:t>
            </a:r>
            <a:endParaRPr lang="en-US" altLang="en-US" sz="1900" dirty="0"/>
          </a:p>
          <a:p>
            <a:pPr marL="342900">
              <a:buClrTx/>
            </a:pPr>
            <a:r>
              <a:rPr lang="en-US" altLang="en-US" sz="2400" dirty="0"/>
              <a:t>Student may submit FASFA without parental information</a:t>
            </a:r>
          </a:p>
          <a:p>
            <a:pPr marL="663575" lvl="1">
              <a:buClrTx/>
            </a:pPr>
            <a:r>
              <a:rPr lang="en-US" altLang="en-US" sz="1900" dirty="0"/>
              <a:t>FAFSA will have a reject code which will prevent student from being awarded</a:t>
            </a:r>
          </a:p>
          <a:p>
            <a:pPr marL="1063625" lvl="2">
              <a:buClrTx/>
            </a:pPr>
            <a:r>
              <a:rPr lang="en-US" altLang="en-US" sz="1700" dirty="0"/>
              <a:t>Student will need to contact the Financial Aid Office to complete the application with a possible Dependency Override</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2692598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72893"/>
          </a:xfrm>
        </p:spPr>
        <p:txBody>
          <a:bodyPr anchor="ctr">
            <a:normAutofit fontScale="90000"/>
          </a:bodyPr>
          <a:lstStyle/>
          <a:p>
            <a:r>
              <a:rPr lang="en-US" sz="3200" dirty="0">
                <a:latin typeface="Arial" panose="020B0604020202020204" pitchFamily="34" charset="0"/>
                <a:cs typeface="Arial" panose="020B0604020202020204" pitchFamily="34" charset="0"/>
              </a:rPr>
              <a:t>Parents Refusal to Provide Information</a:t>
            </a:r>
            <a:endParaRPr lang="en-US" sz="3200" dirty="0"/>
          </a:p>
        </p:txBody>
      </p:sp>
      <p:sp>
        <p:nvSpPr>
          <p:cNvPr id="16" name="Content Placeholder 2"/>
          <p:cNvSpPr txBox="1">
            <a:spLocks/>
          </p:cNvSpPr>
          <p:nvPr/>
        </p:nvSpPr>
        <p:spPr bwMode="auto">
          <a:xfrm>
            <a:off x="2163778" y="1356341"/>
            <a:ext cx="6523022" cy="414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22275" indent="-342900">
              <a:spcBef>
                <a:spcPct val="20000"/>
              </a:spcBef>
              <a:buClr>
                <a:srgbClr val="6F68C6"/>
              </a:buClr>
              <a:buSzPct val="85000"/>
              <a:buFont typeface="Arial" panose="020B0604020202020204" pitchFamily="34" charset="0"/>
              <a:buChar char="•"/>
              <a:defRPr sz="27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262626"/>
              </a:buClr>
              <a:buSzPct val="80000"/>
              <a:buFont typeface="Arial" panose="020B0604020202020204" pitchFamily="34" charset="0"/>
              <a:buChar char="•"/>
              <a:defRPr sz="2200">
                <a:solidFill>
                  <a:srgbClr val="26262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262626"/>
              </a:buClr>
              <a:buSzPct val="80000"/>
              <a:buFont typeface="Arial" panose="020B0604020202020204" pitchFamily="34" charset="0"/>
              <a:buChar char="•"/>
              <a:defRPr sz="2000">
                <a:solidFill>
                  <a:srgbClr val="262626"/>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404040"/>
              </a:buClr>
              <a:buSzPct val="90000"/>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342900">
              <a:buClrTx/>
            </a:pPr>
            <a:r>
              <a:rPr lang="en-US" altLang="en-US" sz="2400" dirty="0"/>
              <a:t>Student indicates situation on the FAFSA, selecting the option to apply for an unsubsidized loan only</a:t>
            </a:r>
            <a:endParaRPr lang="en-US" altLang="en-US" sz="1900" dirty="0"/>
          </a:p>
          <a:p>
            <a:pPr marL="342900">
              <a:buClrTx/>
            </a:pPr>
            <a:r>
              <a:rPr lang="en-US" altLang="en-US" sz="2400" dirty="0"/>
              <a:t>Student may submit FASFA without parental information</a:t>
            </a:r>
          </a:p>
          <a:p>
            <a:pPr marL="663575" lvl="1">
              <a:buClrTx/>
            </a:pPr>
            <a:r>
              <a:rPr lang="en-US" altLang="en-US" sz="1900" dirty="0"/>
              <a:t>FAFSA will have a reject code which will prevent student from being awarded</a:t>
            </a:r>
          </a:p>
          <a:p>
            <a:pPr marL="1063625" lvl="2">
              <a:buClrTx/>
            </a:pPr>
            <a:r>
              <a:rPr lang="en-US" altLang="en-US" sz="1700" dirty="0"/>
              <a:t>No EFC will be calculated and the student will not be eligible to receive the Pell Grant any other need-based aid</a:t>
            </a:r>
          </a:p>
          <a:p>
            <a:pPr marL="1063625" lvl="2">
              <a:buClrTx/>
            </a:pPr>
            <a:r>
              <a:rPr lang="en-US" altLang="en-US" sz="1700" dirty="0"/>
              <a:t>Student will need to contact the Financial Aid Office to complete the application</a:t>
            </a:r>
          </a:p>
          <a:p>
            <a:pPr marL="79375" indent="0">
              <a:spcBef>
                <a:spcPts val="700"/>
              </a:spcBef>
              <a:buClrTx/>
              <a:buSzPct val="100000"/>
              <a:buNone/>
            </a:pPr>
            <a:endParaRPr lang="en-US" sz="1800" dirty="0">
              <a:solidFill>
                <a:srgbClr val="FF0000"/>
              </a:solidFill>
              <a:sym typeface="Arial" charset="0"/>
            </a:endParaRPr>
          </a:p>
          <a:p>
            <a:pPr>
              <a:spcBef>
                <a:spcPts val="700"/>
              </a:spcBef>
              <a:buClrTx/>
              <a:buSzPct val="100000"/>
              <a:buFont typeface="Arial" panose="020B0604020202020204" pitchFamily="34" charset="0"/>
              <a:buNone/>
            </a:pPr>
            <a:endParaRPr lang="en-US" altLang="en-US" sz="1800" dirty="0">
              <a:ea typeface="ヒラギノ角ゴ ProN W3"/>
              <a:cs typeface="ヒラギノ角ゴ ProN W3"/>
              <a:sym typeface="Arial" panose="020B0604020202020204" pitchFamily="34" charset="0"/>
            </a:endParaRPr>
          </a:p>
        </p:txBody>
      </p:sp>
    </p:spTree>
    <p:extLst>
      <p:ext uri="{BB962C8B-B14F-4D97-AF65-F5344CB8AC3E}">
        <p14:creationId xmlns:p14="http://schemas.microsoft.com/office/powerpoint/2010/main" val="29292646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028" name="Picture 4" descr="clip art Questions and answers clipart. School  with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09" y="1618984"/>
            <a:ext cx="6371259" cy="362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94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1249934"/>
          </a:xfrm>
        </p:spPr>
        <p:txBody>
          <a:bodyPr anchor="t">
            <a:normAutofit fontScale="90000"/>
          </a:bodyPr>
          <a:lstStyle/>
          <a:p>
            <a:r>
              <a:rPr lang="en-US" sz="4000" dirty="0">
                <a:latin typeface="Arial" panose="020B0604020202020204" pitchFamily="34" charset="0"/>
                <a:cs typeface="Arial" panose="020B0604020202020204" pitchFamily="34" charset="0"/>
              </a:rPr>
              <a:t>Expected Family Contribution</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(EFC)</a:t>
            </a:r>
            <a:br>
              <a:rPr lang="en-US" sz="4000" dirty="0">
                <a:latin typeface="Arial" panose="020B0604020202020204" pitchFamily="34" charset="0"/>
                <a:cs typeface="Arial" panose="020B0604020202020204" pitchFamily="34" charset="0"/>
              </a:rPr>
            </a:br>
            <a:endParaRPr lang="en-US" sz="4000" dirty="0"/>
          </a:p>
        </p:txBody>
      </p:sp>
      <p:pic>
        <p:nvPicPr>
          <p:cNvPr id="5" name="Content Placeholder 4"/>
          <p:cNvPicPr>
            <a:picLocks noGrp="1" noChangeAspect="1"/>
          </p:cNvPicPr>
          <p:nvPr>
            <p:ph idx="1"/>
          </p:nvPr>
        </p:nvPicPr>
        <p:blipFill>
          <a:blip r:embed="rId6"/>
          <a:stretch>
            <a:fillRect/>
          </a:stretch>
        </p:blipFill>
        <p:spPr>
          <a:xfrm>
            <a:off x="1955800" y="2028391"/>
            <a:ext cx="6731000" cy="3669580"/>
          </a:xfrm>
          <a:prstGeom prst="rect">
            <a:avLst/>
          </a:prstGeom>
        </p:spPr>
      </p:pic>
    </p:spTree>
    <p:extLst>
      <p:ext uri="{BB962C8B-B14F-4D97-AF65-F5344CB8AC3E}">
        <p14:creationId xmlns:p14="http://schemas.microsoft.com/office/powerpoint/2010/main" val="290389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Reviewing and Comparing Award Letters</a:t>
            </a:r>
            <a:endParaRPr lang="en-US" dirty="0"/>
          </a:p>
        </p:txBody>
      </p:sp>
      <p:sp>
        <p:nvSpPr>
          <p:cNvPr id="3" name="Content Placeholder 2"/>
          <p:cNvSpPr>
            <a:spLocks noGrp="1"/>
          </p:cNvSpPr>
          <p:nvPr>
            <p:ph idx="1"/>
          </p:nvPr>
        </p:nvSpPr>
        <p:spPr>
          <a:xfrm>
            <a:off x="1955762" y="1600200"/>
            <a:ext cx="6731037" cy="4525963"/>
          </a:xfrm>
        </p:spPr>
        <p:txBody>
          <a:bodyPr/>
          <a:lstStyle/>
          <a:p>
            <a:pPr>
              <a:lnSpc>
                <a:spcPts val="4980"/>
              </a:lnSpc>
              <a:buFont typeface="Arial" panose="020B0604020202020204" pitchFamily="34" charset="0"/>
              <a:buChar char="•"/>
            </a:pPr>
            <a:r>
              <a:rPr lang="en-US" dirty="0">
                <a:latin typeface="Arial" panose="020B0604020202020204" pitchFamily="34" charset="0"/>
                <a:cs typeface="Arial" panose="020B0604020202020204" pitchFamily="34" charset="0"/>
              </a:rPr>
              <a:t>Out-of-pocket expenses after financial aid</a:t>
            </a:r>
          </a:p>
          <a:p>
            <a:pPr>
              <a:lnSpc>
                <a:spcPts val="4980"/>
              </a:lnSpc>
              <a:buFont typeface="Arial" panose="020B0604020202020204" pitchFamily="34" charset="0"/>
              <a:buChar char="•"/>
            </a:pPr>
            <a:r>
              <a:rPr lang="en-US" dirty="0">
                <a:latin typeface="Arial" panose="020B0604020202020204" pitchFamily="34" charset="0"/>
                <a:cs typeface="Arial" panose="020B0604020202020204" pitchFamily="34" charset="0"/>
              </a:rPr>
              <a:t>Mixture of grants and self-help aid</a:t>
            </a:r>
          </a:p>
          <a:p>
            <a:pPr>
              <a:lnSpc>
                <a:spcPts val="4980"/>
              </a:lnSpc>
              <a:buFont typeface="Arial" panose="020B0604020202020204" pitchFamily="34" charset="0"/>
              <a:buChar char="•"/>
            </a:pPr>
            <a:r>
              <a:rPr lang="en-US" dirty="0">
                <a:latin typeface="Arial" panose="020B0604020202020204" pitchFamily="34" charset="0"/>
                <a:cs typeface="Arial" panose="020B0604020202020204" pitchFamily="34" charset="0"/>
              </a:rPr>
              <a:t>Future award packages</a:t>
            </a:r>
          </a:p>
          <a:p>
            <a:pPr marL="0" indent="0">
              <a:buNone/>
            </a:pPr>
            <a:endParaRPr lang="en-US" dirty="0"/>
          </a:p>
        </p:txBody>
      </p:sp>
    </p:spTree>
    <p:extLst>
      <p:ext uri="{BB962C8B-B14F-4D97-AF65-F5344CB8AC3E}">
        <p14:creationId xmlns:p14="http://schemas.microsoft.com/office/powerpoint/2010/main" val="35637844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Establishing a Relationship with the Financial Aid Office</a:t>
            </a:r>
            <a:endParaRPr lang="en-US" dirty="0"/>
          </a:p>
        </p:txBody>
      </p:sp>
      <p:sp>
        <p:nvSpPr>
          <p:cNvPr id="3" name="Content Placeholder 2"/>
          <p:cNvSpPr>
            <a:spLocks noGrp="1"/>
          </p:cNvSpPr>
          <p:nvPr>
            <p:ph idx="1"/>
          </p:nvPr>
        </p:nvSpPr>
        <p:spPr>
          <a:xfrm>
            <a:off x="1955762" y="1600200"/>
            <a:ext cx="6731037" cy="4525963"/>
          </a:xfrm>
        </p:spPr>
        <p:txBody>
          <a:bodyPr/>
          <a:lstStyle/>
          <a:p>
            <a:pPr>
              <a:lnSpc>
                <a:spcPts val="4980"/>
              </a:lnSpc>
              <a:buFont typeface="Arial" panose="020B0604020202020204" pitchFamily="34" charset="0"/>
              <a:buChar char="•"/>
            </a:pPr>
            <a:r>
              <a:rPr lang="en-US" dirty="0">
                <a:latin typeface="Arial" panose="020B0604020202020204" pitchFamily="34" charset="0"/>
                <a:cs typeface="Arial" panose="020B0604020202020204" pitchFamily="34" charset="0"/>
              </a:rPr>
              <a:t>Importance</a:t>
            </a:r>
          </a:p>
          <a:p>
            <a:pPr>
              <a:lnSpc>
                <a:spcPts val="4980"/>
              </a:lnSpc>
              <a:buFont typeface="Arial" panose="020B0604020202020204" pitchFamily="34" charset="0"/>
              <a:buChar char="•"/>
            </a:pPr>
            <a:r>
              <a:rPr lang="en-US" dirty="0">
                <a:latin typeface="Arial" panose="020B0604020202020204" pitchFamily="34" charset="0"/>
                <a:cs typeface="Arial" panose="020B0604020202020204" pitchFamily="34" charset="0"/>
              </a:rPr>
              <a:t>Questions to Ask</a:t>
            </a:r>
          </a:p>
          <a:p>
            <a:pPr>
              <a:lnSpc>
                <a:spcPts val="4980"/>
              </a:lnSpc>
              <a:buFont typeface="Arial" panose="020B0604020202020204" pitchFamily="34" charset="0"/>
              <a:buChar char="•"/>
            </a:pPr>
            <a:r>
              <a:rPr lang="en-US" dirty="0">
                <a:latin typeface="Arial" panose="020B0604020202020204" pitchFamily="34" charset="0"/>
                <a:cs typeface="Arial" panose="020B0604020202020204" pitchFamily="34" charset="0"/>
              </a:rPr>
              <a:t>Benefits</a:t>
            </a:r>
          </a:p>
          <a:p>
            <a:pPr marL="0" indent="0">
              <a:buNone/>
            </a:pPr>
            <a:endParaRPr lang="en-US" dirty="0"/>
          </a:p>
        </p:txBody>
      </p:sp>
    </p:spTree>
    <p:extLst>
      <p:ext uri="{BB962C8B-B14F-4D97-AF65-F5344CB8AC3E}">
        <p14:creationId xmlns:p14="http://schemas.microsoft.com/office/powerpoint/2010/main" val="243344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028" name="Picture 4" descr="clip art Questions and answers clipart. School  with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09" y="1618984"/>
            <a:ext cx="6371259" cy="362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07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421032"/>
            <a:ext cx="6783614" cy="1374735"/>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Searching for Scholarships</a:t>
            </a:r>
          </a:p>
        </p:txBody>
      </p:sp>
    </p:spTree>
    <p:extLst>
      <p:ext uri="{BB962C8B-B14F-4D97-AF65-F5344CB8AC3E}">
        <p14:creationId xmlns:p14="http://schemas.microsoft.com/office/powerpoint/2010/main" val="20819455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Scholarship Search Tips</a:t>
            </a:r>
            <a:endParaRPr lang="en-US" sz="3800" dirty="0"/>
          </a:p>
        </p:txBody>
      </p:sp>
      <p:sp>
        <p:nvSpPr>
          <p:cNvPr id="3" name="Content Placeholder 2"/>
          <p:cNvSpPr>
            <a:spLocks noGrp="1"/>
          </p:cNvSpPr>
          <p:nvPr>
            <p:ph idx="1"/>
          </p:nvPr>
        </p:nvSpPr>
        <p:spPr>
          <a:xfrm>
            <a:off x="1955762" y="1600200"/>
            <a:ext cx="6731037" cy="4525963"/>
          </a:xfrm>
        </p:spPr>
        <p:txBody>
          <a:bodyPr>
            <a:normAutofit fontScale="92500" lnSpcReduction="10000"/>
          </a:bodyPr>
          <a:lstStyle/>
          <a:p>
            <a:pPr marL="800100" indent="-457200">
              <a:lnSpc>
                <a:spcPct val="120000"/>
              </a:lnSpc>
            </a:pPr>
            <a:r>
              <a:rPr lang="en-US" dirty="0">
                <a:latin typeface="Arial" panose="020B0604020202020204" pitchFamily="34" charset="0"/>
                <a:cs typeface="Arial" panose="020B0604020202020204" pitchFamily="34" charset="0"/>
              </a:rPr>
              <a:t>Never pay for scholarship searches</a:t>
            </a:r>
          </a:p>
          <a:p>
            <a:pPr marL="1200150" lvl="1" indent="-45720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Always use free scholarship search engines</a:t>
            </a:r>
          </a:p>
          <a:p>
            <a:pPr marL="800100" indent="-457200">
              <a:lnSpc>
                <a:spcPct val="120000"/>
              </a:lnSpc>
            </a:pPr>
            <a:r>
              <a:rPr lang="en-US" dirty="0">
                <a:latin typeface="Arial" panose="020B0604020202020204" pitchFamily="34" charset="0"/>
                <a:cs typeface="Arial" panose="020B0604020202020204" pitchFamily="34" charset="0"/>
              </a:rPr>
              <a:t>Pay close attention to application deadlines</a:t>
            </a:r>
          </a:p>
          <a:p>
            <a:pPr marL="800100" indent="-457200">
              <a:lnSpc>
                <a:spcPct val="120000"/>
              </a:lnSpc>
            </a:pPr>
            <a:r>
              <a:rPr lang="en-US" dirty="0">
                <a:latin typeface="Arial" panose="020B0604020202020204" pitchFamily="34" charset="0"/>
                <a:cs typeface="Arial" panose="020B0604020202020204" pitchFamily="34" charset="0"/>
              </a:rPr>
              <a:t>Be sure that you understand the guidelines on how to apply</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7737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Scholarship Sources</a:t>
            </a:r>
            <a:endParaRPr lang="en-US" sz="38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781" y="1875550"/>
            <a:ext cx="6477000" cy="3648075"/>
          </a:xfrm>
          <a:prstGeom prst="rect">
            <a:avLst/>
          </a:prstGeom>
        </p:spPr>
      </p:pic>
    </p:spTree>
    <p:extLst>
      <p:ext uri="{BB962C8B-B14F-4D97-AF65-F5344CB8AC3E}">
        <p14:creationId xmlns:p14="http://schemas.microsoft.com/office/powerpoint/2010/main" val="4016841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Online Sources</a:t>
            </a:r>
            <a:endParaRPr lang="en-US" sz="3800" dirty="0"/>
          </a:p>
        </p:txBody>
      </p:sp>
      <p:sp>
        <p:nvSpPr>
          <p:cNvPr id="3" name="Content Placeholder 2"/>
          <p:cNvSpPr>
            <a:spLocks noGrp="1"/>
          </p:cNvSpPr>
          <p:nvPr>
            <p:ph idx="1"/>
          </p:nvPr>
        </p:nvSpPr>
        <p:spPr>
          <a:xfrm>
            <a:off x="1955762" y="1600200"/>
            <a:ext cx="6731037" cy="4525963"/>
          </a:xfrm>
        </p:spPr>
        <p:txBody>
          <a:bodyPr>
            <a:normAutofit fontScale="77500" lnSpcReduction="20000"/>
          </a:bodyPr>
          <a:lstStyle/>
          <a:p>
            <a:pPr marL="800100" indent="-457200">
              <a:lnSpc>
                <a:spcPct val="120000"/>
              </a:lnSpc>
            </a:pPr>
            <a:r>
              <a:rPr lang="en-US" sz="2800" dirty="0">
                <a:latin typeface="Arial" panose="020B0604020202020204" pitchFamily="34" charset="0"/>
                <a:cs typeface="Arial" panose="020B0604020202020204" pitchFamily="34" charset="0"/>
                <a:hlinkClick r:id="rId6"/>
              </a:rPr>
              <a:t>www.scholarships.com</a:t>
            </a:r>
            <a:endParaRPr lang="en-US" sz="2800" dirty="0">
              <a:latin typeface="Arial" panose="020B0604020202020204" pitchFamily="34" charset="0"/>
              <a:cs typeface="Arial" panose="020B0604020202020204" pitchFamily="34" charset="0"/>
            </a:endParaRPr>
          </a:p>
          <a:p>
            <a:pPr marL="800100" indent="-457200">
              <a:lnSpc>
                <a:spcPct val="120000"/>
              </a:lnSpc>
            </a:pPr>
            <a:r>
              <a:rPr lang="en-US" sz="2800" dirty="0">
                <a:latin typeface="Arial" panose="020B0604020202020204" pitchFamily="34" charset="0"/>
                <a:cs typeface="Arial" panose="020B0604020202020204" pitchFamily="34" charset="0"/>
                <a:hlinkClick r:id="rId7"/>
              </a:rPr>
              <a:t>www.fastweb.com</a:t>
            </a:r>
            <a:endParaRPr lang="en-US" sz="2800" dirty="0">
              <a:latin typeface="Arial" panose="020B0604020202020204" pitchFamily="34" charset="0"/>
              <a:cs typeface="Arial" panose="020B0604020202020204" pitchFamily="34" charset="0"/>
            </a:endParaRPr>
          </a:p>
          <a:p>
            <a:pPr marL="800100" indent="-457200">
              <a:lnSpc>
                <a:spcPct val="120000"/>
              </a:lnSpc>
            </a:pPr>
            <a:r>
              <a:rPr lang="en-US" sz="2800" dirty="0">
                <a:latin typeface="Arial" panose="020B0604020202020204" pitchFamily="34" charset="0"/>
                <a:cs typeface="Arial" panose="020B0604020202020204" pitchFamily="34" charset="0"/>
                <a:hlinkClick r:id="rId8"/>
              </a:rPr>
              <a:t>www.unigo.com/scholarships</a:t>
            </a:r>
            <a:endParaRPr lang="en-US" sz="2800" dirty="0">
              <a:latin typeface="Arial" panose="020B0604020202020204" pitchFamily="34" charset="0"/>
              <a:cs typeface="Arial" panose="020B0604020202020204" pitchFamily="34" charset="0"/>
            </a:endParaRPr>
          </a:p>
          <a:p>
            <a:pPr marL="800100" indent="-457200">
              <a:lnSpc>
                <a:spcPct val="120000"/>
              </a:lnSpc>
            </a:pPr>
            <a:r>
              <a:rPr lang="en-US" sz="2800" dirty="0">
                <a:latin typeface="Arial" panose="020B0604020202020204" pitchFamily="34" charset="0"/>
                <a:cs typeface="Arial" panose="020B0604020202020204" pitchFamily="34" charset="0"/>
                <a:hlinkClick r:id="rId9"/>
              </a:rPr>
              <a:t>https://bigfuture.collegeboard.org/pay-for-college/grants-scholarships</a:t>
            </a:r>
            <a:endParaRPr lang="en-US" sz="2800" dirty="0">
              <a:latin typeface="Arial" panose="020B0604020202020204" pitchFamily="34" charset="0"/>
              <a:cs typeface="Arial" panose="020B0604020202020204" pitchFamily="34" charset="0"/>
            </a:endParaRPr>
          </a:p>
          <a:p>
            <a:pPr marL="800100" indent="-457200">
              <a:lnSpc>
                <a:spcPct val="120000"/>
              </a:lnSpc>
            </a:pPr>
            <a:r>
              <a:rPr lang="en-US" sz="2800" dirty="0">
                <a:latin typeface="Arial" panose="020B0604020202020204" pitchFamily="34" charset="0"/>
                <a:cs typeface="Arial" panose="020B0604020202020204" pitchFamily="34" charset="0"/>
                <a:hlinkClick r:id="rId10"/>
              </a:rPr>
              <a:t>https://fundmyfuture.info/scholarships</a:t>
            </a:r>
            <a:r>
              <a:rPr lang="en-US" sz="2800" dirty="0">
                <a:latin typeface="Arial" panose="020B0604020202020204" pitchFamily="34" charset="0"/>
                <a:cs typeface="Arial" panose="020B0604020202020204" pitchFamily="34" charset="0"/>
              </a:rPr>
              <a:t> </a:t>
            </a:r>
          </a:p>
          <a:p>
            <a:pPr marL="800100" indent="-457200">
              <a:lnSpc>
                <a:spcPct val="120000"/>
              </a:lnSpc>
            </a:pPr>
            <a:r>
              <a:rPr lang="en-US" sz="2800" dirty="0">
                <a:latin typeface="Arial" panose="020B0604020202020204" pitchFamily="34" charset="0"/>
                <a:cs typeface="Arial" panose="020B0604020202020204" pitchFamily="34" charset="0"/>
                <a:hlinkClick r:id="rId11"/>
              </a:rPr>
              <a:t>https://studentaid.ed.gov/sa/types/grants-scholarships/finding-scholarships</a:t>
            </a:r>
            <a:r>
              <a:rPr lang="en-US" sz="2800" dirty="0">
                <a:latin typeface="Arial" panose="020B0604020202020204" pitchFamily="34" charset="0"/>
                <a:cs typeface="Arial" panose="020B0604020202020204" pitchFamily="34" charset="0"/>
              </a:rPr>
              <a:t> </a:t>
            </a:r>
          </a:p>
          <a:p>
            <a:pPr marL="800100" indent="-457200">
              <a:lnSpc>
                <a:spcPct val="120000"/>
              </a:lnSpc>
            </a:pPr>
            <a:r>
              <a:rPr lang="en-US" altLang="en-US" sz="2800" dirty="0">
                <a:solidFill>
                  <a:srgbClr val="000000"/>
                </a:solidFill>
                <a:latin typeface="Arial" panose="020B0604020202020204" pitchFamily="34" charset="0"/>
                <a:cs typeface="Arial" panose="020B0604020202020204" pitchFamily="34" charset="0"/>
                <a:hlinkClick r:id="rId12"/>
              </a:rPr>
              <a:t>http://www.careerinfonet.org/scholarshipsearch/ScholarshipCategory.asp?searchtype=category&amp;nodeid=22</a:t>
            </a:r>
            <a:r>
              <a:rPr lang="en-US" altLang="en-US" sz="2800" dirty="0">
                <a:solidFill>
                  <a:srgbClr val="000000"/>
                </a:solidFill>
                <a:latin typeface="Arial" panose="020B0604020202020204" pitchFamily="34" charset="0"/>
                <a:cs typeface="Arial" panose="020B0604020202020204" pitchFamily="34" charset="0"/>
              </a:rPr>
              <a:t> </a:t>
            </a:r>
          </a:p>
          <a:p>
            <a:pPr indent="0">
              <a:lnSpc>
                <a:spcPct val="120000"/>
              </a:lnSpc>
              <a:buNone/>
            </a:pPr>
            <a:endParaRPr lang="en-US" sz="2800" dirty="0">
              <a:latin typeface="Arial" panose="020B0604020202020204" pitchFamily="34" charset="0"/>
              <a:cs typeface="Arial" panose="020B0604020202020204" pitchFamily="34" charset="0"/>
            </a:endParaRPr>
          </a:p>
          <a:p>
            <a:pPr indent="0">
              <a:lnSpc>
                <a:spcPct val="120000"/>
              </a:lnSpc>
              <a:buNone/>
            </a:pPr>
            <a:endParaRPr lang="en-US" dirty="0">
              <a:latin typeface="Arial" panose="020B0604020202020204" pitchFamily="34" charset="0"/>
              <a:cs typeface="Arial" panose="020B0604020202020204" pitchFamily="34" charset="0"/>
            </a:endParaRP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846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Additional Financial Aid Resources</a:t>
            </a:r>
            <a:endParaRPr lang="en-US" sz="3800" dirty="0"/>
          </a:p>
        </p:txBody>
      </p:sp>
      <p:sp>
        <p:nvSpPr>
          <p:cNvPr id="3" name="Content Placeholder 2"/>
          <p:cNvSpPr>
            <a:spLocks noGrp="1"/>
          </p:cNvSpPr>
          <p:nvPr>
            <p:ph idx="1"/>
          </p:nvPr>
        </p:nvSpPr>
        <p:spPr>
          <a:xfrm>
            <a:off x="1955762" y="1600200"/>
            <a:ext cx="6731037" cy="4525963"/>
          </a:xfrm>
        </p:spPr>
        <p:txBody>
          <a:bodyPr>
            <a:normAutofit fontScale="85000" lnSpcReduction="10000"/>
          </a:bodyPr>
          <a:lstStyle/>
          <a:p>
            <a:pPr marL="800100" indent="-457200">
              <a:lnSpc>
                <a:spcPct val="120000"/>
              </a:lnSpc>
            </a:pPr>
            <a:r>
              <a:rPr lang="en-US" dirty="0">
                <a:latin typeface="Arial" panose="020B0604020202020204" pitchFamily="34" charset="0"/>
                <a:cs typeface="Arial" panose="020B0604020202020204" pitchFamily="34" charset="0"/>
              </a:rPr>
              <a:t>Don’t Get Scammed on Your Way to College</a:t>
            </a:r>
          </a:p>
          <a:p>
            <a:pPr marL="800100" indent="-457200">
              <a:lnSpc>
                <a:spcPct val="120000"/>
              </a:lnSpc>
            </a:pPr>
            <a:r>
              <a:rPr lang="en-US" i="1" dirty="0">
                <a:solidFill>
                  <a:srgbClr val="000000"/>
                </a:solidFill>
                <a:hlinkClick r:id="rId6"/>
              </a:rPr>
              <a:t>http://studentaid.gov/sites/default/files/dont-get-scammed.pdf</a:t>
            </a:r>
            <a:endParaRPr lang="en-US" dirty="0">
              <a:latin typeface="Arial" panose="020B0604020202020204" pitchFamily="34" charset="0"/>
              <a:cs typeface="Arial" panose="020B0604020202020204" pitchFamily="34" charset="0"/>
            </a:endParaRPr>
          </a:p>
          <a:p>
            <a:pPr marL="800100" indent="-457200">
              <a:lnSpc>
                <a:spcPct val="120000"/>
              </a:lnSpc>
            </a:pPr>
            <a:r>
              <a:rPr lang="en-US" dirty="0">
                <a:latin typeface="Arial" panose="020B0604020202020204" pitchFamily="34" charset="0"/>
                <a:cs typeface="Arial" panose="020B0604020202020204" pitchFamily="34" charset="0"/>
              </a:rPr>
              <a:t>Federal Trade Commission</a:t>
            </a:r>
          </a:p>
          <a:p>
            <a:pPr marL="800100" indent="-457200">
              <a:lnSpc>
                <a:spcPct val="120000"/>
              </a:lnSpc>
            </a:pPr>
            <a:r>
              <a:rPr lang="en-US" i="1" dirty="0">
                <a:solidFill>
                  <a:srgbClr val="000000"/>
                </a:solidFill>
                <a:hlinkClick r:id="rId7"/>
              </a:rPr>
              <a:t>http://www.ftc.gov/scholarshipscams</a:t>
            </a:r>
            <a:endParaRPr lang="en-US" i="1" dirty="0">
              <a:solidFill>
                <a:srgbClr val="000000"/>
              </a:solidFill>
            </a:endParaRPr>
          </a:p>
          <a:p>
            <a:pPr marL="800100" indent="-457200">
              <a:lnSpc>
                <a:spcPct val="120000"/>
              </a:lnSpc>
            </a:pPr>
            <a:r>
              <a:rPr lang="en-US" dirty="0">
                <a:latin typeface="Arial" panose="020B0604020202020204" pitchFamily="34" charset="0"/>
                <a:cs typeface="Arial" panose="020B0604020202020204" pitchFamily="34" charset="0"/>
              </a:rPr>
              <a:t>Formal Feedback/File a Complaint</a:t>
            </a:r>
          </a:p>
          <a:p>
            <a:pPr marL="800100" indent="-457200">
              <a:lnSpc>
                <a:spcPct val="120000"/>
              </a:lnSpc>
            </a:pPr>
            <a:r>
              <a:rPr lang="en-US" i="1" dirty="0">
                <a:solidFill>
                  <a:srgbClr val="000000"/>
                </a:solidFill>
                <a:hlinkClick r:id="rId8"/>
              </a:rPr>
              <a:t>https://feedback.studentaid.ed.gov</a:t>
            </a:r>
            <a:endParaRPr lang="en-US" dirty="0">
              <a:latin typeface="Arial" panose="020B0604020202020204" pitchFamily="34" charset="0"/>
              <a:cs typeface="Arial" panose="020B0604020202020204" pitchFamily="34" charset="0"/>
            </a:endParaRP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772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421032"/>
            <a:ext cx="6783614" cy="1374735"/>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Arkansas State University Scholarship Programs</a:t>
            </a:r>
          </a:p>
        </p:txBody>
      </p:sp>
    </p:spTree>
    <p:extLst>
      <p:ext uri="{BB962C8B-B14F-4D97-AF65-F5344CB8AC3E}">
        <p14:creationId xmlns:p14="http://schemas.microsoft.com/office/powerpoint/2010/main" val="14894682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A-State Scholarship Programs</a:t>
            </a:r>
            <a:endParaRPr lang="en-US" sz="3800" dirty="0"/>
          </a:p>
        </p:txBody>
      </p:sp>
      <p:sp>
        <p:nvSpPr>
          <p:cNvPr id="3" name="Content Placeholder 2"/>
          <p:cNvSpPr>
            <a:spLocks noGrp="1"/>
          </p:cNvSpPr>
          <p:nvPr>
            <p:ph idx="1"/>
          </p:nvPr>
        </p:nvSpPr>
        <p:spPr>
          <a:xfrm>
            <a:off x="1955762" y="1600200"/>
            <a:ext cx="6731037" cy="4525963"/>
          </a:xfrm>
        </p:spPr>
        <p:txBody>
          <a:bodyPr anchor="ctr">
            <a:normAutofit lnSpcReduction="10000"/>
          </a:bodyPr>
          <a:lstStyle/>
          <a:p>
            <a:pPr indent="0">
              <a:lnSpc>
                <a:spcPct val="120000"/>
              </a:lnSpc>
              <a:buNone/>
            </a:pPr>
            <a:endParaRPr lang="en-US" i="1" dirty="0">
              <a:latin typeface="Arial" panose="020B0604020202020204" pitchFamily="34" charset="0"/>
              <a:cs typeface="Arial" panose="020B0604020202020204" pitchFamily="34" charset="0"/>
            </a:endParaRPr>
          </a:p>
          <a:p>
            <a:pPr indent="0">
              <a:lnSpc>
                <a:spcPct val="120000"/>
              </a:lnSpc>
              <a:buNone/>
            </a:pPr>
            <a:r>
              <a:rPr lang="en-US" i="1" dirty="0">
                <a:latin typeface="Arial" panose="020B0604020202020204" pitchFamily="34" charset="0"/>
                <a:cs typeface="Arial" panose="020B0604020202020204" pitchFamily="34" charset="0"/>
              </a:rPr>
              <a:t>A-State will make Institutional Scholarship offers to 2021 High School graduates based on ACT/SAT and GPA.  ACT/SAT super scores will be accepted for scholarship consideration (excluding A-State Scholar)</a:t>
            </a: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26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1249934"/>
          </a:xfrm>
        </p:spPr>
        <p:txBody>
          <a:bodyPr anchor="t">
            <a:normAutofit fontScale="90000"/>
          </a:bodyPr>
          <a:lstStyle/>
          <a:p>
            <a:r>
              <a:rPr lang="en-US" sz="4000" dirty="0">
                <a:latin typeface="Arial" panose="020B0604020202020204" pitchFamily="34" charset="0"/>
                <a:cs typeface="Arial" panose="020B0604020202020204" pitchFamily="34" charset="0"/>
              </a:rPr>
              <a:t>Financial Need</a:t>
            </a:r>
            <a:br>
              <a:rPr lang="en-US" sz="4000" dirty="0">
                <a:latin typeface="Arial" panose="020B0604020202020204" pitchFamily="34" charset="0"/>
                <a:cs typeface="Arial" panose="020B0604020202020204" pitchFamily="34" charset="0"/>
              </a:rPr>
            </a:br>
            <a:endParaRPr lang="en-US" sz="4000" dirty="0"/>
          </a:p>
        </p:txBody>
      </p:sp>
      <p:pic>
        <p:nvPicPr>
          <p:cNvPr id="24" name="Picture 23"/>
          <p:cNvPicPr>
            <a:picLocks noChangeAspect="1"/>
          </p:cNvPicPr>
          <p:nvPr/>
        </p:nvPicPr>
        <p:blipFill>
          <a:blip r:embed="rId6">
            <a:biLevel thresh="75000"/>
          </a:blip>
          <a:stretch>
            <a:fillRect/>
          </a:stretch>
        </p:blipFill>
        <p:spPr>
          <a:xfrm>
            <a:off x="2028634" y="2033274"/>
            <a:ext cx="6606861" cy="2426547"/>
          </a:xfrm>
          <a:prstGeom prst="rect">
            <a:avLst/>
          </a:prstGeom>
        </p:spPr>
      </p:pic>
    </p:spTree>
    <p:extLst>
      <p:ext uri="{BB962C8B-B14F-4D97-AF65-F5344CB8AC3E}">
        <p14:creationId xmlns:p14="http://schemas.microsoft.com/office/powerpoint/2010/main" val="1667927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A-State Scholarship Eligibility</a:t>
            </a:r>
            <a:endParaRPr lang="en-US" sz="3800" dirty="0"/>
          </a:p>
        </p:txBody>
      </p:sp>
      <p:sp>
        <p:nvSpPr>
          <p:cNvPr id="3" name="Content Placeholder 2"/>
          <p:cNvSpPr>
            <a:spLocks noGrp="1"/>
          </p:cNvSpPr>
          <p:nvPr>
            <p:ph idx="1"/>
          </p:nvPr>
        </p:nvSpPr>
        <p:spPr>
          <a:xfrm>
            <a:off x="1955762" y="1600200"/>
            <a:ext cx="6731037" cy="4525963"/>
          </a:xfrm>
        </p:spPr>
        <p:txBody>
          <a:bodyPr>
            <a:normAutofit fontScale="85000" lnSpcReduction="10000"/>
          </a:bodyPr>
          <a:lstStyle/>
          <a:p>
            <a:pPr marL="800100" indent="-457200">
              <a:lnSpc>
                <a:spcPct val="120000"/>
              </a:lnSpc>
            </a:pPr>
            <a:r>
              <a:rPr lang="en-US" dirty="0">
                <a:latin typeface="Arial" panose="020B0604020202020204" pitchFamily="34" charset="0"/>
                <a:cs typeface="Arial" panose="020B0604020202020204" pitchFamily="34" charset="0"/>
              </a:rPr>
              <a:t>Must be a U.S. Citizen</a:t>
            </a:r>
          </a:p>
          <a:p>
            <a:pPr marL="800100" indent="-457200">
              <a:lnSpc>
                <a:spcPct val="120000"/>
              </a:lnSpc>
            </a:pPr>
            <a:r>
              <a:rPr lang="en-US" dirty="0">
                <a:latin typeface="Arial" panose="020B0604020202020204" pitchFamily="34" charset="0"/>
                <a:cs typeface="Arial" panose="020B0604020202020204" pitchFamily="34" charset="0"/>
              </a:rPr>
              <a:t>Must be a 2021 high school graduate</a:t>
            </a:r>
          </a:p>
          <a:p>
            <a:pPr marL="800100" indent="-457200">
              <a:lnSpc>
                <a:spcPct val="120000"/>
              </a:lnSpc>
            </a:pPr>
            <a:r>
              <a:rPr lang="en-US" dirty="0">
                <a:latin typeface="Arial" panose="020B0604020202020204" pitchFamily="34" charset="0"/>
                <a:cs typeface="Arial" panose="020B0604020202020204" pitchFamily="34" charset="0"/>
              </a:rPr>
              <a:t>Must submit all official high school and concurrent college transcripts</a:t>
            </a:r>
          </a:p>
          <a:p>
            <a:pPr marL="800100" indent="-457200">
              <a:lnSpc>
                <a:spcPct val="120000"/>
              </a:lnSpc>
            </a:pPr>
            <a:r>
              <a:rPr lang="en-US" dirty="0">
                <a:latin typeface="Arial" panose="020B0604020202020204" pitchFamily="34" charset="0"/>
                <a:cs typeface="Arial" panose="020B0604020202020204" pitchFamily="34" charset="0"/>
              </a:rPr>
              <a:t>Must submit all official ACT, SAT test scores</a:t>
            </a:r>
          </a:p>
          <a:p>
            <a:pPr marL="800100" indent="-457200">
              <a:lnSpc>
                <a:spcPct val="120000"/>
              </a:lnSpc>
            </a:pPr>
            <a:r>
              <a:rPr lang="en-US" dirty="0">
                <a:latin typeface="Arial" panose="020B0604020202020204" pitchFamily="34" charset="0"/>
                <a:cs typeface="Arial" panose="020B0604020202020204" pitchFamily="34" charset="0"/>
              </a:rPr>
              <a:t>Must submit all immunization records</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7792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A-State Scholarship Process</a:t>
            </a:r>
            <a:endParaRPr lang="en-US" sz="3800" dirty="0"/>
          </a:p>
        </p:txBody>
      </p:sp>
      <p:sp>
        <p:nvSpPr>
          <p:cNvPr id="3" name="Content Placeholder 2"/>
          <p:cNvSpPr>
            <a:spLocks noGrp="1"/>
          </p:cNvSpPr>
          <p:nvPr>
            <p:ph idx="1"/>
          </p:nvPr>
        </p:nvSpPr>
        <p:spPr>
          <a:xfrm>
            <a:off x="1955762" y="1600200"/>
            <a:ext cx="6731037" cy="4525963"/>
          </a:xfrm>
        </p:spPr>
        <p:txBody>
          <a:bodyPr>
            <a:normAutofit fontScale="85000" lnSpcReduction="20000"/>
          </a:bodyPr>
          <a:lstStyle/>
          <a:p>
            <a:pPr marL="800100" indent="-457200">
              <a:lnSpc>
                <a:spcPct val="120000"/>
              </a:lnSpc>
            </a:pPr>
            <a:r>
              <a:rPr lang="en-US" dirty="0">
                <a:latin typeface="Arial" panose="020B0604020202020204" pitchFamily="34" charset="0"/>
                <a:cs typeface="Arial" panose="020B0604020202020204" pitchFamily="34" charset="0"/>
              </a:rPr>
              <a:t>Students must be admitted to receive full consideration for A-State Institutional Scholarships.</a:t>
            </a:r>
          </a:p>
          <a:p>
            <a:pPr marL="800100" indent="-457200">
              <a:lnSpc>
                <a:spcPct val="120000"/>
              </a:lnSpc>
            </a:pPr>
            <a:r>
              <a:rPr lang="en-US" dirty="0">
                <a:latin typeface="Arial" panose="020B0604020202020204" pitchFamily="34" charset="0"/>
                <a:cs typeface="Arial" panose="020B0604020202020204" pitchFamily="34" charset="0"/>
              </a:rPr>
              <a:t>No separate application is required, except for the A-State Scholar</a:t>
            </a:r>
          </a:p>
          <a:p>
            <a:pPr marL="1200150" lvl="1" indent="-45720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The A-State Scholar requires additional documentation</a:t>
            </a:r>
          </a:p>
          <a:p>
            <a:pPr marL="1200150" lvl="1" indent="-45720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Deadline is December 1, 2020</a:t>
            </a:r>
          </a:p>
          <a:p>
            <a:pPr marL="1200150" lvl="1" indent="-457200">
              <a:lnSpc>
                <a:spcPct val="120000"/>
              </a:lnSpc>
              <a:buFont typeface="Arial" panose="020B0604020202020204" pitchFamily="34" charset="0"/>
              <a:buChar cha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6"/>
              </a:rPr>
              <a:t>www.astate.edu/AStateScholar</a:t>
            </a:r>
            <a:r>
              <a:rPr lang="en-US" dirty="0">
                <a:latin typeface="Arial" panose="020B0604020202020204" pitchFamily="34" charset="0"/>
                <a:cs typeface="Arial" panose="020B0604020202020204" pitchFamily="34" charset="0"/>
              </a:rPr>
              <a:t> for more details</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0242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A-State Scholarship Awarding</a:t>
            </a:r>
            <a:endParaRPr lang="en-US" sz="3800" dirty="0"/>
          </a:p>
        </p:txBody>
      </p:sp>
      <p:sp>
        <p:nvSpPr>
          <p:cNvPr id="3" name="Content Placeholder 2"/>
          <p:cNvSpPr>
            <a:spLocks noGrp="1"/>
          </p:cNvSpPr>
          <p:nvPr>
            <p:ph idx="1"/>
          </p:nvPr>
        </p:nvSpPr>
        <p:spPr>
          <a:xfrm>
            <a:off x="1955762" y="1600200"/>
            <a:ext cx="6731037" cy="4525963"/>
          </a:xfrm>
        </p:spPr>
        <p:txBody>
          <a:bodyPr>
            <a:normAutofit fontScale="77500" lnSpcReduction="20000"/>
          </a:bodyPr>
          <a:lstStyle/>
          <a:p>
            <a:pPr marL="800100" indent="-457200">
              <a:lnSpc>
                <a:spcPct val="120000"/>
              </a:lnSpc>
            </a:pPr>
            <a:r>
              <a:rPr lang="en-US" dirty="0">
                <a:latin typeface="Arial" panose="020B0604020202020204" pitchFamily="34" charset="0"/>
                <a:cs typeface="Arial" panose="020B0604020202020204" pitchFamily="34" charset="0"/>
              </a:rPr>
              <a:t>Scholarship offers will be made monthly beginning October 15, 2020 through July 1, 2021.</a:t>
            </a:r>
          </a:p>
          <a:p>
            <a:pPr marL="800100" indent="-457200">
              <a:lnSpc>
                <a:spcPct val="120000"/>
              </a:lnSpc>
            </a:pPr>
            <a:r>
              <a:rPr lang="en-US" dirty="0">
                <a:latin typeface="Arial" panose="020B0604020202020204" pitchFamily="34" charset="0"/>
                <a:cs typeface="Arial" panose="020B0604020202020204" pitchFamily="34" charset="0"/>
              </a:rPr>
              <a:t>Scholarship amounts can be upgraded based on receipt of new ACT/GPA through July 1, 2021 (excluding Astate Scholar)</a:t>
            </a:r>
          </a:p>
          <a:p>
            <a:pPr marL="800100" indent="-457200">
              <a:lnSpc>
                <a:spcPct val="120000"/>
              </a:lnSpc>
            </a:pPr>
            <a:r>
              <a:rPr lang="en-US" dirty="0">
                <a:latin typeface="Arial" panose="020B0604020202020204" pitchFamily="34" charset="0"/>
                <a:cs typeface="Arial" panose="020B0604020202020204" pitchFamily="34" charset="0"/>
              </a:rPr>
              <a:t>To accept scholarships and the Terms and Conditions, monitor the A-State myCampus portal </a:t>
            </a:r>
            <a:r>
              <a:rPr lang="en-US" dirty="0">
                <a:latin typeface="Arial" panose="020B0604020202020204" pitchFamily="34" charset="0"/>
                <a:cs typeface="Arial" panose="020B0604020202020204" pitchFamily="34" charset="0"/>
                <a:hlinkClick r:id="rId6"/>
              </a:rPr>
              <a:t>http://myCampus.astate.edu</a:t>
            </a:r>
            <a:endParaRPr lang="en-US" dirty="0">
              <a:latin typeface="Arial" panose="020B0604020202020204" pitchFamily="34" charset="0"/>
              <a:cs typeface="Arial" panose="020B0604020202020204" pitchFamily="34" charset="0"/>
            </a:endParaRPr>
          </a:p>
          <a:p>
            <a:pPr marL="1200150" lvl="1" indent="-457200">
              <a:lnSpc>
                <a:spcPct val="120000"/>
              </a:lnSpc>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2887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0443" y="536331"/>
            <a:ext cx="6141956" cy="6274516"/>
          </a:xfrm>
          <a:prstGeom prst="rect">
            <a:avLst/>
          </a:prstGeom>
        </p:spPr>
      </p:pic>
    </p:spTree>
    <p:extLst>
      <p:ext uri="{BB962C8B-B14F-4D97-AF65-F5344CB8AC3E}">
        <p14:creationId xmlns:p14="http://schemas.microsoft.com/office/powerpoint/2010/main" val="8289437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A-State Privately Funded Scholarships</a:t>
            </a:r>
            <a:endParaRPr lang="en-US" sz="3800" dirty="0"/>
          </a:p>
        </p:txBody>
      </p:sp>
      <p:sp>
        <p:nvSpPr>
          <p:cNvPr id="3" name="Content Placeholder 2"/>
          <p:cNvSpPr>
            <a:spLocks noGrp="1"/>
          </p:cNvSpPr>
          <p:nvPr>
            <p:ph idx="1"/>
          </p:nvPr>
        </p:nvSpPr>
        <p:spPr>
          <a:xfrm>
            <a:off x="1955762" y="1600200"/>
            <a:ext cx="6731037" cy="4525963"/>
          </a:xfrm>
        </p:spPr>
        <p:txBody>
          <a:bodyPr>
            <a:normAutofit/>
          </a:bodyPr>
          <a:lstStyle/>
          <a:p>
            <a:pPr marL="285750" indent="-285750">
              <a:lnSpc>
                <a:spcPts val="2200"/>
              </a:lnSpc>
              <a:buFont typeface="Wingdings" panose="05000000000000000000" pitchFamily="2" charset="2"/>
              <a:buChar char="§"/>
            </a:pPr>
            <a:r>
              <a:rPr lang="en-US" sz="1600" dirty="0">
                <a:latin typeface="Arial"/>
                <a:cs typeface="Arial"/>
              </a:rPr>
              <a:t>Online application for Privately Funded Scholarships available October 1, 2020 through February 1, 2021.</a:t>
            </a:r>
          </a:p>
          <a:p>
            <a:pPr lvl="1">
              <a:lnSpc>
                <a:spcPts val="2200"/>
              </a:lnSpc>
              <a:buFont typeface="Wingdings" panose="05000000000000000000" pitchFamily="2" charset="2"/>
              <a:buChar char="§"/>
            </a:pPr>
            <a:r>
              <a:rPr lang="en-US" sz="1600" dirty="0">
                <a:latin typeface="Arial"/>
                <a:cs typeface="Arial"/>
              </a:rPr>
              <a:t>Scholarships are offered by the various colleges on campus.</a:t>
            </a:r>
          </a:p>
          <a:p>
            <a:pPr lvl="1">
              <a:lnSpc>
                <a:spcPts val="2200"/>
              </a:lnSpc>
              <a:buFont typeface="Wingdings" panose="05000000000000000000" pitchFamily="2" charset="2"/>
              <a:buChar char="§"/>
            </a:pPr>
            <a:r>
              <a:rPr lang="en-US" sz="1600" u="sng" dirty="0">
                <a:latin typeface="Arial"/>
                <a:cs typeface="Arial"/>
              </a:rPr>
              <a:t>www.astate.edu/scholarships</a:t>
            </a:r>
            <a:r>
              <a:rPr lang="en-US" sz="1600" dirty="0">
                <a:latin typeface="Arial"/>
                <a:cs typeface="Arial"/>
              </a:rPr>
              <a:t> </a:t>
            </a:r>
          </a:p>
          <a:p>
            <a:pPr marL="1200150" lvl="2" indent="-285750">
              <a:lnSpc>
                <a:spcPts val="2200"/>
              </a:lnSpc>
              <a:buFont typeface="Wingdings" panose="05000000000000000000" pitchFamily="2" charset="2"/>
              <a:buChar char="§"/>
            </a:pPr>
            <a:r>
              <a:rPr lang="en-US" sz="1600" dirty="0">
                <a:latin typeface="Arial"/>
                <a:cs typeface="Arial"/>
              </a:rPr>
              <a:t>Students may upload personal essays, student resumes, and letters of recommendation.</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16799">
            <a:off x="2801067" y="3651857"/>
            <a:ext cx="4371975" cy="2381250"/>
          </a:xfrm>
          <a:prstGeom prst="rect">
            <a:avLst/>
          </a:prstGeom>
          <a:ln>
            <a:noFill/>
          </a:ln>
          <a:effectLst>
            <a:glow rad="63500">
              <a:schemeClr val="accent2">
                <a:satMod val="175000"/>
                <a:alpha val="40000"/>
              </a:schemeClr>
            </a:glow>
            <a:softEdge rad="112500"/>
          </a:effectLst>
        </p:spPr>
      </p:pic>
    </p:spTree>
    <p:extLst>
      <p:ext uri="{BB962C8B-B14F-4D97-AF65-F5344CB8AC3E}">
        <p14:creationId xmlns:p14="http://schemas.microsoft.com/office/powerpoint/2010/main" val="19732764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A-State Performance Scholarships</a:t>
            </a:r>
            <a:endParaRPr lang="en-US" sz="3800" dirty="0"/>
          </a:p>
        </p:txBody>
      </p:sp>
      <p:sp>
        <p:nvSpPr>
          <p:cNvPr id="3" name="Content Placeholder 2"/>
          <p:cNvSpPr>
            <a:spLocks noGrp="1"/>
          </p:cNvSpPr>
          <p:nvPr>
            <p:ph idx="1"/>
          </p:nvPr>
        </p:nvSpPr>
        <p:spPr>
          <a:xfrm>
            <a:off x="1955762" y="1600200"/>
            <a:ext cx="6731037" cy="4525963"/>
          </a:xfrm>
        </p:spPr>
        <p:txBody>
          <a:bodyPr>
            <a:normAutofit/>
          </a:bodyPr>
          <a:lstStyle/>
          <a:p>
            <a:pPr marL="800100" indent="-457200">
              <a:lnSpc>
                <a:spcPct val="120000"/>
              </a:lnSpc>
            </a:pPr>
            <a:r>
              <a:rPr lang="en-US" sz="1800" dirty="0">
                <a:latin typeface="Arial" panose="020B0604020202020204" pitchFamily="34" charset="0"/>
                <a:cs typeface="Arial" panose="020B0604020202020204" pitchFamily="34" charset="0"/>
              </a:rPr>
              <a:t>Students will need to contact the appropriate department for scholarship information.</a:t>
            </a:r>
          </a:p>
          <a:p>
            <a:pPr indent="0">
              <a:lnSpc>
                <a:spcPct val="120000"/>
              </a:lnSpc>
              <a:buNone/>
            </a:pPr>
            <a:endParaRPr lang="en-US" dirty="0">
              <a:latin typeface="Arial" panose="020B0604020202020204" pitchFamily="34" charset="0"/>
              <a:cs typeface="Arial" panose="020B0604020202020204" pitchFamily="34" charset="0"/>
            </a:endParaRP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pic>
        <p:nvPicPr>
          <p:cNvPr id="15" name="Picture 2">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2581676" y="2672888"/>
            <a:ext cx="2739604" cy="1828799"/>
          </a:xfrm>
          <a:prstGeom prst="rect">
            <a:avLst/>
          </a:prstGeom>
          <a:ln>
            <a:noFill/>
          </a:ln>
          <a:effectLst>
            <a:outerShdw blurRad="292100" dist="139700" dir="2700000" algn="tl" rotWithShape="0">
              <a:srgbClr val="333333">
                <a:alpha val="65000"/>
              </a:srgbClr>
            </a:outerShdw>
          </a:effectLst>
        </p:spPr>
      </p:pic>
      <p:pic>
        <p:nvPicPr>
          <p:cNvPr id="16" name="Picture 12" descr="http://cache.nmn.speedera.net/pics16/640/OR/ORYBIMCUAWATUFR.20051018135052.jpg"/>
          <p:cNvPicPr>
            <a:picLocks noChangeAspect="1" noChangeArrowheads="1"/>
          </p:cNvPicPr>
          <p:nvPr/>
        </p:nvPicPr>
        <p:blipFill>
          <a:blip r:embed="rId8" cstate="print"/>
          <a:srcRect/>
          <a:stretch>
            <a:fillRect/>
          </a:stretch>
        </p:blipFill>
        <p:spPr bwMode="auto">
          <a:xfrm>
            <a:off x="5535508" y="2672888"/>
            <a:ext cx="2737323" cy="1807199"/>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581676" y="4740222"/>
            <a:ext cx="2739604" cy="1828959"/>
          </a:xfrm>
          <a:prstGeom prst="rect">
            <a:avLst/>
          </a:prstGeom>
          <a:ln>
            <a:noFill/>
          </a:ln>
          <a:effectLst>
            <a:outerShdw blurRad="292100" dist="139700" dir="2700000" algn="tl" rotWithShape="0">
              <a:srgbClr val="333333">
                <a:alpha val="65000"/>
              </a:srgbClr>
            </a:outerShdw>
          </a:effectLst>
        </p:spPr>
      </p:pic>
      <p:pic>
        <p:nvPicPr>
          <p:cNvPr id="18" name="Picture 8" descr="http://www.astate.edu/dotAsset/184504.JPG"/>
          <p:cNvPicPr>
            <a:picLocks noChangeAspect="1" noChangeArrowheads="1"/>
          </p:cNvPicPr>
          <p:nvPr/>
        </p:nvPicPr>
        <p:blipFill>
          <a:blip r:embed="rId10" cstate="print"/>
          <a:srcRect/>
          <a:stretch>
            <a:fillRect/>
          </a:stretch>
        </p:blipFill>
        <p:spPr bwMode="auto">
          <a:xfrm>
            <a:off x="5535508" y="4719129"/>
            <a:ext cx="2737323" cy="18289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749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pic>
        <p:nvPicPr>
          <p:cNvPr id="1028" name="Picture 4" descr="clip art Questions and answers clipart. School  with transparent back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409" y="1618984"/>
            <a:ext cx="6371259" cy="362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7187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5" name="TextBox 14"/>
          <p:cNvSpPr txBox="1"/>
          <p:nvPr/>
        </p:nvSpPr>
        <p:spPr>
          <a:xfrm>
            <a:off x="1969682" y="3521561"/>
            <a:ext cx="6783614" cy="1410643"/>
          </a:xfrm>
          <a:prstGeom prst="rect">
            <a:avLst/>
          </a:prstGeom>
          <a:noFill/>
        </p:spPr>
        <p:txBody>
          <a:bodyPr wrap="square" rtlCol="0">
            <a:spAutoFit/>
          </a:bodyPr>
          <a:lstStyle/>
          <a:p>
            <a:pPr>
              <a:lnSpc>
                <a:spcPts val="4980"/>
              </a:lnSpc>
            </a:pPr>
            <a:r>
              <a:rPr lang="en-US" sz="4000" dirty="0" smtClean="0">
                <a:latin typeface="Georgia"/>
                <a:cs typeface="Georgia"/>
              </a:rPr>
              <a:t>A-State Admissions Update</a:t>
            </a:r>
          </a:p>
          <a:p>
            <a:endParaRPr lang="en-US" sz="1600" dirty="0" smtClean="0">
              <a:latin typeface="Arial"/>
              <a:cs typeface="Arial"/>
            </a:endParaRPr>
          </a:p>
          <a:p>
            <a:r>
              <a:rPr lang="en-US" sz="1600" dirty="0" smtClean="0">
                <a:latin typeface="Arial"/>
                <a:cs typeface="Arial"/>
              </a:rPr>
              <a:t>Pamela Bowie</a:t>
            </a:r>
            <a:endParaRPr lang="en-US" sz="1200" dirty="0" smtClean="0">
              <a:latin typeface="Arial"/>
              <a:cs typeface="Arial"/>
            </a:endParaRPr>
          </a:p>
          <a:p>
            <a:r>
              <a:rPr lang="en-US" sz="1200" dirty="0" smtClean="0">
                <a:latin typeface="Arial"/>
                <a:cs typeface="Arial"/>
              </a:rPr>
              <a:t>Senior Director of Admissions</a:t>
            </a:r>
            <a:endParaRPr lang="en-US" sz="800" dirty="0">
              <a:latin typeface="Arial"/>
              <a:cs typeface="Arial"/>
            </a:endParaRPr>
          </a:p>
        </p:txBody>
      </p:sp>
      <p:pic>
        <p:nvPicPr>
          <p:cNvPr id="17" name="Picture 16" descr="student-unio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5052" y="350264"/>
            <a:ext cx="6698244" cy="3003633"/>
          </a:xfrm>
          <a:prstGeom prst="rect">
            <a:avLst/>
          </a:prstGeom>
          <a:ln w="12700" cmpd="sng">
            <a:solidFill>
              <a:schemeClr val="bg1">
                <a:lumMod val="85000"/>
              </a:schemeClr>
            </a:solidFill>
          </a:ln>
        </p:spPr>
      </p:pic>
    </p:spTree>
    <p:extLst>
      <p:ext uri="{BB962C8B-B14F-4D97-AF65-F5344CB8AC3E}">
        <p14:creationId xmlns:p14="http://schemas.microsoft.com/office/powerpoint/2010/main" val="4382060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6" name="TextBox 15"/>
          <p:cNvSpPr txBox="1"/>
          <p:nvPr/>
        </p:nvSpPr>
        <p:spPr>
          <a:xfrm>
            <a:off x="1955763" y="1337482"/>
            <a:ext cx="6783614" cy="4560223"/>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latin typeface="Arial"/>
                <a:cs typeface="Arial"/>
              </a:rPr>
              <a:t>2021 Admission Application</a:t>
            </a:r>
          </a:p>
          <a:p>
            <a:endParaRPr lang="en-US" sz="2800" dirty="0" smtClean="0">
              <a:latin typeface="Arial"/>
              <a:cs typeface="Arial"/>
            </a:endParaRPr>
          </a:p>
          <a:p>
            <a:pPr marL="342900" indent="-342900">
              <a:buFont typeface="Arial" panose="020B0604020202020204" pitchFamily="34" charset="0"/>
              <a:buChar char="•"/>
            </a:pPr>
            <a:r>
              <a:rPr lang="en-US" sz="2800" dirty="0" smtClean="0">
                <a:latin typeface="Arial"/>
                <a:cs typeface="Arial"/>
              </a:rPr>
              <a:t>2021 Admission Standards</a:t>
            </a:r>
          </a:p>
          <a:p>
            <a:pPr marL="342900" indent="-342900">
              <a:buFont typeface="Arial" panose="020B0604020202020204" pitchFamily="34" charset="0"/>
              <a:buChar char="•"/>
            </a:pPr>
            <a:endParaRPr lang="en-US" sz="2800" dirty="0" smtClean="0">
              <a:latin typeface="Arial"/>
              <a:cs typeface="Arial"/>
            </a:endParaRPr>
          </a:p>
          <a:p>
            <a:pPr marL="342900" indent="-342900">
              <a:buFont typeface="Arial" panose="020B0604020202020204" pitchFamily="34" charset="0"/>
              <a:buChar char="•"/>
            </a:pPr>
            <a:r>
              <a:rPr lang="en-US" sz="2800" dirty="0" smtClean="0">
                <a:latin typeface="Arial"/>
                <a:cs typeface="Arial"/>
              </a:rPr>
              <a:t>Electronic document submission</a:t>
            </a:r>
          </a:p>
          <a:p>
            <a:pPr marL="342900" indent="-342900">
              <a:buFont typeface="Arial" panose="020B0604020202020204" pitchFamily="34" charset="0"/>
              <a:buChar char="•"/>
            </a:pPr>
            <a:endParaRPr lang="en-US" sz="2800" dirty="0" smtClean="0">
              <a:latin typeface="Arial"/>
              <a:cs typeface="Arial"/>
            </a:endParaRPr>
          </a:p>
          <a:p>
            <a:pPr marL="342900" indent="-342900">
              <a:buFont typeface="Arial" panose="020B0604020202020204" pitchFamily="34" charset="0"/>
              <a:buChar char="•"/>
            </a:pPr>
            <a:r>
              <a:rPr lang="en-US" sz="2800" dirty="0" err="1" smtClean="0">
                <a:latin typeface="Arial"/>
                <a:cs typeface="Arial"/>
              </a:rPr>
              <a:t>ArkACRAO</a:t>
            </a:r>
            <a:r>
              <a:rPr lang="en-US" sz="2800" dirty="0" smtClean="0">
                <a:latin typeface="Arial"/>
                <a:cs typeface="Arial"/>
              </a:rPr>
              <a:t> Virtual College Fair</a:t>
            </a:r>
          </a:p>
          <a:p>
            <a:pPr marL="342900" indent="-342900">
              <a:buFont typeface="Arial" panose="020B0604020202020204" pitchFamily="34" charset="0"/>
              <a:buChar char="•"/>
            </a:pPr>
            <a:endParaRPr lang="en-US" sz="2800" dirty="0" smtClean="0">
              <a:latin typeface="Arial"/>
              <a:cs typeface="Arial"/>
            </a:endParaRPr>
          </a:p>
          <a:p>
            <a:pPr marL="342900" indent="-342900">
              <a:buFont typeface="Arial" panose="020B0604020202020204" pitchFamily="34" charset="0"/>
              <a:buChar char="•"/>
            </a:pPr>
            <a:r>
              <a:rPr lang="en-US" sz="2800" dirty="0" smtClean="0">
                <a:latin typeface="Arial"/>
                <a:cs typeface="Arial"/>
              </a:rPr>
              <a:t>Virtual Pack Preview October 30</a:t>
            </a:r>
          </a:p>
          <a:p>
            <a:endParaRPr lang="en-US" sz="2000" dirty="0" smtClean="0">
              <a:latin typeface="Arial"/>
              <a:cs typeface="Arial"/>
            </a:endParaRPr>
          </a:p>
          <a:p>
            <a:pPr>
              <a:lnSpc>
                <a:spcPts val="2200"/>
              </a:lnSpc>
            </a:pPr>
            <a:endParaRPr lang="en-US" sz="1600" dirty="0" smtClean="0">
              <a:latin typeface="Arial"/>
              <a:cs typeface="Arial"/>
            </a:endParaRPr>
          </a:p>
        </p:txBody>
      </p:sp>
      <p:sp>
        <p:nvSpPr>
          <p:cNvPr id="2" name="Rectangle 1"/>
          <p:cNvSpPr/>
          <p:nvPr/>
        </p:nvSpPr>
        <p:spPr>
          <a:xfrm>
            <a:off x="1969682" y="297882"/>
            <a:ext cx="3393878" cy="646331"/>
          </a:xfrm>
          <a:prstGeom prst="rect">
            <a:avLst/>
          </a:prstGeom>
        </p:spPr>
        <p:txBody>
          <a:bodyPr wrap="none">
            <a:spAutoFit/>
          </a:bodyPr>
          <a:lstStyle/>
          <a:p>
            <a:pPr lvl="0"/>
            <a:r>
              <a:rPr lang="en-US" sz="3600" dirty="0" smtClean="0">
                <a:solidFill>
                  <a:prstClr val="black"/>
                </a:solidFill>
                <a:latin typeface="Georgia"/>
                <a:cs typeface="Georgia"/>
              </a:rPr>
              <a:t>Today’s Agenda</a:t>
            </a:r>
            <a:endParaRPr lang="en-US" dirty="0">
              <a:solidFill>
                <a:prstClr val="black"/>
              </a:solidFill>
              <a:latin typeface="Arial"/>
              <a:cs typeface="Arial"/>
            </a:endParaRPr>
          </a:p>
        </p:txBody>
      </p:sp>
    </p:spTree>
    <p:extLst>
      <p:ext uri="{BB962C8B-B14F-4D97-AF65-F5344CB8AC3E}">
        <p14:creationId xmlns:p14="http://schemas.microsoft.com/office/powerpoint/2010/main" val="38978231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259746" y="1808764"/>
            <a:ext cx="6783614" cy="2657138"/>
          </a:xfrm>
          <a:prstGeom prst="rect">
            <a:avLst/>
          </a:prstGeom>
          <a:noFill/>
        </p:spPr>
        <p:txBody>
          <a:bodyPr wrap="square" rtlCol="0">
            <a:spAutoFit/>
          </a:bodyPr>
          <a:lstStyle/>
          <a:p>
            <a:r>
              <a:rPr lang="en-US" sz="2000" b="1" dirty="0" smtClean="0">
                <a:latin typeface="Arial"/>
                <a:cs typeface="Arial"/>
              </a:rPr>
              <a:t>Fee Waivers</a:t>
            </a:r>
            <a:endParaRPr lang="en-US" sz="1600" dirty="0" smtClean="0">
              <a:latin typeface="Arial"/>
              <a:cs typeface="Arial"/>
            </a:endParaRPr>
          </a:p>
          <a:p>
            <a:pPr marL="742950" lvl="1" indent="-285750">
              <a:lnSpc>
                <a:spcPts val="2200"/>
              </a:lnSpc>
              <a:buFont typeface="Wingdings" charset="2"/>
              <a:buChar char="§"/>
            </a:pPr>
            <a:r>
              <a:rPr lang="en-US" sz="1600" dirty="0" smtClean="0">
                <a:latin typeface="Arial"/>
                <a:cs typeface="Arial"/>
              </a:rPr>
              <a:t>Currently enrolled high school concurrent students @ A-State partner schools</a:t>
            </a:r>
          </a:p>
          <a:p>
            <a:pPr marL="742950" lvl="1" indent="-285750">
              <a:lnSpc>
                <a:spcPts val="2200"/>
              </a:lnSpc>
              <a:buFont typeface="Wingdings" charset="2"/>
              <a:buChar char="§"/>
            </a:pPr>
            <a:r>
              <a:rPr lang="en-US" sz="1600" dirty="0" smtClean="0">
                <a:latin typeface="Arial"/>
                <a:cs typeface="Arial"/>
              </a:rPr>
              <a:t>$0 EFC on FAFSA</a:t>
            </a:r>
          </a:p>
          <a:p>
            <a:pPr marL="742950" lvl="1" indent="-285750">
              <a:lnSpc>
                <a:spcPts val="2200"/>
              </a:lnSpc>
              <a:buFont typeface="Wingdings" charset="2"/>
              <a:buChar char="§"/>
            </a:pPr>
            <a:r>
              <a:rPr lang="en-US" sz="1600" dirty="0" smtClean="0">
                <a:latin typeface="Arial"/>
                <a:cs typeface="Arial"/>
              </a:rPr>
              <a:t>Qualify for free/reduced lunch</a:t>
            </a:r>
          </a:p>
          <a:p>
            <a:pPr marL="742950" lvl="1" indent="-285750">
              <a:lnSpc>
                <a:spcPts val="2200"/>
              </a:lnSpc>
              <a:buFont typeface="Wingdings" charset="2"/>
              <a:buChar char="§"/>
            </a:pPr>
            <a:r>
              <a:rPr lang="en-US" sz="1600" dirty="0" smtClean="0">
                <a:latin typeface="Arial"/>
                <a:cs typeface="Arial"/>
              </a:rPr>
              <a:t>Received an ACT/SAT fee waiver</a:t>
            </a:r>
          </a:p>
          <a:p>
            <a:pPr marL="742950" lvl="1" indent="-285750">
              <a:lnSpc>
                <a:spcPts val="2200"/>
              </a:lnSpc>
              <a:buFont typeface="Wingdings" charset="2"/>
              <a:buChar char="§"/>
            </a:pPr>
            <a:r>
              <a:rPr lang="en-US" sz="1600" dirty="0" smtClean="0">
                <a:latin typeface="Arial"/>
                <a:cs typeface="Arial"/>
              </a:rPr>
              <a:t>Participant in a federally-funded TRIO program</a:t>
            </a:r>
          </a:p>
          <a:p>
            <a:pPr marL="742950" lvl="1" indent="-285750">
              <a:lnSpc>
                <a:spcPts val="2200"/>
              </a:lnSpc>
              <a:buFont typeface="Wingdings" charset="2"/>
              <a:buChar char="§"/>
            </a:pPr>
            <a:r>
              <a:rPr lang="en-US" dirty="0">
                <a:hlinkClick r:id="rId6"/>
              </a:rPr>
              <a:t>https://admissions.astate.edu/register/appfeewaiver</a:t>
            </a:r>
            <a:endParaRPr lang="en-US" sz="1600" dirty="0" smtClean="0">
              <a:latin typeface="Arial"/>
              <a:cs typeface="Arial"/>
            </a:endParaRPr>
          </a:p>
          <a:p>
            <a:pPr>
              <a:lnSpc>
                <a:spcPts val="2200"/>
              </a:lnSpc>
            </a:pPr>
            <a:endParaRPr lang="en-US" sz="1600" dirty="0" smtClean="0">
              <a:latin typeface="Arial"/>
              <a:cs typeface="Arial"/>
            </a:endParaRPr>
          </a:p>
        </p:txBody>
      </p:sp>
      <p:sp>
        <p:nvSpPr>
          <p:cNvPr id="11" name="Rectangle 10"/>
          <p:cNvSpPr/>
          <p:nvPr/>
        </p:nvSpPr>
        <p:spPr>
          <a:xfrm>
            <a:off x="259746" y="297882"/>
            <a:ext cx="6133410" cy="646331"/>
          </a:xfrm>
          <a:prstGeom prst="rect">
            <a:avLst/>
          </a:prstGeom>
        </p:spPr>
        <p:txBody>
          <a:bodyPr wrap="none">
            <a:spAutoFit/>
          </a:bodyPr>
          <a:lstStyle/>
          <a:p>
            <a:pPr lvl="0"/>
            <a:r>
              <a:rPr lang="en-US" sz="3600" dirty="0" smtClean="0">
                <a:solidFill>
                  <a:prstClr val="black"/>
                </a:solidFill>
                <a:latin typeface="Georgia"/>
                <a:cs typeface="Georgia"/>
              </a:rPr>
              <a:t>2021 Admissions Application</a:t>
            </a:r>
            <a:endParaRPr lang="en-US" dirty="0">
              <a:solidFill>
                <a:prstClr val="black"/>
              </a:solidFill>
              <a:latin typeface="Arial"/>
              <a:cs typeface="Arial"/>
            </a:endParaRPr>
          </a:p>
        </p:txBody>
      </p:sp>
    </p:spTree>
    <p:extLst>
      <p:ext uri="{BB962C8B-B14F-4D97-AF65-F5344CB8AC3E}">
        <p14:creationId xmlns:p14="http://schemas.microsoft.com/office/powerpoint/2010/main" val="925371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t">
            <a:normAutofit fontScale="90000"/>
          </a:bodyPr>
          <a:lstStyle/>
          <a:p>
            <a:r>
              <a:rPr lang="en-US" dirty="0">
                <a:latin typeface="Arial" panose="020B0604020202020204" pitchFamily="34" charset="0"/>
                <a:cs typeface="Arial" panose="020B0604020202020204" pitchFamily="34" charset="0"/>
              </a:rPr>
              <a:t>Categories of Aid</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1955762" y="1600200"/>
            <a:ext cx="6731037" cy="4525963"/>
          </a:xfrm>
        </p:spPr>
        <p:txBody>
          <a:bodyPr/>
          <a:lstStyle/>
          <a:p>
            <a:pPr>
              <a:spcBef>
                <a:spcPct val="200000"/>
              </a:spcBef>
              <a:buClr>
                <a:srgbClr val="000000"/>
              </a:buClr>
              <a:buSzPct val="100000"/>
            </a:pPr>
            <a:r>
              <a:rPr lang="en-US" altLang="en-US" dirty="0">
                <a:solidFill>
                  <a:srgbClr val="000000"/>
                </a:solidFill>
                <a:latin typeface="Arial" panose="020B0604020202020204" pitchFamily="34" charset="0"/>
                <a:ea typeface="ヒラギノ角ゴ ProN W3"/>
                <a:cs typeface="Arial" panose="020B0604020202020204" pitchFamily="34" charset="0"/>
                <a:sym typeface="Arial" panose="020B0604020202020204" pitchFamily="34" charset="0"/>
              </a:rPr>
              <a:t>Need-based aid</a:t>
            </a:r>
          </a:p>
          <a:p>
            <a:pPr>
              <a:spcBef>
                <a:spcPct val="200000"/>
              </a:spcBef>
              <a:buClr>
                <a:srgbClr val="000000"/>
              </a:buClr>
              <a:buSzPct val="100000"/>
            </a:pPr>
            <a:r>
              <a:rPr lang="en-US" altLang="en-US" dirty="0">
                <a:solidFill>
                  <a:srgbClr val="000000"/>
                </a:solidFill>
                <a:latin typeface="Arial" panose="020B0604020202020204" pitchFamily="34" charset="0"/>
                <a:ea typeface="ヒラギノ角ゴ ProN W3"/>
                <a:cs typeface="Arial" panose="020B0604020202020204" pitchFamily="34" charset="0"/>
                <a:sym typeface="Arial" panose="020B0604020202020204" pitchFamily="34" charset="0"/>
              </a:rPr>
              <a:t>Merit-based aid</a:t>
            </a:r>
          </a:p>
          <a:p>
            <a:pPr>
              <a:spcBef>
                <a:spcPts val="700"/>
              </a:spcBef>
              <a:buClr>
                <a:srgbClr val="000000"/>
              </a:buClr>
              <a:buSzPct val="100000"/>
              <a:buFont typeface="Arial" panose="020B0604020202020204" pitchFamily="34" charset="0"/>
              <a:buNone/>
            </a:pPr>
            <a:endParaRPr lang="en-US" altLang="en-US" dirty="0">
              <a:solidFill>
                <a:srgbClr val="000000"/>
              </a:solidFill>
              <a:latin typeface="Arial" panose="020B0604020202020204" pitchFamily="34" charset="0"/>
              <a:ea typeface="ヒラギノ角ゴ ProN W3"/>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213875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313386" y="1833167"/>
            <a:ext cx="6783614" cy="2633285"/>
          </a:xfrm>
          <a:prstGeom prst="rect">
            <a:avLst/>
          </a:prstGeom>
          <a:noFill/>
        </p:spPr>
        <p:txBody>
          <a:bodyPr wrap="square" rtlCol="0">
            <a:spAutoFit/>
          </a:bodyPr>
          <a:lstStyle/>
          <a:p>
            <a:r>
              <a:rPr lang="en-US" sz="2000" b="1" dirty="0">
                <a:latin typeface="Arial"/>
                <a:cs typeface="Arial"/>
              </a:rPr>
              <a:t>Social Security Numbers</a:t>
            </a:r>
          </a:p>
          <a:p>
            <a:pPr>
              <a:lnSpc>
                <a:spcPts val="2200"/>
              </a:lnSpc>
            </a:pPr>
            <a:r>
              <a:rPr lang="en-US" sz="1600" dirty="0">
                <a:latin typeface="Arial"/>
                <a:cs typeface="Arial"/>
              </a:rPr>
              <a:t>Not required on the application</a:t>
            </a:r>
          </a:p>
          <a:p>
            <a:pPr marL="285750" indent="-285750">
              <a:lnSpc>
                <a:spcPts val="2200"/>
              </a:lnSpc>
              <a:buFont typeface="Wingdings" charset="2"/>
              <a:buChar char="§"/>
            </a:pPr>
            <a:r>
              <a:rPr lang="en-US" sz="1600" dirty="0">
                <a:latin typeface="Arial"/>
                <a:cs typeface="Arial"/>
              </a:rPr>
              <a:t>Required for access to the </a:t>
            </a:r>
            <a:r>
              <a:rPr lang="en-US" sz="1600" dirty="0" err="1">
                <a:latin typeface="Arial"/>
                <a:cs typeface="Arial"/>
              </a:rPr>
              <a:t>my.Astate</a:t>
            </a:r>
            <a:r>
              <a:rPr lang="en-US" sz="1600" dirty="0">
                <a:latin typeface="Arial"/>
                <a:cs typeface="Arial"/>
              </a:rPr>
              <a:t> portal</a:t>
            </a:r>
          </a:p>
          <a:p>
            <a:pPr marL="742950" lvl="1" indent="-285750">
              <a:lnSpc>
                <a:spcPts val="2200"/>
              </a:lnSpc>
              <a:buFont typeface="Wingdings" charset="2"/>
              <a:buChar char="§"/>
            </a:pPr>
            <a:r>
              <a:rPr lang="en-US" sz="1600" dirty="0">
                <a:latin typeface="Arial"/>
                <a:cs typeface="Arial"/>
              </a:rPr>
              <a:t>Housing application</a:t>
            </a:r>
          </a:p>
          <a:p>
            <a:pPr marL="742950" lvl="1" indent="-285750">
              <a:lnSpc>
                <a:spcPts val="2200"/>
              </a:lnSpc>
              <a:buFont typeface="Wingdings" charset="2"/>
              <a:buChar char="§"/>
            </a:pPr>
            <a:r>
              <a:rPr lang="en-US" sz="1600" dirty="0">
                <a:latin typeface="Arial"/>
                <a:cs typeface="Arial"/>
              </a:rPr>
              <a:t>Class registration</a:t>
            </a:r>
          </a:p>
          <a:p>
            <a:pPr marL="742950" lvl="1" indent="-285750">
              <a:lnSpc>
                <a:spcPts val="2200"/>
              </a:lnSpc>
              <a:buFont typeface="Wingdings" charset="2"/>
              <a:buChar char="§"/>
            </a:pPr>
            <a:r>
              <a:rPr lang="en-US" sz="1600" dirty="0">
                <a:latin typeface="Arial"/>
                <a:cs typeface="Arial"/>
              </a:rPr>
              <a:t>Account balance</a:t>
            </a:r>
          </a:p>
          <a:p>
            <a:pPr marL="742950" lvl="1" indent="-285750">
              <a:lnSpc>
                <a:spcPts val="2200"/>
              </a:lnSpc>
              <a:buFont typeface="Wingdings" charset="2"/>
              <a:buChar char="§"/>
            </a:pPr>
            <a:r>
              <a:rPr lang="en-US" sz="1600" dirty="0">
                <a:latin typeface="Arial"/>
                <a:cs typeface="Arial"/>
              </a:rPr>
              <a:t>Alternative IDs: Tax ID number, DACA number</a:t>
            </a:r>
          </a:p>
          <a:p>
            <a:pPr marL="742950" lvl="1" indent="-285750">
              <a:lnSpc>
                <a:spcPts val="2200"/>
              </a:lnSpc>
              <a:buFont typeface="Wingdings" charset="2"/>
              <a:buChar char="§"/>
            </a:pPr>
            <a:r>
              <a:rPr lang="en-US" sz="1600" dirty="0">
                <a:latin typeface="Arial"/>
                <a:cs typeface="Arial"/>
              </a:rPr>
              <a:t>Students should not make up SSNs</a:t>
            </a:r>
          </a:p>
          <a:p>
            <a:pPr>
              <a:lnSpc>
                <a:spcPts val="2200"/>
              </a:lnSpc>
            </a:pPr>
            <a:endParaRPr lang="en-US" sz="1600" dirty="0" smtClean="0">
              <a:latin typeface="Arial"/>
              <a:cs typeface="Arial"/>
            </a:endParaRPr>
          </a:p>
        </p:txBody>
      </p:sp>
      <p:sp>
        <p:nvSpPr>
          <p:cNvPr id="11" name="Rectangle 10"/>
          <p:cNvSpPr/>
          <p:nvPr/>
        </p:nvSpPr>
        <p:spPr>
          <a:xfrm>
            <a:off x="259746" y="297882"/>
            <a:ext cx="6133410" cy="646331"/>
          </a:xfrm>
          <a:prstGeom prst="rect">
            <a:avLst/>
          </a:prstGeom>
        </p:spPr>
        <p:txBody>
          <a:bodyPr wrap="none">
            <a:spAutoFit/>
          </a:bodyPr>
          <a:lstStyle/>
          <a:p>
            <a:pPr lvl="0"/>
            <a:r>
              <a:rPr lang="en-US" sz="3600" dirty="0" smtClean="0">
                <a:solidFill>
                  <a:prstClr val="black"/>
                </a:solidFill>
                <a:latin typeface="Georgia"/>
                <a:cs typeface="Georgia"/>
              </a:rPr>
              <a:t>2021 Admissions Application</a:t>
            </a:r>
            <a:endParaRPr lang="en-US" dirty="0">
              <a:solidFill>
                <a:prstClr val="black"/>
              </a:solidFill>
              <a:latin typeface="Arial"/>
              <a:cs typeface="Arial"/>
            </a:endParaRPr>
          </a:p>
        </p:txBody>
      </p:sp>
    </p:spTree>
    <p:extLst>
      <p:ext uri="{BB962C8B-B14F-4D97-AF65-F5344CB8AC3E}">
        <p14:creationId xmlns:p14="http://schemas.microsoft.com/office/powerpoint/2010/main" val="19074513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259746" y="1868336"/>
            <a:ext cx="6783614" cy="2092881"/>
          </a:xfrm>
          <a:prstGeom prst="rect">
            <a:avLst/>
          </a:prstGeom>
          <a:noFill/>
        </p:spPr>
        <p:txBody>
          <a:bodyPr wrap="square" rtlCol="0">
            <a:spAutoFit/>
          </a:bodyPr>
          <a:lstStyle/>
          <a:p>
            <a:r>
              <a:rPr lang="en-US" sz="2000" b="1" dirty="0" smtClean="0">
                <a:latin typeface="Arial"/>
                <a:cs typeface="Arial"/>
              </a:rPr>
              <a:t>Undocumented Students</a:t>
            </a:r>
            <a:endParaRPr lang="en-US" sz="1600" dirty="0" smtClean="0">
              <a:latin typeface="Arial"/>
              <a:cs typeface="Arial"/>
            </a:endParaRPr>
          </a:p>
          <a:p>
            <a:pPr marL="742950" lvl="1" indent="-285750">
              <a:lnSpc>
                <a:spcPts val="2200"/>
              </a:lnSpc>
              <a:buFont typeface="Wingdings" charset="2"/>
              <a:buChar char="§"/>
            </a:pPr>
            <a:r>
              <a:rPr lang="en-US" sz="1600" dirty="0" smtClean="0">
                <a:latin typeface="Arial"/>
                <a:cs typeface="Arial"/>
              </a:rPr>
              <a:t>Undocumented students are not prohibited from attending A-State</a:t>
            </a:r>
          </a:p>
          <a:p>
            <a:pPr marL="742950" lvl="1" indent="-285750">
              <a:lnSpc>
                <a:spcPts val="2200"/>
              </a:lnSpc>
              <a:buFont typeface="Wingdings" charset="2"/>
              <a:buChar char="§"/>
            </a:pPr>
            <a:r>
              <a:rPr lang="en-US" sz="1600" dirty="0" smtClean="0">
                <a:latin typeface="Arial"/>
                <a:cs typeface="Arial"/>
              </a:rPr>
              <a:t>Not all undocumented students are DACA students</a:t>
            </a:r>
          </a:p>
          <a:p>
            <a:pPr marL="742950" lvl="1" indent="-285750">
              <a:lnSpc>
                <a:spcPts val="2200"/>
              </a:lnSpc>
              <a:buFont typeface="Wingdings" charset="2"/>
              <a:buChar char="§"/>
            </a:pPr>
            <a:r>
              <a:rPr lang="en-US" sz="1600" dirty="0" smtClean="0">
                <a:latin typeface="Arial"/>
                <a:cs typeface="Arial"/>
              </a:rPr>
              <a:t>Contact the registrar to discuss in-state tuition eligibility under Arkansas Act 844</a:t>
            </a:r>
          </a:p>
          <a:p>
            <a:pPr>
              <a:lnSpc>
                <a:spcPts val="2200"/>
              </a:lnSpc>
            </a:pPr>
            <a:endParaRPr lang="en-US" sz="1600" dirty="0" smtClean="0">
              <a:latin typeface="Arial"/>
              <a:cs typeface="Arial"/>
            </a:endParaRPr>
          </a:p>
        </p:txBody>
      </p:sp>
      <p:sp>
        <p:nvSpPr>
          <p:cNvPr id="11" name="Rectangle 10"/>
          <p:cNvSpPr/>
          <p:nvPr/>
        </p:nvSpPr>
        <p:spPr>
          <a:xfrm>
            <a:off x="259746" y="297882"/>
            <a:ext cx="6133410" cy="646331"/>
          </a:xfrm>
          <a:prstGeom prst="rect">
            <a:avLst/>
          </a:prstGeom>
        </p:spPr>
        <p:txBody>
          <a:bodyPr wrap="none">
            <a:spAutoFit/>
          </a:bodyPr>
          <a:lstStyle/>
          <a:p>
            <a:pPr lvl="0"/>
            <a:r>
              <a:rPr lang="en-US" sz="3600" dirty="0" smtClean="0">
                <a:solidFill>
                  <a:prstClr val="black"/>
                </a:solidFill>
                <a:latin typeface="Georgia"/>
                <a:cs typeface="Georgia"/>
              </a:rPr>
              <a:t>2021 Admissions Application</a:t>
            </a:r>
            <a:endParaRPr lang="en-US" dirty="0">
              <a:solidFill>
                <a:prstClr val="black"/>
              </a:solidFill>
              <a:latin typeface="Arial"/>
              <a:cs typeface="Arial"/>
            </a:endParaRPr>
          </a:p>
        </p:txBody>
      </p:sp>
    </p:spTree>
    <p:extLst>
      <p:ext uri="{BB962C8B-B14F-4D97-AF65-F5344CB8AC3E}">
        <p14:creationId xmlns:p14="http://schemas.microsoft.com/office/powerpoint/2010/main" val="40174853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259746" y="1868336"/>
            <a:ext cx="6783614" cy="3503523"/>
          </a:xfrm>
          <a:prstGeom prst="rect">
            <a:avLst/>
          </a:prstGeom>
          <a:noFill/>
        </p:spPr>
        <p:txBody>
          <a:bodyPr wrap="square" rtlCol="0">
            <a:spAutoFit/>
          </a:bodyPr>
          <a:lstStyle/>
          <a:p>
            <a:r>
              <a:rPr lang="en-US" sz="2000" b="1" dirty="0" smtClean="0">
                <a:latin typeface="Arial"/>
                <a:cs typeface="Arial"/>
              </a:rPr>
              <a:t>“Flexible” is the key word</a:t>
            </a:r>
            <a:endParaRPr lang="en-US" sz="1600" dirty="0" smtClean="0">
              <a:latin typeface="Arial"/>
              <a:cs typeface="Arial"/>
            </a:endParaRPr>
          </a:p>
          <a:p>
            <a:pPr marL="742950" lvl="1" indent="-285750">
              <a:lnSpc>
                <a:spcPts val="2200"/>
              </a:lnSpc>
              <a:buFont typeface="Wingdings" charset="2"/>
              <a:buChar char="§"/>
            </a:pPr>
            <a:r>
              <a:rPr lang="en-US" sz="1600" dirty="0" smtClean="0">
                <a:latin typeface="Arial"/>
                <a:cs typeface="Arial"/>
              </a:rPr>
              <a:t>21 ACT/1060 SAT </a:t>
            </a:r>
            <a:r>
              <a:rPr lang="en-US" sz="1600" dirty="0" err="1" smtClean="0">
                <a:latin typeface="Arial"/>
                <a:cs typeface="Arial"/>
              </a:rPr>
              <a:t>superscore</a:t>
            </a:r>
            <a:r>
              <a:rPr lang="en-US" sz="1600" dirty="0" smtClean="0">
                <a:latin typeface="Arial"/>
                <a:cs typeface="Arial"/>
              </a:rPr>
              <a:t> and 2.75 GPA = unconditional admission</a:t>
            </a:r>
          </a:p>
          <a:p>
            <a:pPr marL="742950" lvl="1" indent="-285750">
              <a:lnSpc>
                <a:spcPts val="2200"/>
              </a:lnSpc>
              <a:buFont typeface="Wingdings" charset="2"/>
              <a:buChar char="§"/>
            </a:pPr>
            <a:r>
              <a:rPr lang="en-US" sz="1600" dirty="0" smtClean="0">
                <a:latin typeface="Arial"/>
                <a:cs typeface="Arial"/>
              </a:rPr>
              <a:t>19 ACT/990 SAT </a:t>
            </a:r>
            <a:r>
              <a:rPr lang="en-US" sz="1600" dirty="0" err="1" smtClean="0">
                <a:latin typeface="Arial"/>
                <a:cs typeface="Arial"/>
              </a:rPr>
              <a:t>superscore</a:t>
            </a:r>
            <a:r>
              <a:rPr lang="en-US" sz="1600" dirty="0" smtClean="0">
                <a:latin typeface="Arial"/>
                <a:cs typeface="Arial"/>
              </a:rPr>
              <a:t> and 2.3 GPA = conditional admission (Transition Studies)</a:t>
            </a:r>
          </a:p>
          <a:p>
            <a:pPr marL="742950" lvl="1" indent="-285750">
              <a:lnSpc>
                <a:spcPts val="2200"/>
              </a:lnSpc>
              <a:buFont typeface="Wingdings" charset="2"/>
              <a:buChar char="§"/>
            </a:pPr>
            <a:r>
              <a:rPr lang="en-US" sz="1600" dirty="0" smtClean="0">
                <a:latin typeface="Arial"/>
                <a:cs typeface="Arial"/>
              </a:rPr>
              <a:t>3.0 cumulative GPA with </a:t>
            </a:r>
          </a:p>
          <a:p>
            <a:pPr marL="1200150" lvl="2" indent="-285750">
              <a:lnSpc>
                <a:spcPts val="2200"/>
              </a:lnSpc>
              <a:buFont typeface="Wingdings" charset="2"/>
              <a:buChar char="§"/>
            </a:pPr>
            <a:r>
              <a:rPr lang="en-US" sz="1600" dirty="0" smtClean="0">
                <a:latin typeface="Arial"/>
                <a:cs typeface="Arial"/>
              </a:rPr>
              <a:t>No test score = test-optional admit (test score still required for enrollment)</a:t>
            </a:r>
          </a:p>
          <a:p>
            <a:pPr marL="1200150" lvl="2" indent="-285750">
              <a:lnSpc>
                <a:spcPts val="2200"/>
              </a:lnSpc>
              <a:buFont typeface="Wingdings" charset="2"/>
              <a:buChar char="§"/>
            </a:pPr>
            <a:r>
              <a:rPr lang="en-US" sz="1600" dirty="0" smtClean="0">
                <a:latin typeface="Arial"/>
                <a:cs typeface="Arial"/>
              </a:rPr>
              <a:t>15 ACT/830 SAT – 18 ACT/970 SAT = test optional admit (encouraged to continue testing for placement purposes)</a:t>
            </a:r>
          </a:p>
          <a:p>
            <a:pPr marL="742950" lvl="1" indent="-285750">
              <a:lnSpc>
                <a:spcPts val="2200"/>
              </a:lnSpc>
              <a:buFont typeface="Wingdings" charset="2"/>
              <a:buChar char="§"/>
            </a:pPr>
            <a:endParaRPr lang="en-US" sz="1600" dirty="0" smtClean="0">
              <a:latin typeface="Arial"/>
              <a:cs typeface="Arial"/>
            </a:endParaRPr>
          </a:p>
          <a:p>
            <a:pPr>
              <a:lnSpc>
                <a:spcPts val="2200"/>
              </a:lnSpc>
            </a:pPr>
            <a:endParaRPr lang="en-US" sz="1600" dirty="0" smtClean="0">
              <a:latin typeface="Arial"/>
              <a:cs typeface="Arial"/>
            </a:endParaRPr>
          </a:p>
        </p:txBody>
      </p:sp>
      <p:sp>
        <p:nvSpPr>
          <p:cNvPr id="11" name="Rectangle 10"/>
          <p:cNvSpPr/>
          <p:nvPr/>
        </p:nvSpPr>
        <p:spPr>
          <a:xfrm>
            <a:off x="259746" y="297882"/>
            <a:ext cx="5646097" cy="646331"/>
          </a:xfrm>
          <a:prstGeom prst="rect">
            <a:avLst/>
          </a:prstGeom>
        </p:spPr>
        <p:txBody>
          <a:bodyPr wrap="none">
            <a:spAutoFit/>
          </a:bodyPr>
          <a:lstStyle/>
          <a:p>
            <a:pPr lvl="0"/>
            <a:r>
              <a:rPr lang="en-US" sz="3600" dirty="0" smtClean="0">
                <a:solidFill>
                  <a:prstClr val="black"/>
                </a:solidFill>
                <a:latin typeface="Georgia"/>
                <a:cs typeface="Georgia"/>
              </a:rPr>
              <a:t>2021 Admission Standards</a:t>
            </a:r>
            <a:endParaRPr lang="en-US" dirty="0">
              <a:solidFill>
                <a:prstClr val="black"/>
              </a:solidFill>
              <a:latin typeface="Arial"/>
              <a:cs typeface="Arial"/>
            </a:endParaRPr>
          </a:p>
        </p:txBody>
      </p:sp>
    </p:spTree>
    <p:extLst>
      <p:ext uri="{BB962C8B-B14F-4D97-AF65-F5344CB8AC3E}">
        <p14:creationId xmlns:p14="http://schemas.microsoft.com/office/powerpoint/2010/main" val="89419978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259746" y="1837967"/>
            <a:ext cx="6783614" cy="3503523"/>
          </a:xfrm>
          <a:prstGeom prst="rect">
            <a:avLst/>
          </a:prstGeom>
          <a:noFill/>
        </p:spPr>
        <p:txBody>
          <a:bodyPr wrap="square" rtlCol="0">
            <a:spAutoFit/>
          </a:bodyPr>
          <a:lstStyle/>
          <a:p>
            <a:r>
              <a:rPr lang="en-US" sz="2000" b="1" dirty="0" smtClean="0">
                <a:latin typeface="Arial"/>
                <a:cs typeface="Arial"/>
              </a:rPr>
              <a:t>Email is not considered official</a:t>
            </a:r>
            <a:endParaRPr lang="en-US" sz="1600" dirty="0" smtClean="0">
              <a:latin typeface="Arial"/>
              <a:cs typeface="Arial"/>
            </a:endParaRPr>
          </a:p>
          <a:p>
            <a:pPr marL="742950" lvl="1" indent="-285750">
              <a:lnSpc>
                <a:spcPts val="2200"/>
              </a:lnSpc>
              <a:buFont typeface="Wingdings" charset="2"/>
              <a:buChar char="§"/>
            </a:pPr>
            <a:r>
              <a:rPr lang="en-US" dirty="0" smtClean="0">
                <a:latin typeface="Arial"/>
                <a:cs typeface="Arial"/>
              </a:rPr>
              <a:t>Slate.org</a:t>
            </a:r>
          </a:p>
          <a:p>
            <a:pPr marL="742950" lvl="1" indent="-285750">
              <a:lnSpc>
                <a:spcPts val="2200"/>
              </a:lnSpc>
              <a:buFont typeface="Wingdings" charset="2"/>
              <a:buChar char="§"/>
            </a:pPr>
            <a:r>
              <a:rPr lang="en-US" dirty="0" err="1" smtClean="0">
                <a:latin typeface="Arial"/>
                <a:cs typeface="Arial"/>
              </a:rPr>
              <a:t>DropBox</a:t>
            </a:r>
            <a:endParaRPr lang="en-US" dirty="0">
              <a:latin typeface="Arial"/>
              <a:cs typeface="Arial"/>
            </a:endParaRPr>
          </a:p>
          <a:p>
            <a:pPr marL="1200150" lvl="2" indent="-285750">
              <a:lnSpc>
                <a:spcPts val="2200"/>
              </a:lnSpc>
              <a:buFont typeface="Wingdings" charset="2"/>
              <a:buChar char="§"/>
            </a:pPr>
            <a:r>
              <a:rPr lang="en-US" dirty="0" smtClean="0">
                <a:latin typeface="Arial"/>
                <a:cs typeface="Arial"/>
              </a:rPr>
              <a:t>Email </a:t>
            </a:r>
            <a:r>
              <a:rPr lang="en-US" dirty="0" smtClean="0">
                <a:latin typeface="Arial"/>
                <a:cs typeface="Arial"/>
                <a:hlinkClick r:id="rId6"/>
              </a:rPr>
              <a:t>admissions@astate.edu</a:t>
            </a:r>
            <a:r>
              <a:rPr lang="en-US" dirty="0" smtClean="0">
                <a:latin typeface="Arial"/>
                <a:cs typeface="Arial"/>
              </a:rPr>
              <a:t> for links</a:t>
            </a:r>
          </a:p>
          <a:p>
            <a:pPr marL="742950" lvl="1" indent="-285750">
              <a:lnSpc>
                <a:spcPts val="2200"/>
              </a:lnSpc>
              <a:buFont typeface="Wingdings" charset="2"/>
              <a:buChar char="§"/>
            </a:pPr>
            <a:r>
              <a:rPr lang="en-US" dirty="0" err="1" smtClean="0">
                <a:latin typeface="Arial"/>
                <a:cs typeface="Arial"/>
              </a:rPr>
              <a:t>CommonApp</a:t>
            </a:r>
            <a:r>
              <a:rPr lang="en-US" dirty="0" smtClean="0">
                <a:latin typeface="Arial"/>
                <a:cs typeface="Arial"/>
              </a:rPr>
              <a:t>/</a:t>
            </a:r>
            <a:r>
              <a:rPr lang="en-US" dirty="0" err="1" smtClean="0">
                <a:latin typeface="Arial"/>
                <a:cs typeface="Arial"/>
              </a:rPr>
              <a:t>Naviance</a:t>
            </a:r>
            <a:endParaRPr lang="en-US" dirty="0" smtClean="0">
              <a:latin typeface="Arial"/>
              <a:cs typeface="Arial"/>
            </a:endParaRPr>
          </a:p>
          <a:p>
            <a:pPr marL="742950" lvl="1" indent="-285750">
              <a:lnSpc>
                <a:spcPts val="2200"/>
              </a:lnSpc>
              <a:buFont typeface="Wingdings" charset="2"/>
              <a:buChar char="§"/>
            </a:pPr>
            <a:r>
              <a:rPr lang="en-US" dirty="0" smtClean="0">
                <a:latin typeface="Arial"/>
                <a:cs typeface="Arial"/>
              </a:rPr>
              <a:t>TRIAND</a:t>
            </a:r>
          </a:p>
          <a:p>
            <a:pPr marL="742950" lvl="1" indent="-285750">
              <a:lnSpc>
                <a:spcPts val="2200"/>
              </a:lnSpc>
              <a:buFont typeface="Wingdings" charset="2"/>
              <a:buChar char="§"/>
            </a:pPr>
            <a:r>
              <a:rPr lang="en-US" dirty="0" smtClean="0">
                <a:latin typeface="Arial"/>
                <a:cs typeface="Arial"/>
              </a:rPr>
              <a:t>Mail:</a:t>
            </a:r>
          </a:p>
          <a:p>
            <a:pPr lvl="2">
              <a:lnSpc>
                <a:spcPts val="2200"/>
              </a:lnSpc>
            </a:pPr>
            <a:r>
              <a:rPr lang="en-US" dirty="0" smtClean="0">
                <a:latin typeface="Arial"/>
                <a:cs typeface="Arial"/>
              </a:rPr>
              <a:t>Office of Undergraduate Admissions</a:t>
            </a:r>
          </a:p>
          <a:p>
            <a:pPr lvl="2">
              <a:lnSpc>
                <a:spcPts val="2200"/>
              </a:lnSpc>
            </a:pPr>
            <a:r>
              <a:rPr lang="en-US" dirty="0" smtClean="0">
                <a:latin typeface="Arial"/>
                <a:cs typeface="Arial"/>
              </a:rPr>
              <a:t>P O Box 1800</a:t>
            </a:r>
          </a:p>
          <a:p>
            <a:pPr lvl="2">
              <a:lnSpc>
                <a:spcPts val="2200"/>
              </a:lnSpc>
            </a:pPr>
            <a:r>
              <a:rPr lang="en-US" dirty="0" smtClean="0">
                <a:latin typeface="Arial"/>
                <a:cs typeface="Arial"/>
              </a:rPr>
              <a:t>State University, AR 72467</a:t>
            </a:r>
          </a:p>
          <a:p>
            <a:pPr marL="742950" lvl="1" indent="-285750">
              <a:lnSpc>
                <a:spcPts val="2200"/>
              </a:lnSpc>
              <a:buFont typeface="Wingdings" charset="2"/>
              <a:buChar char="§"/>
            </a:pPr>
            <a:endParaRPr lang="en-US" sz="1600" dirty="0" smtClean="0">
              <a:latin typeface="Arial"/>
              <a:cs typeface="Arial"/>
            </a:endParaRPr>
          </a:p>
          <a:p>
            <a:pPr>
              <a:lnSpc>
                <a:spcPts val="2200"/>
              </a:lnSpc>
            </a:pPr>
            <a:endParaRPr lang="en-US" sz="1600" dirty="0" smtClean="0">
              <a:latin typeface="Arial"/>
              <a:cs typeface="Arial"/>
            </a:endParaRPr>
          </a:p>
        </p:txBody>
      </p:sp>
      <p:sp>
        <p:nvSpPr>
          <p:cNvPr id="11" name="Rectangle 10"/>
          <p:cNvSpPr/>
          <p:nvPr/>
        </p:nvSpPr>
        <p:spPr>
          <a:xfrm>
            <a:off x="259746" y="297882"/>
            <a:ext cx="6995826" cy="646331"/>
          </a:xfrm>
          <a:prstGeom prst="rect">
            <a:avLst/>
          </a:prstGeom>
        </p:spPr>
        <p:txBody>
          <a:bodyPr wrap="none">
            <a:spAutoFit/>
          </a:bodyPr>
          <a:lstStyle/>
          <a:p>
            <a:pPr lvl="0"/>
            <a:r>
              <a:rPr lang="en-US" sz="3600" dirty="0" smtClean="0">
                <a:solidFill>
                  <a:prstClr val="black"/>
                </a:solidFill>
                <a:latin typeface="Georgia"/>
                <a:cs typeface="Georgia"/>
              </a:rPr>
              <a:t>Electronic Document Submission</a:t>
            </a:r>
            <a:endParaRPr lang="en-US" dirty="0">
              <a:solidFill>
                <a:prstClr val="black"/>
              </a:solidFill>
              <a:latin typeface="Arial"/>
              <a:cs typeface="Arial"/>
            </a:endParaRPr>
          </a:p>
        </p:txBody>
      </p:sp>
    </p:spTree>
    <p:extLst>
      <p:ext uri="{BB962C8B-B14F-4D97-AF65-F5344CB8AC3E}">
        <p14:creationId xmlns:p14="http://schemas.microsoft.com/office/powerpoint/2010/main" val="39803492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259746" y="1035481"/>
            <a:ext cx="6783614" cy="400110"/>
          </a:xfrm>
          <a:prstGeom prst="rect">
            <a:avLst/>
          </a:prstGeom>
          <a:noFill/>
        </p:spPr>
        <p:txBody>
          <a:bodyPr wrap="square" rtlCol="0">
            <a:spAutoFit/>
          </a:bodyPr>
          <a:lstStyle/>
          <a:p>
            <a:r>
              <a:rPr lang="en-US" sz="2000" b="1" dirty="0" smtClean="0">
                <a:latin typeface="Arial"/>
                <a:cs typeface="Arial"/>
              </a:rPr>
              <a:t>ArkACRAO.org</a:t>
            </a:r>
            <a:endParaRPr lang="en-US" sz="1600" dirty="0">
              <a:latin typeface="Arial"/>
              <a:cs typeface="Arial"/>
            </a:endParaRPr>
          </a:p>
        </p:txBody>
      </p:sp>
      <p:sp>
        <p:nvSpPr>
          <p:cNvPr id="11" name="Rectangle 10"/>
          <p:cNvSpPr/>
          <p:nvPr/>
        </p:nvSpPr>
        <p:spPr>
          <a:xfrm>
            <a:off x="259746" y="297882"/>
            <a:ext cx="6587060" cy="646331"/>
          </a:xfrm>
          <a:prstGeom prst="rect">
            <a:avLst/>
          </a:prstGeom>
        </p:spPr>
        <p:txBody>
          <a:bodyPr wrap="none">
            <a:spAutoFit/>
          </a:bodyPr>
          <a:lstStyle/>
          <a:p>
            <a:pPr lvl="0"/>
            <a:r>
              <a:rPr lang="en-US" sz="3600" dirty="0" err="1" smtClean="0">
                <a:solidFill>
                  <a:prstClr val="black"/>
                </a:solidFill>
                <a:latin typeface="Georgia"/>
                <a:cs typeface="Georgia"/>
              </a:rPr>
              <a:t>ArkACRAO</a:t>
            </a:r>
            <a:r>
              <a:rPr lang="en-US" sz="3600" dirty="0" smtClean="0">
                <a:solidFill>
                  <a:prstClr val="black"/>
                </a:solidFill>
                <a:latin typeface="Georgia"/>
                <a:cs typeface="Georgia"/>
              </a:rPr>
              <a:t> Virtual College Fair</a:t>
            </a:r>
            <a:endParaRPr lang="en-US" dirty="0">
              <a:solidFill>
                <a:prstClr val="black"/>
              </a:solidFill>
              <a:latin typeface="Arial"/>
              <a:cs typeface="Arial"/>
            </a:endParaRPr>
          </a:p>
        </p:txBody>
      </p:sp>
      <p:pic>
        <p:nvPicPr>
          <p:cNvPr id="2" name="Picture 1"/>
          <p:cNvPicPr>
            <a:picLocks noChangeAspect="1"/>
          </p:cNvPicPr>
          <p:nvPr/>
        </p:nvPicPr>
        <p:blipFill>
          <a:blip r:embed="rId6"/>
          <a:stretch>
            <a:fillRect/>
          </a:stretch>
        </p:blipFill>
        <p:spPr>
          <a:xfrm>
            <a:off x="259745" y="1482659"/>
            <a:ext cx="8565081" cy="4201029"/>
          </a:xfrm>
          <a:prstGeom prst="rect">
            <a:avLst/>
          </a:prstGeom>
        </p:spPr>
      </p:pic>
    </p:spTree>
    <p:extLst>
      <p:ext uri="{BB962C8B-B14F-4D97-AF65-F5344CB8AC3E}">
        <p14:creationId xmlns:p14="http://schemas.microsoft.com/office/powerpoint/2010/main" val="28937962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H="1">
            <a:off x="259746" y="5979715"/>
            <a:ext cx="847834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UnivLogo_Horiz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6112302"/>
            <a:ext cx="2303122" cy="618552"/>
          </a:xfrm>
          <a:prstGeom prst="rect">
            <a:avLst/>
          </a:prstGeom>
        </p:spPr>
      </p:pic>
      <p:sp>
        <p:nvSpPr>
          <p:cNvPr id="19" name="TextBox 18"/>
          <p:cNvSpPr txBox="1"/>
          <p:nvPr/>
        </p:nvSpPr>
        <p:spPr>
          <a:xfrm>
            <a:off x="5614231" y="629708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20" name="Picture 1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7350" y="6350205"/>
            <a:ext cx="165326" cy="165326"/>
          </a:xfrm>
          <a:prstGeom prst="rect">
            <a:avLst/>
          </a:prstGeom>
        </p:spPr>
      </p:pic>
      <p:pic>
        <p:nvPicPr>
          <p:cNvPr id="21" name="Picture 2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5097" y="6290489"/>
            <a:ext cx="274971" cy="274971"/>
          </a:xfrm>
          <a:prstGeom prst="rect">
            <a:avLst/>
          </a:prstGeom>
        </p:spPr>
      </p:pic>
      <p:pic>
        <p:nvPicPr>
          <p:cNvPr id="22" name="Picture 2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917" y="6347057"/>
            <a:ext cx="168411" cy="168411"/>
          </a:xfrm>
          <a:prstGeom prst="rect">
            <a:avLst/>
          </a:prstGeom>
        </p:spPr>
      </p:pic>
      <p:sp>
        <p:nvSpPr>
          <p:cNvPr id="23" name="TextBox 22"/>
          <p:cNvSpPr txBox="1"/>
          <p:nvPr/>
        </p:nvSpPr>
        <p:spPr>
          <a:xfrm>
            <a:off x="6587664" y="6303137"/>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24" name="TextBox 23"/>
          <p:cNvSpPr txBox="1"/>
          <p:nvPr/>
        </p:nvSpPr>
        <p:spPr>
          <a:xfrm>
            <a:off x="7725679" y="6294722"/>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0" name="TextBox 9"/>
          <p:cNvSpPr txBox="1"/>
          <p:nvPr/>
        </p:nvSpPr>
        <p:spPr>
          <a:xfrm>
            <a:off x="259746" y="1035481"/>
            <a:ext cx="6783614" cy="400110"/>
          </a:xfrm>
          <a:prstGeom prst="rect">
            <a:avLst/>
          </a:prstGeom>
          <a:noFill/>
        </p:spPr>
        <p:txBody>
          <a:bodyPr wrap="square" rtlCol="0">
            <a:spAutoFit/>
          </a:bodyPr>
          <a:lstStyle/>
          <a:p>
            <a:r>
              <a:rPr lang="en-US" sz="2000" b="1" dirty="0" smtClean="0">
                <a:latin typeface="Arial"/>
                <a:cs typeface="Arial"/>
              </a:rPr>
              <a:t>visit.AState.edu</a:t>
            </a:r>
            <a:endParaRPr lang="en-US" sz="1600" dirty="0">
              <a:latin typeface="Arial"/>
              <a:cs typeface="Arial"/>
            </a:endParaRPr>
          </a:p>
        </p:txBody>
      </p:sp>
      <p:sp>
        <p:nvSpPr>
          <p:cNvPr id="11" name="Rectangle 10"/>
          <p:cNvSpPr/>
          <p:nvPr/>
        </p:nvSpPr>
        <p:spPr>
          <a:xfrm>
            <a:off x="259746" y="297882"/>
            <a:ext cx="5335115" cy="646331"/>
          </a:xfrm>
          <a:prstGeom prst="rect">
            <a:avLst/>
          </a:prstGeom>
        </p:spPr>
        <p:txBody>
          <a:bodyPr wrap="none">
            <a:spAutoFit/>
          </a:bodyPr>
          <a:lstStyle/>
          <a:p>
            <a:pPr lvl="0"/>
            <a:r>
              <a:rPr lang="en-US" sz="3600" dirty="0" smtClean="0">
                <a:solidFill>
                  <a:prstClr val="black"/>
                </a:solidFill>
                <a:latin typeface="Georgia"/>
                <a:cs typeface="Georgia"/>
              </a:rPr>
              <a:t>Virtual Pack Preview Day</a:t>
            </a:r>
            <a:endParaRPr lang="en-US" dirty="0">
              <a:solidFill>
                <a:prstClr val="black"/>
              </a:solidFill>
              <a:latin typeface="Arial"/>
              <a:cs typeface="Arial"/>
            </a:endParaRPr>
          </a:p>
        </p:txBody>
      </p:sp>
      <p:sp>
        <p:nvSpPr>
          <p:cNvPr id="13" name="TextBox 12"/>
          <p:cNvSpPr txBox="1"/>
          <p:nvPr/>
        </p:nvSpPr>
        <p:spPr>
          <a:xfrm>
            <a:off x="211761" y="1583650"/>
            <a:ext cx="6783614" cy="4632037"/>
          </a:xfrm>
          <a:prstGeom prst="rect">
            <a:avLst/>
          </a:prstGeom>
          <a:noFill/>
        </p:spPr>
        <p:txBody>
          <a:bodyPr wrap="square" rtlCol="0">
            <a:spAutoFit/>
          </a:bodyPr>
          <a:lstStyle/>
          <a:p>
            <a:r>
              <a:rPr lang="en-US" sz="2000" b="1" dirty="0" smtClean="0">
                <a:latin typeface="Arial"/>
                <a:cs typeface="Arial"/>
              </a:rPr>
              <a:t>Friday, October 30, 2020</a:t>
            </a:r>
            <a:endParaRPr lang="en-US" sz="1600" dirty="0" smtClean="0">
              <a:latin typeface="Arial"/>
              <a:cs typeface="Arial"/>
            </a:endParaRPr>
          </a:p>
          <a:p>
            <a:pPr marL="742950" lvl="1" indent="-285750">
              <a:lnSpc>
                <a:spcPts val="2200"/>
              </a:lnSpc>
              <a:buFont typeface="Wingdings" charset="2"/>
              <a:buChar char="§"/>
            </a:pPr>
            <a:r>
              <a:rPr lang="en-US" sz="1600" dirty="0" smtClean="0">
                <a:latin typeface="Arial"/>
                <a:cs typeface="Arial"/>
              </a:rPr>
              <a:t>Live welcome @ 9:30 am</a:t>
            </a:r>
          </a:p>
          <a:p>
            <a:pPr marL="742950" lvl="1" indent="-285750">
              <a:lnSpc>
                <a:spcPts val="2200"/>
              </a:lnSpc>
              <a:buFont typeface="Wingdings" charset="2"/>
              <a:buChar char="§"/>
            </a:pPr>
            <a:r>
              <a:rPr lang="en-US" sz="1600" dirty="0" smtClean="0">
                <a:latin typeface="Arial"/>
                <a:cs typeface="Arial"/>
              </a:rPr>
              <a:t>Info sessions @ 10 am and 1 pm</a:t>
            </a:r>
          </a:p>
          <a:p>
            <a:pPr marL="1200150" lvl="2" indent="-285750">
              <a:lnSpc>
                <a:spcPts val="2200"/>
              </a:lnSpc>
              <a:buFont typeface="Wingdings" charset="2"/>
              <a:buChar char="§"/>
            </a:pPr>
            <a:r>
              <a:rPr lang="en-US" sz="1600" dirty="0" smtClean="0">
                <a:latin typeface="Arial"/>
                <a:cs typeface="Arial"/>
              </a:rPr>
              <a:t>Freshmen admission</a:t>
            </a:r>
          </a:p>
          <a:p>
            <a:pPr marL="1200150" lvl="2" indent="-285750">
              <a:lnSpc>
                <a:spcPts val="2200"/>
              </a:lnSpc>
              <a:buFont typeface="Wingdings" charset="2"/>
              <a:buChar char="§"/>
            </a:pPr>
            <a:r>
              <a:rPr lang="en-US" sz="1600" dirty="0" smtClean="0">
                <a:latin typeface="Arial"/>
                <a:cs typeface="Arial"/>
              </a:rPr>
              <a:t>Honors</a:t>
            </a:r>
          </a:p>
          <a:p>
            <a:pPr marL="1200150" lvl="2" indent="-285750">
              <a:lnSpc>
                <a:spcPts val="2200"/>
              </a:lnSpc>
              <a:buFont typeface="Wingdings" charset="2"/>
              <a:buChar char="§"/>
            </a:pPr>
            <a:r>
              <a:rPr lang="en-US" sz="1600" dirty="0" smtClean="0">
                <a:latin typeface="Arial"/>
                <a:cs typeface="Arial"/>
              </a:rPr>
              <a:t>Financial aid and scholarships</a:t>
            </a:r>
          </a:p>
          <a:p>
            <a:pPr marL="1200150" lvl="2" indent="-285750">
              <a:lnSpc>
                <a:spcPts val="2200"/>
              </a:lnSpc>
              <a:buFont typeface="Wingdings" charset="2"/>
              <a:buChar char="§"/>
            </a:pPr>
            <a:r>
              <a:rPr lang="en-US" sz="1600" dirty="0" smtClean="0">
                <a:latin typeface="Arial"/>
                <a:cs typeface="Arial"/>
              </a:rPr>
              <a:t>Housing</a:t>
            </a:r>
          </a:p>
          <a:p>
            <a:pPr marL="742950" lvl="1" indent="-285750">
              <a:lnSpc>
                <a:spcPts val="2200"/>
              </a:lnSpc>
              <a:buFont typeface="Wingdings" charset="2"/>
              <a:buChar char="§"/>
            </a:pPr>
            <a:r>
              <a:rPr lang="en-US" sz="1600" dirty="0" smtClean="0">
                <a:latin typeface="Arial"/>
                <a:cs typeface="Arial"/>
              </a:rPr>
              <a:t>College sessions @ 10:45 am and 1:45 pm</a:t>
            </a:r>
          </a:p>
          <a:p>
            <a:pPr marL="742950" lvl="1" indent="-285750">
              <a:lnSpc>
                <a:spcPts val="2200"/>
              </a:lnSpc>
              <a:buFont typeface="Wingdings" charset="2"/>
              <a:buChar char="§"/>
            </a:pPr>
            <a:r>
              <a:rPr lang="en-US" sz="1600" dirty="0" smtClean="0">
                <a:latin typeface="Arial"/>
                <a:cs typeface="Arial"/>
              </a:rPr>
              <a:t>A-State @ A Glance 11:30 - 1 pm</a:t>
            </a:r>
          </a:p>
          <a:p>
            <a:pPr marL="1200150" lvl="2" indent="-285750">
              <a:lnSpc>
                <a:spcPts val="2200"/>
              </a:lnSpc>
              <a:buFont typeface="Wingdings" charset="2"/>
              <a:buChar char="§"/>
            </a:pPr>
            <a:r>
              <a:rPr lang="en-US" sz="1600" dirty="0" smtClean="0">
                <a:latin typeface="Arial"/>
                <a:cs typeface="Arial"/>
              </a:rPr>
              <a:t>Student organizations</a:t>
            </a:r>
          </a:p>
          <a:p>
            <a:pPr marL="1200150" lvl="2" indent="-285750">
              <a:lnSpc>
                <a:spcPts val="2200"/>
              </a:lnSpc>
              <a:buFont typeface="Wingdings" charset="2"/>
              <a:buChar char="§"/>
            </a:pPr>
            <a:r>
              <a:rPr lang="en-US" sz="1600" dirty="0" smtClean="0">
                <a:latin typeface="Arial"/>
                <a:cs typeface="Arial"/>
              </a:rPr>
              <a:t>Campus resources</a:t>
            </a:r>
          </a:p>
          <a:p>
            <a:pPr marL="1200150" lvl="2" indent="-285750">
              <a:lnSpc>
                <a:spcPts val="2200"/>
              </a:lnSpc>
              <a:buFont typeface="Wingdings" charset="2"/>
              <a:buChar char="§"/>
            </a:pPr>
            <a:r>
              <a:rPr lang="en-US" sz="1600" dirty="0" smtClean="0">
                <a:latin typeface="Arial"/>
                <a:cs typeface="Arial"/>
              </a:rPr>
              <a:t>Dining services</a:t>
            </a:r>
          </a:p>
          <a:p>
            <a:pPr marL="1200150" lvl="2" indent="-285750">
              <a:lnSpc>
                <a:spcPts val="2200"/>
              </a:lnSpc>
              <a:buFont typeface="Wingdings" charset="2"/>
              <a:buChar char="§"/>
            </a:pPr>
            <a:r>
              <a:rPr lang="en-US" sz="1600" dirty="0" smtClean="0">
                <a:latin typeface="Arial"/>
                <a:cs typeface="Arial"/>
              </a:rPr>
              <a:t>Culture and inclusion</a:t>
            </a:r>
          </a:p>
          <a:p>
            <a:pPr marL="1200150" lvl="2" indent="-285750">
              <a:lnSpc>
                <a:spcPts val="2200"/>
              </a:lnSpc>
              <a:buFont typeface="Wingdings" charset="2"/>
              <a:buChar char="§"/>
            </a:pPr>
            <a:r>
              <a:rPr lang="en-US" sz="1600" dirty="0" smtClean="0">
                <a:latin typeface="Arial"/>
                <a:cs typeface="Arial"/>
              </a:rPr>
              <a:t>How to pick a major</a:t>
            </a:r>
          </a:p>
          <a:p>
            <a:pPr marL="1200150" lvl="2" indent="-285750">
              <a:lnSpc>
                <a:spcPts val="2200"/>
              </a:lnSpc>
              <a:buFont typeface="Wingdings" charset="2"/>
              <a:buChar char="§"/>
            </a:pPr>
            <a:r>
              <a:rPr lang="en-US" sz="1600" dirty="0" smtClean="0">
                <a:latin typeface="Arial"/>
                <a:cs typeface="Arial"/>
              </a:rPr>
              <a:t>Study Abroad</a:t>
            </a:r>
          </a:p>
          <a:p>
            <a:pPr>
              <a:lnSpc>
                <a:spcPts val="2200"/>
              </a:lnSpc>
            </a:pPr>
            <a:endParaRPr lang="en-US" sz="1600" dirty="0" smtClean="0">
              <a:latin typeface="Arial"/>
              <a:cs typeface="Arial"/>
            </a:endParaRPr>
          </a:p>
        </p:txBody>
      </p:sp>
    </p:spTree>
    <p:extLst>
      <p:ext uri="{BB962C8B-B14F-4D97-AF65-F5344CB8AC3E}">
        <p14:creationId xmlns:p14="http://schemas.microsoft.com/office/powerpoint/2010/main" val="6502260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smtClean="0">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smtClean="0">
                <a:latin typeface="Arial"/>
                <a:cs typeface="Arial"/>
              </a:rPr>
              <a:t>@</a:t>
            </a:r>
            <a:r>
              <a:rPr lang="en-US" sz="900" b="1" dirty="0" err="1" smtClean="0">
                <a:latin typeface="Arial"/>
                <a:cs typeface="Arial"/>
              </a:rPr>
              <a:t>ArkansasState</a:t>
            </a:r>
            <a:endParaRPr lang="en-US" sz="900" b="1" dirty="0">
              <a:latin typeface="Arial"/>
              <a:cs typeface="Arial"/>
            </a:endParaRPr>
          </a:p>
        </p:txBody>
      </p:sp>
      <p:sp>
        <p:nvSpPr>
          <p:cNvPr id="16" name="TextBox 15"/>
          <p:cNvSpPr txBox="1"/>
          <p:nvPr/>
        </p:nvSpPr>
        <p:spPr>
          <a:xfrm>
            <a:off x="1955763" y="1248921"/>
            <a:ext cx="6783614" cy="4991110"/>
          </a:xfrm>
          <a:prstGeom prst="rect">
            <a:avLst/>
          </a:prstGeom>
          <a:noFill/>
        </p:spPr>
        <p:txBody>
          <a:bodyPr wrap="square" rtlCol="0">
            <a:spAutoFit/>
          </a:bodyPr>
          <a:lstStyle/>
          <a:p>
            <a:r>
              <a:rPr lang="en-US" sz="2800" dirty="0" smtClean="0">
                <a:latin typeface="Arial"/>
                <a:cs typeface="Arial"/>
              </a:rPr>
              <a:t>Contact us!</a:t>
            </a:r>
          </a:p>
          <a:p>
            <a:endParaRPr lang="en-US" sz="2800" dirty="0">
              <a:latin typeface="Arial"/>
              <a:cs typeface="Arial"/>
            </a:endParaRPr>
          </a:p>
          <a:p>
            <a:r>
              <a:rPr lang="en-US" sz="2800" dirty="0" smtClean="0">
                <a:latin typeface="Arial"/>
                <a:cs typeface="Arial"/>
              </a:rPr>
              <a:t>870-972-2782</a:t>
            </a:r>
          </a:p>
          <a:p>
            <a:r>
              <a:rPr lang="en-US" sz="2800" dirty="0" smtClean="0">
                <a:latin typeface="Arial"/>
                <a:cs typeface="Arial"/>
                <a:hlinkClick r:id="rId6"/>
              </a:rPr>
              <a:t>admissions@astate.edu</a:t>
            </a:r>
            <a:endParaRPr lang="en-US" sz="2800" dirty="0" smtClean="0">
              <a:latin typeface="Arial"/>
              <a:cs typeface="Arial"/>
            </a:endParaRPr>
          </a:p>
          <a:p>
            <a:r>
              <a:rPr lang="en-US" sz="2800" dirty="0" smtClean="0">
                <a:latin typeface="Arial"/>
                <a:cs typeface="Arial"/>
                <a:hlinkClick r:id="rId7"/>
              </a:rPr>
              <a:t>pbowie@astate.edu</a:t>
            </a:r>
            <a:endParaRPr lang="en-US" sz="2800" dirty="0" smtClean="0">
              <a:latin typeface="Arial"/>
              <a:cs typeface="Arial"/>
            </a:endParaRPr>
          </a:p>
          <a:p>
            <a:r>
              <a:rPr lang="en-US" sz="2800" dirty="0" smtClean="0">
                <a:latin typeface="Arial"/>
                <a:cs typeface="Arial"/>
              </a:rPr>
              <a:t>@</a:t>
            </a:r>
            <a:r>
              <a:rPr lang="en-US" sz="2800" dirty="0" err="1" smtClean="0">
                <a:latin typeface="Arial"/>
                <a:cs typeface="Arial"/>
              </a:rPr>
              <a:t>astateadmissions</a:t>
            </a:r>
            <a:r>
              <a:rPr lang="en-US" sz="2800" dirty="0" smtClean="0">
                <a:latin typeface="Arial"/>
                <a:cs typeface="Arial"/>
              </a:rPr>
              <a:t> on social</a:t>
            </a:r>
          </a:p>
          <a:p>
            <a:endParaRPr lang="en-US" sz="2800" dirty="0">
              <a:latin typeface="Arial"/>
              <a:cs typeface="Arial"/>
            </a:endParaRPr>
          </a:p>
          <a:p>
            <a:r>
              <a:rPr lang="en-US" sz="2800" dirty="0" smtClean="0">
                <a:latin typeface="Arial"/>
                <a:cs typeface="Arial"/>
              </a:rPr>
              <a:t>Apply </a:t>
            </a:r>
            <a:r>
              <a:rPr lang="en-US" sz="2800" dirty="0">
                <a:latin typeface="Arial"/>
                <a:cs typeface="Arial"/>
              </a:rPr>
              <a:t>for admission: </a:t>
            </a:r>
            <a:r>
              <a:rPr lang="en-US" sz="2800" dirty="0">
                <a:latin typeface="Arial"/>
                <a:cs typeface="Arial"/>
                <a:hlinkClick r:id="rId8"/>
              </a:rPr>
              <a:t>http://www.astate.edu/info/apply</a:t>
            </a:r>
            <a:r>
              <a:rPr lang="en-US" sz="2800" dirty="0" smtClean="0">
                <a:latin typeface="Arial"/>
                <a:cs typeface="Arial"/>
                <a:hlinkClick r:id="rId8"/>
              </a:rPr>
              <a:t>/</a:t>
            </a:r>
            <a:r>
              <a:rPr lang="en-US" sz="2800" dirty="0" smtClean="0">
                <a:latin typeface="Arial"/>
                <a:cs typeface="Arial"/>
              </a:rPr>
              <a:t> </a:t>
            </a:r>
            <a:endParaRPr lang="en-US" sz="2800" dirty="0">
              <a:latin typeface="Arial"/>
              <a:cs typeface="Arial"/>
            </a:endParaRPr>
          </a:p>
          <a:p>
            <a:endParaRPr lang="en-US" sz="2800" dirty="0" smtClean="0">
              <a:latin typeface="Arial"/>
              <a:cs typeface="Arial"/>
            </a:endParaRPr>
          </a:p>
          <a:p>
            <a:endParaRPr lang="en-US" sz="2000" dirty="0" smtClean="0">
              <a:latin typeface="Arial"/>
              <a:cs typeface="Arial"/>
            </a:endParaRPr>
          </a:p>
          <a:p>
            <a:pPr>
              <a:lnSpc>
                <a:spcPts val="2200"/>
              </a:lnSpc>
            </a:pPr>
            <a:endParaRPr lang="en-US" sz="1600" dirty="0" smtClean="0">
              <a:latin typeface="Arial"/>
              <a:cs typeface="Arial"/>
            </a:endParaRPr>
          </a:p>
        </p:txBody>
      </p:sp>
    </p:spTree>
    <p:extLst>
      <p:ext uri="{BB962C8B-B14F-4D97-AF65-F5344CB8AC3E}">
        <p14:creationId xmlns:p14="http://schemas.microsoft.com/office/powerpoint/2010/main" val="15906235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5" name="TextBox 14"/>
          <p:cNvSpPr txBox="1"/>
          <p:nvPr/>
        </p:nvSpPr>
        <p:spPr>
          <a:xfrm>
            <a:off x="2028634" y="2421032"/>
            <a:ext cx="6783614" cy="2015936"/>
          </a:xfrm>
          <a:prstGeom prst="rect">
            <a:avLst/>
          </a:prstGeom>
          <a:noFill/>
        </p:spPr>
        <p:txBody>
          <a:bodyPr wrap="square" rtlCol="0">
            <a:spAutoFit/>
          </a:bodyPr>
          <a:lstStyle/>
          <a:p>
            <a:pPr algn="ctr">
              <a:lnSpc>
                <a:spcPts val="4980"/>
              </a:lnSpc>
            </a:pPr>
            <a:r>
              <a:rPr lang="en-US" sz="4400" dirty="0">
                <a:latin typeface="Arial" panose="020B0604020202020204" pitchFamily="34" charset="0"/>
                <a:cs typeface="Arial" panose="020B0604020202020204" pitchFamily="34" charset="0"/>
              </a:rPr>
              <a:t>Arkansas Department of Higher Education (ADHE) Programs</a:t>
            </a:r>
          </a:p>
        </p:txBody>
      </p:sp>
    </p:spTree>
    <p:extLst>
      <p:ext uri="{BB962C8B-B14F-4D97-AF65-F5344CB8AC3E}">
        <p14:creationId xmlns:p14="http://schemas.microsoft.com/office/powerpoint/2010/main" val="32985464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a:bodyPr>
          <a:lstStyle/>
          <a:p>
            <a:r>
              <a:rPr lang="en-US" sz="3800" dirty="0">
                <a:latin typeface="Arial" panose="020B0604020202020204" pitchFamily="34" charset="0"/>
                <a:cs typeface="Arial" panose="020B0604020202020204" pitchFamily="34" charset="0"/>
              </a:rPr>
              <a:t>ADHE Financial Aid Programs</a:t>
            </a:r>
            <a:endParaRPr lang="en-US" sz="3800" dirty="0"/>
          </a:p>
        </p:txBody>
      </p:sp>
      <p:sp>
        <p:nvSpPr>
          <p:cNvPr id="3" name="Content Placeholder 2"/>
          <p:cNvSpPr>
            <a:spLocks noGrp="1"/>
          </p:cNvSpPr>
          <p:nvPr>
            <p:ph idx="1"/>
          </p:nvPr>
        </p:nvSpPr>
        <p:spPr>
          <a:xfrm>
            <a:off x="1955762" y="1600200"/>
            <a:ext cx="6731037" cy="4525963"/>
          </a:xfrm>
        </p:spPr>
        <p:txBody>
          <a:bodyPr>
            <a:normAutofit fontScale="32500" lnSpcReduction="20000"/>
          </a:bodyPr>
          <a:lstStyle/>
          <a:p>
            <a:pPr marL="1200150" indent="-857250">
              <a:lnSpc>
                <a:spcPct val="120000"/>
              </a:lnSpc>
            </a:pPr>
            <a:r>
              <a:rPr lang="en-US" sz="6400" dirty="0">
                <a:latin typeface="Arial" panose="020B0604020202020204" pitchFamily="34" charset="0"/>
                <a:cs typeface="Arial" panose="020B0604020202020204" pitchFamily="34" charset="0"/>
              </a:rPr>
              <a:t>Arkansas Challenge/Lottery Scholarship</a:t>
            </a:r>
          </a:p>
          <a:p>
            <a:pPr marL="1200150" indent="-857250">
              <a:lnSpc>
                <a:spcPct val="120000"/>
              </a:lnSpc>
            </a:pPr>
            <a:r>
              <a:rPr lang="en-US" sz="6400" dirty="0">
                <a:latin typeface="Arial" panose="020B0604020202020204" pitchFamily="34" charset="0"/>
                <a:cs typeface="Arial" panose="020B0604020202020204" pitchFamily="34" charset="0"/>
              </a:rPr>
              <a:t>Arkansas Concurrent Challenge</a:t>
            </a:r>
          </a:p>
          <a:p>
            <a:pPr marL="1200150" indent="-857250">
              <a:lnSpc>
                <a:spcPct val="120000"/>
              </a:lnSpc>
            </a:pPr>
            <a:r>
              <a:rPr lang="en-US" sz="6400" dirty="0">
                <a:latin typeface="Arial" panose="020B0604020202020204" pitchFamily="34" charset="0"/>
                <a:cs typeface="Arial" panose="020B0604020202020204" pitchFamily="34" charset="0"/>
              </a:rPr>
              <a:t>Arkansas Future Grant (</a:t>
            </a:r>
            <a:r>
              <a:rPr lang="en-US" sz="6400" dirty="0" err="1">
                <a:latin typeface="Arial" panose="020B0604020202020204" pitchFamily="34" charset="0"/>
                <a:cs typeface="Arial" panose="020B0604020202020204" pitchFamily="34" charset="0"/>
              </a:rPr>
              <a:t>ARFuture</a:t>
            </a:r>
            <a:r>
              <a:rPr lang="en-US" sz="6400" dirty="0">
                <a:latin typeface="Arial" panose="020B0604020202020204" pitchFamily="34" charset="0"/>
                <a:cs typeface="Arial" panose="020B0604020202020204" pitchFamily="34" charset="0"/>
              </a:rPr>
              <a:t>)</a:t>
            </a:r>
          </a:p>
          <a:p>
            <a:pPr marL="1200150" indent="-857250">
              <a:lnSpc>
                <a:spcPct val="120000"/>
              </a:lnSpc>
            </a:pPr>
            <a:r>
              <a:rPr lang="en-US" sz="6400" dirty="0">
                <a:latin typeface="Arial" panose="020B0604020202020204" pitchFamily="34" charset="0"/>
                <a:cs typeface="Arial" panose="020B0604020202020204" pitchFamily="34" charset="0"/>
              </a:rPr>
              <a:t>Arkansas Workforce Challenge Scholarship</a:t>
            </a:r>
          </a:p>
          <a:p>
            <a:pPr marL="1200150" indent="-857250">
              <a:lnSpc>
                <a:spcPct val="120000"/>
              </a:lnSpc>
            </a:pPr>
            <a:r>
              <a:rPr lang="en-US" sz="6400" dirty="0">
                <a:latin typeface="Arial" panose="020B0604020202020204" pitchFamily="34" charset="0"/>
                <a:cs typeface="Arial" panose="020B0604020202020204" pitchFamily="34" charset="0"/>
              </a:rPr>
              <a:t>Governor’s Distinguished Scholarship</a:t>
            </a:r>
          </a:p>
          <a:p>
            <a:pPr marL="1200150" indent="-857250">
              <a:lnSpc>
                <a:spcPct val="120000"/>
              </a:lnSpc>
            </a:pPr>
            <a:r>
              <a:rPr lang="en-US" sz="6400" dirty="0">
                <a:latin typeface="Arial" panose="020B0604020202020204" pitchFamily="34" charset="0"/>
                <a:cs typeface="Arial" panose="020B0604020202020204" pitchFamily="34" charset="0"/>
              </a:rPr>
              <a:t>Law Enforcement Officer’s Dependent Scholarship (LEO)</a:t>
            </a:r>
          </a:p>
          <a:p>
            <a:pPr marL="1200150" indent="-857250">
              <a:lnSpc>
                <a:spcPct val="120000"/>
              </a:lnSpc>
            </a:pPr>
            <a:r>
              <a:rPr lang="en-US" sz="6400" dirty="0">
                <a:latin typeface="Arial" panose="020B0604020202020204" pitchFamily="34" charset="0"/>
                <a:cs typeface="Arial" panose="020B0604020202020204" pitchFamily="34" charset="0"/>
              </a:rPr>
              <a:t>Military Dependent Scholarship (MDS)</a:t>
            </a:r>
          </a:p>
          <a:p>
            <a:pPr marL="1200150" indent="-857250">
              <a:lnSpc>
                <a:spcPct val="120000"/>
              </a:lnSpc>
            </a:pPr>
            <a:r>
              <a:rPr lang="en-US" sz="6400" dirty="0">
                <a:latin typeface="Arial" panose="020B0604020202020204" pitchFamily="34" charset="0"/>
                <a:cs typeface="Arial" panose="020B0604020202020204" pitchFamily="34" charset="0"/>
              </a:rPr>
              <a:t>National Guard Tuition Assistance</a:t>
            </a:r>
          </a:p>
          <a:p>
            <a:pPr marL="0" indent="0">
              <a:spcBef>
                <a:spcPct val="125000"/>
              </a:spcBef>
              <a:buClr>
                <a:srgbClr val="000000"/>
              </a:buClr>
              <a:buSzPct val="100000"/>
              <a:buNone/>
              <a:defRPr/>
            </a:pP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0C0D31A-C825-452E-A5F6-352ABEE03868}"/>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3959441" y="5257800"/>
            <a:ext cx="2219417" cy="1479611"/>
          </a:xfrm>
          <a:prstGeom prst="rect">
            <a:avLst/>
          </a:prstGeom>
        </p:spPr>
      </p:pic>
      <p:sp>
        <p:nvSpPr>
          <p:cNvPr id="9" name="TextBox 8">
            <a:extLst>
              <a:ext uri="{FF2B5EF4-FFF2-40B4-BE49-F238E27FC236}">
                <a16:creationId xmlns:a16="http://schemas.microsoft.com/office/drawing/2014/main" id="{C6A99442-8338-4A2B-A5C4-AA21CA909915}"/>
              </a:ext>
            </a:extLst>
          </p:cNvPr>
          <p:cNvSpPr txBox="1"/>
          <p:nvPr/>
        </p:nvSpPr>
        <p:spPr>
          <a:xfrm>
            <a:off x="3959441" y="7336814"/>
            <a:ext cx="2219417" cy="369332"/>
          </a:xfrm>
          <a:prstGeom prst="rect">
            <a:avLst/>
          </a:prstGeom>
          <a:noFill/>
        </p:spPr>
        <p:txBody>
          <a:bodyPr wrap="square" rtlCol="0">
            <a:spAutoFit/>
          </a:bodyPr>
          <a:lstStyle/>
          <a:p>
            <a:r>
              <a:rPr lang="en-US" sz="900">
                <a:hlinkClick r:id="rId7" tooltip="https://fr.wikipedia.org/wiki/Arkansas"/>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4462711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ivLogo_Stack_2C_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46" y="350266"/>
            <a:ext cx="1246538" cy="972893"/>
          </a:xfrm>
          <a:prstGeom prst="rect">
            <a:avLst/>
          </a:prstGeom>
        </p:spPr>
      </p:pic>
      <p:cxnSp>
        <p:nvCxnSpPr>
          <p:cNvPr id="6" name="Straight Connector 5"/>
          <p:cNvCxnSpPr/>
          <p:nvPr/>
        </p:nvCxnSpPr>
        <p:spPr>
          <a:xfrm>
            <a:off x="1741533" y="350266"/>
            <a:ext cx="0" cy="6197822"/>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28156" y="5821179"/>
            <a:ext cx="787502" cy="230832"/>
          </a:xfrm>
          <a:prstGeom prst="rect">
            <a:avLst/>
          </a:prstGeom>
          <a:noFill/>
        </p:spPr>
        <p:txBody>
          <a:bodyPr wrap="none" rtlCol="0">
            <a:spAutoFit/>
          </a:bodyPr>
          <a:lstStyle/>
          <a:p>
            <a:r>
              <a:rPr lang="en-US" sz="900" b="1" dirty="0" err="1">
                <a:latin typeface="Arial"/>
                <a:cs typeface="Arial"/>
              </a:rPr>
              <a:t>AState.edu</a:t>
            </a:r>
            <a:endParaRPr lang="en-US" sz="900" b="1" dirty="0">
              <a:latin typeface="Arial"/>
              <a:cs typeface="Arial"/>
            </a:endParaRPr>
          </a:p>
        </p:txBody>
      </p:sp>
      <p:pic>
        <p:nvPicPr>
          <p:cNvPr id="10" name="Picture 9" descr="FB-f-Logo__blue_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7" y="6103558"/>
            <a:ext cx="165326" cy="165326"/>
          </a:xfrm>
          <a:prstGeom prst="rect">
            <a:avLst/>
          </a:prstGeom>
        </p:spPr>
      </p:pic>
      <p:pic>
        <p:nvPicPr>
          <p:cNvPr id="11" name="Picture 10" descr="twitter-bird-light-b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04" y="6273117"/>
            <a:ext cx="274971" cy="274971"/>
          </a:xfrm>
          <a:prstGeom prst="rect">
            <a:avLst/>
          </a:prstGeom>
        </p:spPr>
      </p:pic>
      <p:pic>
        <p:nvPicPr>
          <p:cNvPr id="12" name="Picture 11" descr="world-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237" y="5871147"/>
            <a:ext cx="168411" cy="168411"/>
          </a:xfrm>
          <a:prstGeom prst="rect">
            <a:avLst/>
          </a:prstGeom>
        </p:spPr>
      </p:pic>
      <p:sp>
        <p:nvSpPr>
          <p:cNvPr id="13" name="TextBox 12"/>
          <p:cNvSpPr txBox="1"/>
          <p:nvPr/>
        </p:nvSpPr>
        <p:spPr>
          <a:xfrm>
            <a:off x="435761" y="6056490"/>
            <a:ext cx="1018672"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14" name="TextBox 13"/>
          <p:cNvSpPr txBox="1"/>
          <p:nvPr/>
        </p:nvSpPr>
        <p:spPr>
          <a:xfrm>
            <a:off x="428156" y="6268884"/>
            <a:ext cx="1099148" cy="230832"/>
          </a:xfrm>
          <a:prstGeom prst="rect">
            <a:avLst/>
          </a:prstGeom>
          <a:noFill/>
        </p:spPr>
        <p:txBody>
          <a:bodyPr wrap="none" rtlCol="0">
            <a:spAutoFit/>
          </a:bodyPr>
          <a:lstStyle/>
          <a:p>
            <a:r>
              <a:rPr lang="en-US" sz="900" b="1" dirty="0">
                <a:latin typeface="Arial"/>
                <a:cs typeface="Arial"/>
              </a:rPr>
              <a:t>@</a:t>
            </a:r>
            <a:r>
              <a:rPr lang="en-US" sz="900" b="1" dirty="0" err="1">
                <a:latin typeface="Arial"/>
                <a:cs typeface="Arial"/>
              </a:rPr>
              <a:t>ArkansasState</a:t>
            </a:r>
            <a:endParaRPr lang="en-US" sz="900" b="1" dirty="0">
              <a:latin typeface="Arial"/>
              <a:cs typeface="Arial"/>
            </a:endParaRPr>
          </a:p>
        </p:txBody>
      </p:sp>
      <p:sp>
        <p:nvSpPr>
          <p:cNvPr id="2" name="Title 1"/>
          <p:cNvSpPr>
            <a:spLocks noGrp="1"/>
          </p:cNvSpPr>
          <p:nvPr>
            <p:ph type="title"/>
          </p:nvPr>
        </p:nvSpPr>
        <p:spPr>
          <a:xfrm>
            <a:off x="1955762" y="350266"/>
            <a:ext cx="6731038" cy="908166"/>
          </a:xfrm>
        </p:spPr>
        <p:txBody>
          <a:bodyPr anchor="ctr">
            <a:normAutofit fontScale="90000"/>
          </a:bodyPr>
          <a:lstStyle/>
          <a:p>
            <a:r>
              <a:rPr lang="en-US" sz="3800" dirty="0">
                <a:latin typeface="Arial" panose="020B0604020202020204" pitchFamily="34" charset="0"/>
                <a:cs typeface="Arial" panose="020B0604020202020204" pitchFamily="34" charset="0"/>
              </a:rPr>
              <a:t>YOUniversal Application</a:t>
            </a:r>
            <a:br>
              <a:rPr lang="en-US" sz="38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scholarships.adhe.edu</a:t>
            </a:r>
            <a:endParaRPr lang="en-US" sz="3100" dirty="0"/>
          </a:p>
        </p:txBody>
      </p:sp>
      <p:sp>
        <p:nvSpPr>
          <p:cNvPr id="3" name="Content Placeholder 2"/>
          <p:cNvSpPr>
            <a:spLocks noGrp="1"/>
          </p:cNvSpPr>
          <p:nvPr>
            <p:ph idx="1"/>
          </p:nvPr>
        </p:nvSpPr>
        <p:spPr>
          <a:xfrm>
            <a:off x="1955762" y="1600200"/>
            <a:ext cx="6731037" cy="4525963"/>
          </a:xfrm>
        </p:spPr>
        <p:txBody>
          <a:bodyPr>
            <a:normAutofit fontScale="55000" lnSpcReduction="20000"/>
          </a:bodyPr>
          <a:lstStyle/>
          <a:p>
            <a:pPr>
              <a:lnSpc>
                <a:spcPct val="220000"/>
              </a:lnSpc>
              <a:buFont typeface="Arial" panose="020B0604020202020204" pitchFamily="34" charset="0"/>
              <a:buChar char="•"/>
            </a:pPr>
            <a:r>
              <a:rPr lang="en-US" dirty="0">
                <a:latin typeface="Arial" panose="020B0604020202020204" pitchFamily="34" charset="0"/>
                <a:cs typeface="Arial" panose="020B0604020202020204" pitchFamily="34" charset="0"/>
              </a:rPr>
              <a:t>Available October 1</a:t>
            </a:r>
            <a:r>
              <a:rPr lang="en-US" baseline="30000" dirty="0">
                <a:latin typeface="Arial" panose="020B0604020202020204" pitchFamily="34" charset="0"/>
                <a:cs typeface="Arial" panose="020B0604020202020204" pitchFamily="34" charset="0"/>
              </a:rPr>
              <a:t>st</a:t>
            </a:r>
            <a:endParaRPr lang="en-US" dirty="0">
              <a:latin typeface="Arial" panose="020B0604020202020204" pitchFamily="34" charset="0"/>
              <a:cs typeface="Arial" panose="020B0604020202020204" pitchFamily="34" charset="0"/>
            </a:endParaRPr>
          </a:p>
          <a:p>
            <a:pPr>
              <a:lnSpc>
                <a:spcPct val="220000"/>
              </a:lnSpc>
              <a:buFont typeface="Arial" panose="020B0604020202020204" pitchFamily="34" charset="0"/>
              <a:buChar char="•"/>
            </a:pPr>
            <a:r>
              <a:rPr lang="en-US" dirty="0">
                <a:latin typeface="Arial" panose="020B0604020202020204" pitchFamily="34" charset="0"/>
                <a:cs typeface="Arial" panose="020B0604020202020204" pitchFamily="34" charset="0"/>
              </a:rPr>
              <a:t>Search and apply for all ADHE administered scholarship and grants at one time</a:t>
            </a:r>
          </a:p>
          <a:p>
            <a:pPr>
              <a:lnSpc>
                <a:spcPct val="220000"/>
              </a:lnSpc>
              <a:buFont typeface="Arial" panose="020B0604020202020204" pitchFamily="34" charset="0"/>
              <a:buChar char="•"/>
            </a:pPr>
            <a:r>
              <a:rPr lang="en-US" dirty="0">
                <a:latin typeface="Arial" panose="020B0604020202020204" pitchFamily="34" charset="0"/>
                <a:cs typeface="Arial" panose="020B0604020202020204" pitchFamily="34" charset="0"/>
              </a:rPr>
              <a:t>Receive email status notifications</a:t>
            </a:r>
          </a:p>
          <a:p>
            <a:pPr>
              <a:lnSpc>
                <a:spcPct val="220000"/>
              </a:lnSpc>
              <a:buFont typeface="Arial" panose="020B0604020202020204" pitchFamily="34" charset="0"/>
              <a:buChar char="•"/>
            </a:pPr>
            <a:r>
              <a:rPr lang="en-US" dirty="0">
                <a:latin typeface="Arial" panose="020B0604020202020204" pitchFamily="34" charset="0"/>
                <a:cs typeface="Arial" panose="020B0604020202020204" pitchFamily="34" charset="0"/>
              </a:rPr>
              <a:t>Student may manage their account 24/7:</a:t>
            </a:r>
          </a:p>
          <a:p>
            <a:pPr lvl="1">
              <a:lnSpc>
                <a:spcPct val="220000"/>
              </a:lnSpc>
            </a:pPr>
            <a:r>
              <a:rPr lang="en-US" dirty="0">
                <a:latin typeface="Arial" panose="020B0604020202020204" pitchFamily="34" charset="0"/>
                <a:cs typeface="Arial" panose="020B0604020202020204" pitchFamily="34" charset="0"/>
              </a:rPr>
              <a:t>May update personal information and college of attendance</a:t>
            </a:r>
          </a:p>
          <a:p>
            <a:pPr lvl="1">
              <a:lnSpc>
                <a:spcPct val="220000"/>
              </a:lnSpc>
            </a:pPr>
            <a:r>
              <a:rPr lang="en-US" dirty="0">
                <a:latin typeface="Arial" panose="020B0604020202020204" pitchFamily="34" charset="0"/>
                <a:cs typeface="Arial" panose="020B0604020202020204" pitchFamily="34" charset="0"/>
              </a:rPr>
              <a:t>Review transcript and test score information</a:t>
            </a:r>
          </a:p>
          <a:p>
            <a:pPr>
              <a:spcBef>
                <a:spcPct val="125000"/>
              </a:spcBef>
              <a:buClr>
                <a:srgbClr val="000000"/>
              </a:buClr>
              <a:buSzPct val="100000"/>
              <a:buFont typeface="Arial" pitchFamily="34" charset="0"/>
              <a:buChar char="•"/>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7306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3851</TotalTime>
  <Words>4908</Words>
  <Application>Microsoft Office PowerPoint</Application>
  <PresentationFormat>On-screen Show (4:3)</PresentationFormat>
  <Paragraphs>1055</Paragraphs>
  <Slides>116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116</vt:i4>
      </vt:variant>
    </vt:vector>
  </HeadingPairs>
  <TitlesOfParts>
    <vt:vector size="127" baseType="lpstr">
      <vt:lpstr>Adobe Fan Heiti Std B</vt:lpstr>
      <vt:lpstr>MS PGothic</vt:lpstr>
      <vt:lpstr>MS PGothic</vt:lpstr>
      <vt:lpstr>Arial</vt:lpstr>
      <vt:lpstr>Calibri</vt:lpstr>
      <vt:lpstr>Georgia</vt:lpstr>
      <vt:lpstr>Times New Roman</vt:lpstr>
      <vt:lpstr>Wingdings</vt:lpstr>
      <vt:lpstr>Wingdings 2</vt:lpstr>
      <vt:lpstr>ヒラギノ角ゴ ProN W3</vt:lpstr>
      <vt:lpstr>Office Theme</vt:lpstr>
      <vt:lpstr>PowerPoint Presentation</vt:lpstr>
      <vt:lpstr>PowerPoint Presentation</vt:lpstr>
      <vt:lpstr>PowerPoint Presentation</vt:lpstr>
      <vt:lpstr>PowerPoint Presentation</vt:lpstr>
      <vt:lpstr>Cost of Attendance (COA) </vt:lpstr>
      <vt:lpstr>Expected Family Contribution (EFC) </vt:lpstr>
      <vt:lpstr>Expected Family Contribution (EFC) </vt:lpstr>
      <vt:lpstr>Financial Need </vt:lpstr>
      <vt:lpstr>Categories of Aid </vt:lpstr>
      <vt:lpstr>Types of Aid </vt:lpstr>
      <vt:lpstr>Sources of Aid </vt:lpstr>
      <vt:lpstr>PowerPoint Presentation</vt:lpstr>
      <vt:lpstr>PowerPoint Presentation</vt:lpstr>
      <vt:lpstr>Grants </vt:lpstr>
      <vt:lpstr>Federal Pell Grant</vt:lpstr>
      <vt:lpstr>FSEOG</vt:lpstr>
      <vt:lpstr>TEACH Grant</vt:lpstr>
      <vt:lpstr>TEACH Grant</vt:lpstr>
      <vt:lpstr>TEACH Grant</vt:lpstr>
      <vt:lpstr>Iraq/Afghanistan Service Grant</vt:lpstr>
      <vt:lpstr>Iraq/Afghanistan Service Grant</vt:lpstr>
      <vt:lpstr>Campus-Based Programs</vt:lpstr>
      <vt:lpstr>Federal Work-Study (FWS)</vt:lpstr>
      <vt:lpstr>Federal Direct Loans</vt:lpstr>
      <vt:lpstr>Federal Direct Loans</vt:lpstr>
      <vt:lpstr>Federal Direct PLUS Loans</vt:lpstr>
      <vt:lpstr>Federal Direct Loans (First Disbursed after October 1 and before October 1, 2020)</vt:lpstr>
      <vt:lpstr>Other Sources of Aid</vt:lpstr>
      <vt:lpstr>PowerPoint Presentation</vt:lpstr>
      <vt:lpstr>PowerPoint Presentation</vt:lpstr>
      <vt:lpstr>FSA ID</vt:lpstr>
      <vt:lpstr>FAFSA Completion Resources</vt:lpstr>
      <vt:lpstr>FAFSA Completion Tool</vt:lpstr>
      <vt:lpstr>FAFSA Demo Site fafsademo.test.ed.gov </vt:lpstr>
      <vt:lpstr>FAFSA</vt:lpstr>
      <vt:lpstr>myStudentAid Mobile App</vt:lpstr>
      <vt:lpstr>FAFSA on the Web</vt:lpstr>
      <vt:lpstr>FAFSA on the Web</vt:lpstr>
      <vt:lpstr>IRS Data Retrieval Tool</vt:lpstr>
      <vt:lpstr>IRS Data Retrieval Tool</vt:lpstr>
      <vt:lpstr>Frequent FAFSA Errors</vt:lpstr>
      <vt:lpstr>PowerPoint Presentation</vt:lpstr>
      <vt:lpstr>PowerPoint Presentation</vt:lpstr>
      <vt:lpstr>FAFSA Processing Results</vt:lpstr>
      <vt:lpstr>Student Aid Report (SAR) Formats</vt:lpstr>
      <vt:lpstr>Student Aid Report (SAR) Formats</vt:lpstr>
      <vt:lpstr>Student Aid Report (SAR) Formats</vt:lpstr>
      <vt:lpstr>Corrections</vt:lpstr>
      <vt:lpstr>Verification</vt:lpstr>
      <vt:lpstr>PowerPoint Presentation</vt:lpstr>
      <vt:lpstr>PowerPoint Presentation</vt:lpstr>
      <vt:lpstr>What Makes a Student Independent?</vt:lpstr>
      <vt:lpstr>What Makes a Student Independent?</vt:lpstr>
      <vt:lpstr>PowerPoint Presentation</vt:lpstr>
      <vt:lpstr>Who is a Parent?</vt:lpstr>
      <vt:lpstr>Who is Not a Parent?</vt:lpstr>
      <vt:lpstr>Parental Determination</vt:lpstr>
      <vt:lpstr>PowerPoint Presentation</vt:lpstr>
      <vt:lpstr>Professional Judgment</vt:lpstr>
      <vt:lpstr>Professional Judgment Basics</vt:lpstr>
      <vt:lpstr>Professional Judgment</vt:lpstr>
      <vt:lpstr>Professional Judgment</vt:lpstr>
      <vt:lpstr>Professional Judgment Dependency Override</vt:lpstr>
      <vt:lpstr>Professional Judgment Dependency Override</vt:lpstr>
      <vt:lpstr>Professional Judgment Dependency Override</vt:lpstr>
      <vt:lpstr>PowerPoint Presentation</vt:lpstr>
      <vt:lpstr>No Access to Parental Information</vt:lpstr>
      <vt:lpstr>Parents Refusal to Provide Information</vt:lpstr>
      <vt:lpstr>PowerPoint Presentation</vt:lpstr>
      <vt:lpstr>Reviewing and Comparing Award Letters</vt:lpstr>
      <vt:lpstr>Establishing a Relationship with the Financial Aid Office</vt:lpstr>
      <vt:lpstr>PowerPoint Presentation</vt:lpstr>
      <vt:lpstr>PowerPoint Presentation</vt:lpstr>
      <vt:lpstr>Scholarship Search Tips</vt:lpstr>
      <vt:lpstr>Scholarship Sources</vt:lpstr>
      <vt:lpstr>Online Sources</vt:lpstr>
      <vt:lpstr>Additional Financial Aid Resources</vt:lpstr>
      <vt:lpstr>PowerPoint Presentation</vt:lpstr>
      <vt:lpstr>A-State Scholarship Programs</vt:lpstr>
      <vt:lpstr>A-State Scholarship Eligibility</vt:lpstr>
      <vt:lpstr>A-State Scholarship Process</vt:lpstr>
      <vt:lpstr>A-State Scholarship Awarding</vt:lpstr>
      <vt:lpstr>PowerPoint Presentation</vt:lpstr>
      <vt:lpstr>A-State Privately Funded Scholarships</vt:lpstr>
      <vt:lpstr>A-State Performance Scholarships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ADHE Financial Aid Programs</vt:lpstr>
      <vt:lpstr>YOUniversal Application scholarships.adhe.edu</vt:lpstr>
      <vt:lpstr>YOUniversal Counselor’s Website</vt:lpstr>
      <vt:lpstr>Traditional Challenge/Lottery</vt:lpstr>
      <vt:lpstr>Traditional Challenge/Lottery</vt:lpstr>
      <vt:lpstr>Challenge/Lottery Scholarship Award Amounts</vt:lpstr>
      <vt:lpstr>Traditional Challenge/Lottery</vt:lpstr>
      <vt:lpstr>Concurrent Challenge (ACT 456)</vt:lpstr>
      <vt:lpstr>Arkansas Future Grant</vt:lpstr>
      <vt:lpstr>Arkansas Future Grant</vt:lpstr>
      <vt:lpstr>Distinguished Governor’s Scholarship</vt:lpstr>
      <vt:lpstr>Distinguished Governor’s Scholarship</vt:lpstr>
      <vt:lpstr>Distinguished Governor’s Scholarship</vt:lpstr>
      <vt:lpstr>Law Enforcement Officer’s Dependents Scholarship</vt:lpstr>
      <vt:lpstr>Military Dependents Scholarship</vt:lpstr>
      <vt:lpstr>Arkansas National Guard Tuition Waiver Program</vt:lpstr>
      <vt:lpstr>Scholarship Hold Request</vt:lpstr>
      <vt:lpstr>ADHE Contact Information</vt:lpstr>
      <vt:lpstr>PowerPoint Presentation</vt:lpstr>
    </vt:vector>
  </TitlesOfParts>
  <Company>Arkansas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Dena Bolar Graves</cp:lastModifiedBy>
  <cp:revision>104</cp:revision>
  <cp:lastPrinted>2013-08-23T22:03:43Z</cp:lastPrinted>
  <dcterms:created xsi:type="dcterms:W3CDTF">2013-08-23T15:55:02Z</dcterms:created>
  <dcterms:modified xsi:type="dcterms:W3CDTF">2020-10-14T14:41:30Z</dcterms:modified>
</cp:coreProperties>
</file>