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57" r:id="rId4"/>
    <p:sldId id="278" r:id="rId5"/>
    <p:sldId id="294" r:id="rId6"/>
    <p:sldId id="292" r:id="rId7"/>
    <p:sldId id="264" r:id="rId8"/>
    <p:sldId id="288" r:id="rId9"/>
    <p:sldId id="266" r:id="rId10"/>
    <p:sldId id="268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86193" autoAdjust="0"/>
  </p:normalViewPr>
  <p:slideViewPr>
    <p:cSldViewPr snapToGrid="0" snapToObjects="1">
      <p:cViewPr>
        <p:scale>
          <a:sx n="66" d="100"/>
          <a:sy n="66" d="100"/>
        </p:scale>
        <p:origin x="-117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1BD64-3BB8-401C-AF92-786F1C447782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EF798-4AFF-41F5-89E2-364197486C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93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0934F-087E-3843-B289-E2668C67A4FF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AD71E-5AC2-1C4A-8B98-2E49A7ED44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AD71E-5AC2-1C4A-8B98-2E49A7ED444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5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AD71E-5AC2-1C4A-8B98-2E49A7ED444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50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AD71E-5AC2-1C4A-8B98-2E49A7ED444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57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AD71E-5AC2-1C4A-8B98-2E49A7ED444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3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AD71E-5AC2-1C4A-8B98-2E49A7ED444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349B824-05A0-8E47-A4D3-7E30DFB27C5B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AC466D-9E58-944B-9CB9-EE856CD04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63879"/>
            <a:ext cx="7908470" cy="2925053"/>
          </a:xfrm>
        </p:spPr>
        <p:txBody>
          <a:bodyPr>
            <a:normAutofit fontScale="92500" lnSpcReduction="10000"/>
          </a:bodyPr>
          <a:lstStyle/>
          <a:p>
            <a:endParaRPr lang="en-US" sz="2900" dirty="0" smtClean="0"/>
          </a:p>
          <a:p>
            <a:r>
              <a:rPr lang="en-US" sz="2700" dirty="0" smtClean="0"/>
              <a:t> </a:t>
            </a:r>
          </a:p>
          <a:p>
            <a:r>
              <a:rPr lang="en-US" sz="2500" dirty="0" smtClean="0"/>
              <a:t>Debra </a:t>
            </a:r>
            <a:r>
              <a:rPr lang="en-US" sz="2500" dirty="0"/>
              <a:t>F. Weinstein, M.D</a:t>
            </a:r>
            <a:r>
              <a:rPr lang="en-US" sz="2500" dirty="0" smtClean="0"/>
              <a:t>.</a:t>
            </a:r>
          </a:p>
          <a:p>
            <a:r>
              <a:rPr lang="en-US" sz="2500" dirty="0" smtClean="0"/>
              <a:t>Vice President, GME</a:t>
            </a:r>
          </a:p>
          <a:p>
            <a:r>
              <a:rPr lang="en-US" sz="2500" dirty="0" smtClean="0"/>
              <a:t>Partners HealthCare System</a:t>
            </a:r>
          </a:p>
          <a:p>
            <a:endParaRPr lang="en-US" sz="2500" dirty="0"/>
          </a:p>
          <a:p>
            <a:r>
              <a:rPr lang="en-US" sz="2500" dirty="0" err="1" smtClean="0"/>
              <a:t>dweinstein@partners.org</a:t>
            </a:r>
            <a:endParaRPr lang="en-US" sz="25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80885"/>
            <a:ext cx="8942613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GME Governance and Financing: What can the IOM Committee Recommendations Accomplish?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3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>
                <a:solidFill>
                  <a:srgbClr val="A9432B"/>
                </a:solidFill>
              </a:rPr>
              <a:t>Impact of Phase I Financing </a:t>
            </a:r>
            <a:r>
              <a:rPr lang="en-US" sz="3100" dirty="0">
                <a:solidFill>
                  <a:srgbClr val="A9432B"/>
                </a:solidFill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2708"/>
            <a:ext cx="8842248" cy="5135638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 smtClean="0"/>
              <a:t>Funding for Children’s Hospitals &amp; Teaching Health Centers</a:t>
            </a:r>
          </a:p>
          <a:p>
            <a:r>
              <a:rPr lang="en-US" sz="2900" dirty="0" smtClean="0"/>
              <a:t>Institutional revenue (from Operational Fund) will </a:t>
            </a:r>
            <a:r>
              <a:rPr lang="en-US" sz="2900" dirty="0" smtClean="0">
                <a:latin typeface="Calibri"/>
              </a:rPr>
              <a:t>↑ </a:t>
            </a:r>
            <a:r>
              <a:rPr lang="en-US" sz="2900" dirty="0" smtClean="0">
                <a:latin typeface="Georgia" pitchFamily="18" charset="0"/>
              </a:rPr>
              <a:t>or</a:t>
            </a:r>
            <a:r>
              <a:rPr lang="en-US" sz="2900" dirty="0" smtClean="0">
                <a:latin typeface="Calibri"/>
              </a:rPr>
              <a:t> ↓</a:t>
            </a:r>
            <a:r>
              <a:rPr lang="en-US" sz="2900" dirty="0" smtClean="0"/>
              <a:t> </a:t>
            </a:r>
          </a:p>
          <a:p>
            <a:r>
              <a:rPr lang="en-US" sz="2900" dirty="0" smtClean="0"/>
              <a:t>National PRA will </a:t>
            </a:r>
            <a:r>
              <a:rPr lang="en-US" sz="2900" dirty="0" smtClean="0">
                <a:latin typeface="Calibri"/>
              </a:rPr>
              <a:t>↓ </a:t>
            </a:r>
            <a:r>
              <a:rPr lang="en-US" sz="2900" dirty="0" smtClean="0">
                <a:latin typeface="Georgia" pitchFamily="18" charset="0"/>
              </a:rPr>
              <a:t>during temp expansion of Transformation Fund</a:t>
            </a:r>
            <a:endParaRPr lang="en-US" sz="2900" dirty="0" smtClean="0"/>
          </a:p>
          <a:p>
            <a:r>
              <a:rPr lang="en-US" sz="2900" dirty="0" smtClean="0">
                <a:sym typeface="Wingdings"/>
              </a:rPr>
              <a:t>Funds </a:t>
            </a:r>
            <a:r>
              <a:rPr lang="en-US" sz="2900" dirty="0" smtClean="0">
                <a:latin typeface="Calibri"/>
                <a:sym typeface="Wingdings"/>
              </a:rPr>
              <a:t>→</a:t>
            </a:r>
            <a:r>
              <a:rPr lang="en-US" sz="2900" dirty="0" smtClean="0">
                <a:sym typeface="Wingdings"/>
              </a:rPr>
              <a:t>GME sponsor requires negotiations between affiliates</a:t>
            </a:r>
          </a:p>
          <a:p>
            <a:r>
              <a:rPr lang="en-US" sz="2900" dirty="0" smtClean="0"/>
              <a:t>Coordinated collection and analysis of data relating to GME outcomes</a:t>
            </a:r>
          </a:p>
          <a:p>
            <a:r>
              <a:rPr lang="en-US" sz="2900" dirty="0" smtClean="0"/>
              <a:t>Funding, structure, ?regulatory relief support research</a:t>
            </a:r>
          </a:p>
          <a:p>
            <a:r>
              <a:rPr lang="en-US" sz="2900" dirty="0" smtClean="0">
                <a:sym typeface="Wingdings"/>
              </a:rPr>
              <a:t>Concerns about “empirically justified” IME become moot</a:t>
            </a:r>
          </a:p>
        </p:txBody>
      </p:sp>
    </p:spTree>
    <p:extLst>
      <p:ext uri="{BB962C8B-B14F-4D97-AF65-F5344CB8AC3E}">
        <p14:creationId xmlns:p14="http://schemas.microsoft.com/office/powerpoint/2010/main" val="20110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9432B"/>
                </a:solidFill>
              </a:rPr>
              <a:t>Vision for Phase II</a:t>
            </a:r>
            <a:endParaRPr lang="en-US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196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Operational Fund distributes </a:t>
            </a:r>
            <a:r>
              <a:rPr lang="en-US" b="1" i="1" dirty="0" smtClean="0"/>
              <a:t>performance-based payments</a:t>
            </a:r>
          </a:p>
          <a:p>
            <a:r>
              <a:rPr lang="en-US" dirty="0" smtClean="0"/>
              <a:t>Transformation Fund supports </a:t>
            </a:r>
            <a:r>
              <a:rPr lang="en-US" b="1" i="1" dirty="0" smtClean="0"/>
              <a:t>ongoing R&amp;D </a:t>
            </a:r>
          </a:p>
          <a:p>
            <a:r>
              <a:rPr lang="en-US" b="1" i="1" dirty="0" smtClean="0"/>
              <a:t>System is flexible and nimble </a:t>
            </a: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Outcomes data continually evaluated</a:t>
            </a:r>
          </a:p>
          <a:p>
            <a:pPr lvl="1"/>
            <a:r>
              <a:rPr lang="en-US" sz="2600" dirty="0" smtClean="0">
                <a:solidFill>
                  <a:srgbClr val="000000"/>
                </a:solidFill>
              </a:rPr>
              <a:t>Payment incentives change to address evolving workforce needs</a:t>
            </a:r>
          </a:p>
          <a:p>
            <a:pPr lvl="1"/>
            <a:r>
              <a:rPr lang="en-US" sz="2600" dirty="0" smtClean="0">
                <a:solidFill>
                  <a:srgbClr val="000000"/>
                </a:solidFill>
              </a:rPr>
              <a:t>Funding shifts (gradually) across sponsors and specialties to maximize outcomes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10-year re-evaluation: </a:t>
            </a:r>
            <a:r>
              <a:rPr lang="en-US" b="1" i="1" dirty="0" smtClean="0">
                <a:solidFill>
                  <a:srgbClr val="000000"/>
                </a:solidFill>
              </a:rPr>
              <a:t>data documents high value outcomes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Context for the Deliberations: Perceived Problems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5566" y="1722566"/>
            <a:ext cx="8220461" cy="528938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Mismatch between physician workforce and population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Insufficient physician 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GME graduates lack some competencies needed for current practice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Insufficient fiscal transparency, accountability for public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“Overpayment” of 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Questions re: justification for public funding</a:t>
            </a:r>
          </a:p>
        </p:txBody>
      </p:sp>
    </p:spTree>
    <p:extLst>
      <p:ext uri="{BB962C8B-B14F-4D97-AF65-F5344CB8AC3E}">
        <p14:creationId xmlns:p14="http://schemas.microsoft.com/office/powerpoint/2010/main" val="31100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72" y="1"/>
            <a:ext cx="8534400" cy="11466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A9432B"/>
                </a:solidFill>
              </a:rPr>
              <a:t>Primary Focus: $10B from Medicare</a:t>
            </a:r>
            <a:endParaRPr lang="en-US" dirty="0">
              <a:solidFill>
                <a:srgbClr val="A9432B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29" b="29229"/>
          <a:stretch/>
        </p:blipFill>
        <p:spPr>
          <a:xfrm>
            <a:off x="301752" y="1527048"/>
            <a:ext cx="8503920" cy="4958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61227" y="1527048"/>
            <a:ext cx="155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54C8E"/>
                </a:solidFill>
                <a:latin typeface="Century Gothic" panose="020B0502020202020204" pitchFamily="34" charset="0"/>
              </a:rPr>
              <a:t>$15B in federal funding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6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72" y="28544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A9432B"/>
                </a:solidFill>
              </a:rPr>
              <a:t>Committee Observations Underlying the Recommendations</a:t>
            </a:r>
            <a:endParaRPr lang="en-US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73067"/>
            <a:ext cx="8503920" cy="4989868"/>
          </a:xfrm>
        </p:spPr>
        <p:txBody>
          <a:bodyPr>
            <a:noAutofit/>
          </a:bodyPr>
          <a:lstStyle/>
          <a:p>
            <a:r>
              <a:rPr lang="en-US" dirty="0" smtClean="0"/>
              <a:t>Forecasting need for physicians is historically unreliable</a:t>
            </a:r>
          </a:p>
          <a:p>
            <a:r>
              <a:rPr lang="en-US" dirty="0" smtClean="0"/>
              <a:t>Medicare GME payment formulas are inflexible, inequitable, illogical, inscrutable and outdated</a:t>
            </a:r>
          </a:p>
          <a:p>
            <a:pPr marL="285750" indent="-285750"/>
            <a:r>
              <a:rPr lang="en-US" dirty="0" smtClean="0"/>
              <a:t>Net financial </a:t>
            </a:r>
            <a:r>
              <a:rPr lang="en-US" dirty="0"/>
              <a:t>impact of sponsoring residency programs is poorly </a:t>
            </a:r>
            <a:r>
              <a:rPr lang="en-US" dirty="0" smtClean="0"/>
              <a:t>understood</a:t>
            </a:r>
          </a:p>
          <a:p>
            <a:r>
              <a:rPr lang="en-US" sz="2500" dirty="0" smtClean="0">
                <a:latin typeface="Calibri"/>
              </a:rPr>
              <a:t>↑</a:t>
            </a:r>
            <a:r>
              <a:rPr lang="en-US" dirty="0" smtClean="0"/>
              <a:t>Federal funding for GME (in the current system) wouldn’t address specialty or geographic needs</a:t>
            </a:r>
          </a:p>
          <a:p>
            <a:r>
              <a:rPr lang="en-US" sz="2400" dirty="0" smtClean="0">
                <a:latin typeface="Calibri"/>
              </a:rPr>
              <a:t>↑</a:t>
            </a:r>
            <a:r>
              <a:rPr lang="en-US" dirty="0" smtClean="0"/>
              <a:t>GME trainees isn’t dependent on </a:t>
            </a:r>
            <a:r>
              <a:rPr lang="en-US" sz="2500" dirty="0" smtClean="0">
                <a:latin typeface="Calibri"/>
              </a:rPr>
              <a:t>↑</a:t>
            </a:r>
            <a:r>
              <a:rPr lang="en-US" dirty="0" smtClean="0"/>
              <a:t>federal funding</a:t>
            </a:r>
          </a:p>
          <a:p>
            <a:pPr lvl="1"/>
            <a:r>
              <a:rPr lang="en-US" altLang="en-US" sz="2500" kern="0" dirty="0" smtClean="0">
                <a:solidFill>
                  <a:schemeClr val="tx1"/>
                </a:solidFill>
              </a:rPr>
              <a:t>17.5</a:t>
            </a:r>
            <a:r>
              <a:rPr lang="en-US" altLang="en-US" sz="2500" kern="0" dirty="0">
                <a:solidFill>
                  <a:schemeClr val="tx1"/>
                </a:solidFill>
              </a:rPr>
              <a:t>% </a:t>
            </a:r>
            <a:r>
              <a:rPr lang="en-US" sz="2500" dirty="0" smtClean="0">
                <a:solidFill>
                  <a:schemeClr val="tx1"/>
                </a:solidFill>
                <a:latin typeface="Calibri"/>
              </a:rPr>
              <a:t>↑</a:t>
            </a:r>
            <a:r>
              <a:rPr lang="en-US" sz="250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altLang="en-US" sz="2500" kern="0" dirty="0" smtClean="0">
                <a:solidFill>
                  <a:schemeClr val="tx1"/>
                </a:solidFill>
              </a:rPr>
              <a:t>2003-12 </a:t>
            </a:r>
            <a:r>
              <a:rPr lang="en-US" altLang="en-US" sz="2500" kern="0" dirty="0">
                <a:solidFill>
                  <a:schemeClr val="tx1"/>
                </a:solidFill>
              </a:rPr>
              <a:t>despite cap on Medicare-funded </a:t>
            </a:r>
            <a:r>
              <a:rPr lang="en-US" altLang="en-US" sz="2500" kern="0" dirty="0" smtClean="0">
                <a:solidFill>
                  <a:schemeClr val="tx1"/>
                </a:solidFill>
              </a:rPr>
              <a:t>slots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A9432B"/>
                </a:solidFill>
              </a:rPr>
              <a:t>Problems with Current Distribution Methodology</a:t>
            </a:r>
            <a:endParaRPr lang="en-US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34610"/>
            <a:ext cx="8503920" cy="51890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Linked to Medicare volume</a:t>
            </a:r>
          </a:p>
          <a:p>
            <a:pPr lvl="1"/>
            <a:r>
              <a:rPr lang="en-US" dirty="0" smtClean="0"/>
              <a:t>Children’s Hospitals and other non-PPS orgs excluded</a:t>
            </a:r>
          </a:p>
          <a:p>
            <a:pPr lvl="1"/>
            <a:r>
              <a:rPr lang="en-US" dirty="0" smtClean="0"/>
              <a:t>Disincentive for ambulatory training</a:t>
            </a:r>
          </a:p>
          <a:p>
            <a:r>
              <a:rPr lang="en-US" dirty="0" smtClean="0"/>
              <a:t>DME linked to historic costs</a:t>
            </a:r>
          </a:p>
          <a:p>
            <a:pPr lvl="1"/>
            <a:r>
              <a:rPr lang="en-US" dirty="0" smtClean="0"/>
              <a:t>Significant variation in PRA’s</a:t>
            </a:r>
          </a:p>
          <a:p>
            <a:pPr lvl="1"/>
            <a:r>
              <a:rPr lang="en-US" dirty="0" smtClean="0"/>
              <a:t>Poor understanding of net financial impact</a:t>
            </a:r>
          </a:p>
          <a:p>
            <a:r>
              <a:rPr lang="en-US" dirty="0" smtClean="0"/>
              <a:t>Cap on funded slots</a:t>
            </a:r>
          </a:p>
          <a:p>
            <a:pPr lvl="1"/>
            <a:r>
              <a:rPr lang="en-US" dirty="0" smtClean="0"/>
              <a:t>Locks in current funding distribution</a:t>
            </a:r>
          </a:p>
          <a:p>
            <a:r>
              <a:rPr lang="en-US" dirty="0" smtClean="0"/>
              <a:t>Payments contingent only on accreditation</a:t>
            </a:r>
          </a:p>
          <a:p>
            <a:pPr lvl="1"/>
            <a:r>
              <a:rPr lang="en-US" dirty="0" smtClean="0"/>
              <a:t>Lacks incentive to improve outcomes or vehicle to influence production (e.g. specialty mix)</a:t>
            </a:r>
          </a:p>
          <a:p>
            <a:r>
              <a:rPr lang="en-US" dirty="0" smtClean="0"/>
              <a:t>Payment to sites (rather than sponsors)</a:t>
            </a:r>
          </a:p>
          <a:p>
            <a:pPr lvl="1"/>
            <a:r>
              <a:rPr lang="en-US" dirty="0" smtClean="0"/>
              <a:t>Undermines accountability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9432B"/>
                </a:solidFill>
              </a:rPr>
              <a:t>The Gist of the Recommendations</a:t>
            </a:r>
            <a:endParaRPr lang="en-US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5321" y="1591996"/>
            <a:ext cx="8503920" cy="54391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5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 smtClean="0">
                <a:cs typeface="Garamond"/>
              </a:rPr>
              <a:t>Maintain stable, secure public funding for GME (at least for the next decade)</a:t>
            </a:r>
          </a:p>
          <a:p>
            <a:pPr marL="0" indent="0">
              <a:buNone/>
            </a:pPr>
            <a:r>
              <a:rPr lang="en-US" sz="35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 smtClean="0">
                <a:cs typeface="Garamond"/>
              </a:rPr>
              <a:t>Move from cost-based to outcome-based funding</a:t>
            </a:r>
          </a:p>
          <a:p>
            <a:pPr marL="0" indent="0">
              <a:buNone/>
            </a:pPr>
            <a:r>
              <a:rPr lang="en-US" sz="35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>
                <a:cs typeface="Garamond"/>
                <a:sym typeface="Wingdings"/>
              </a:rPr>
              <a:t>I</a:t>
            </a:r>
            <a:r>
              <a:rPr lang="en-US" sz="3500" dirty="0" smtClean="0">
                <a:cs typeface="Garamond"/>
              </a:rPr>
              <a:t>mprove the GME payment distribution methodology </a:t>
            </a:r>
          </a:p>
          <a:p>
            <a:pPr marL="0" indent="0">
              <a:buNone/>
            </a:pPr>
            <a:r>
              <a:rPr lang="en-US" sz="35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>
                <a:cs typeface="Garamond"/>
              </a:rPr>
              <a:t>Phase in changes to minimize problems from funding shifts</a:t>
            </a:r>
          </a:p>
          <a:p>
            <a:pPr marL="0" indent="0">
              <a:buNone/>
            </a:pPr>
            <a:r>
              <a:rPr lang="en-US" sz="35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 smtClean="0">
                <a:cs typeface="Garamond"/>
              </a:rPr>
              <a:t>Incentivize, facilitate and support innovation</a:t>
            </a:r>
          </a:p>
          <a:p>
            <a:pPr marL="0" indent="0">
              <a:buNone/>
            </a:pPr>
            <a:r>
              <a:rPr lang="en-US" sz="35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 smtClean="0"/>
              <a:t>Leave Medicaid at </a:t>
            </a:r>
            <a:r>
              <a:rPr lang="en-US" sz="3500" dirty="0"/>
              <a:t>states’ </a:t>
            </a:r>
            <a:r>
              <a:rPr lang="en-US" sz="3500" dirty="0" smtClean="0"/>
              <a:t>discretion, but require same transparency </a:t>
            </a:r>
            <a:r>
              <a:rPr lang="en-US" sz="3500" dirty="0"/>
              <a:t>and accountability as </a:t>
            </a:r>
            <a:r>
              <a:rPr lang="en-US" sz="3500" dirty="0" smtClean="0"/>
              <a:t>for Medicare</a:t>
            </a:r>
            <a:endParaRPr lang="en-US" sz="3500" dirty="0" smtClean="0">
              <a:cs typeface="Garamond"/>
            </a:endParaRPr>
          </a:p>
          <a:p>
            <a:pPr marL="0" indent="0">
              <a:buNone/>
            </a:pPr>
            <a:r>
              <a:rPr lang="en-US" sz="35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3500" dirty="0" smtClean="0"/>
              <a:t>Create </a:t>
            </a:r>
            <a:r>
              <a:rPr lang="en-US" sz="3500" dirty="0"/>
              <a:t>a GME Policy Council in the Office of HHS Secretary and a GME Center within CMMS</a:t>
            </a:r>
          </a:p>
          <a:p>
            <a:pPr marL="0" indent="0">
              <a:buNone/>
            </a:pPr>
            <a:endParaRPr lang="en-US" sz="2800" dirty="0"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8650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260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A9432B"/>
                </a:solidFill>
              </a:rPr>
              <a:t>Create one Medicare GME fund (i.e. merge IME and DME) with two subsidiary funds</a:t>
            </a:r>
            <a:endParaRPr lang="en-US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15733"/>
            <a:ext cx="8503920" cy="4919616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b="1" i="1" kern="0" dirty="0" smtClean="0"/>
              <a:t>Operational Fund</a:t>
            </a:r>
            <a:endParaRPr lang="en-US" altLang="en-US" sz="2800" kern="0" dirty="0"/>
          </a:p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b="1" i="1" kern="0" dirty="0" smtClean="0">
                <a:solidFill>
                  <a:srgbClr val="000000"/>
                </a:solidFill>
              </a:rPr>
              <a:t>Transformation Fund</a:t>
            </a:r>
            <a:endParaRPr lang="en-US" altLang="en-US" sz="2800" kern="0" dirty="0" smtClean="0">
              <a:solidFill>
                <a:srgbClr val="000000"/>
              </a:solidFill>
            </a:endParaRPr>
          </a:p>
          <a:p>
            <a:pPr marL="56007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kern="0" dirty="0" smtClean="0">
                <a:solidFill>
                  <a:srgbClr val="000000"/>
                </a:solidFill>
              </a:rPr>
              <a:t>develop </a:t>
            </a:r>
            <a:r>
              <a:rPr lang="en-US" altLang="en-US" sz="2800" kern="0" dirty="0">
                <a:solidFill>
                  <a:srgbClr val="000000"/>
                </a:solidFill>
              </a:rPr>
              <a:t>and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evaluate innovations in education</a:t>
            </a:r>
          </a:p>
          <a:p>
            <a:pPr marL="56007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kern="0" dirty="0" smtClean="0">
                <a:solidFill>
                  <a:srgbClr val="000000"/>
                </a:solidFill>
              </a:rPr>
              <a:t>pilot </a:t>
            </a:r>
            <a:r>
              <a:rPr lang="en-US" altLang="en-US" sz="2800" kern="0" dirty="0">
                <a:solidFill>
                  <a:srgbClr val="000000"/>
                </a:solidFill>
              </a:rPr>
              <a:t>alternative GME payment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methods</a:t>
            </a:r>
          </a:p>
          <a:p>
            <a:pPr marL="56007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kern="0" dirty="0" smtClean="0">
                <a:solidFill>
                  <a:srgbClr val="000000"/>
                </a:solidFill>
              </a:rPr>
              <a:t>determine </a:t>
            </a:r>
            <a:r>
              <a:rPr lang="en-US" altLang="en-US" sz="2800" kern="0" dirty="0">
                <a:solidFill>
                  <a:srgbClr val="000000"/>
                </a:solidFill>
              </a:rPr>
              <a:t>and validate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performance measures </a:t>
            </a:r>
            <a:r>
              <a:rPr lang="en-US" altLang="en-US" sz="2800" kern="0" dirty="0">
                <a:solidFill>
                  <a:srgbClr val="000000"/>
                </a:solidFill>
              </a:rPr>
              <a:t>needed for an outcomes-based payment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system</a:t>
            </a:r>
          </a:p>
          <a:p>
            <a:pPr marL="56007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800" kern="0" dirty="0" smtClean="0">
                <a:solidFill>
                  <a:srgbClr val="000000"/>
                </a:solidFill>
              </a:rPr>
              <a:t>award </a:t>
            </a:r>
            <a:r>
              <a:rPr lang="en-US" altLang="en-US" sz="2800" kern="0" dirty="0">
                <a:solidFill>
                  <a:srgbClr val="000000"/>
                </a:solidFill>
              </a:rPr>
              <a:t>new Medicare-funded GME training positions in priority disciplines and geographic areas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0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9432B"/>
                </a:solidFill>
              </a:rPr>
              <a:t>Overview of Proposed Funding Allocation</a:t>
            </a:r>
            <a:endParaRPr lang="en-US" dirty="0">
              <a:solidFill>
                <a:srgbClr val="A9432B"/>
              </a:solidFill>
            </a:endParaRPr>
          </a:p>
        </p:txBody>
      </p:sp>
      <p:pic>
        <p:nvPicPr>
          <p:cNvPr id="4" name="Picture 2" descr="N:\Greta\Reports\GME\old tables figs boxes\jpegs for prepub\IOM_GradMed_figues_vert_v1 LHD edits 0604146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9" t="33492" r="11666" b="38571"/>
          <a:stretch/>
        </p:blipFill>
        <p:spPr bwMode="auto">
          <a:xfrm>
            <a:off x="301752" y="1538514"/>
            <a:ext cx="8348762" cy="480422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63307"/>
            <a:ext cx="8534400" cy="758952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A9432B"/>
                </a:solidFill>
              </a:rPr>
              <a:t>Modernize Medicare GME Payment Methodology</a:t>
            </a:r>
            <a:endParaRPr lang="en-US" sz="3000" dirty="0">
              <a:solidFill>
                <a:srgbClr val="A9432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734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</a:rPr>
              <a:t>Operational funds distributed via a single payment (current </a:t>
            </a:r>
            <a:r>
              <a:rPr lang="en-US" altLang="en-US" kern="0" dirty="0">
                <a:solidFill>
                  <a:srgbClr val="000000"/>
                </a:solidFill>
              </a:rPr>
              <a:t>IME and DME </a:t>
            </a:r>
            <a:r>
              <a:rPr lang="en-US" altLang="en-US" kern="0" dirty="0" smtClean="0">
                <a:solidFill>
                  <a:srgbClr val="000000"/>
                </a:solidFill>
              </a:rPr>
              <a:t>streams are combined)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</a:rPr>
              <a:t>National </a:t>
            </a:r>
            <a:r>
              <a:rPr lang="en-US" altLang="en-US" kern="0" dirty="0">
                <a:solidFill>
                  <a:srgbClr val="000000"/>
                </a:solidFill>
              </a:rPr>
              <a:t>per-resident amount (PRA), with a geographic </a:t>
            </a:r>
            <a:r>
              <a:rPr lang="en-US" altLang="en-US" kern="0" dirty="0" smtClean="0">
                <a:solidFill>
                  <a:srgbClr val="000000"/>
                </a:solidFill>
              </a:rPr>
              <a:t>adjustment</a:t>
            </a:r>
          </a:p>
          <a:p>
            <a:pPr marL="56007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i="1" kern="0" dirty="0" smtClean="0">
                <a:solidFill>
                  <a:srgbClr val="000000"/>
                </a:solidFill>
              </a:rPr>
              <a:t>PRA </a:t>
            </a:r>
            <a:r>
              <a:rPr lang="en-US" altLang="en-US" i="1" kern="0" dirty="0">
                <a:solidFill>
                  <a:srgbClr val="000000"/>
                </a:solidFill>
              </a:rPr>
              <a:t>=  </a:t>
            </a:r>
            <a:r>
              <a:rPr lang="en-US" altLang="en-US" i="1" kern="0" dirty="0" smtClean="0">
                <a:solidFill>
                  <a:srgbClr val="000000"/>
                </a:solidFill>
              </a:rPr>
              <a:t>total </a:t>
            </a:r>
            <a:r>
              <a:rPr lang="en-US" altLang="en-US" i="1" kern="0" dirty="0">
                <a:solidFill>
                  <a:srgbClr val="000000"/>
                </a:solidFill>
              </a:rPr>
              <a:t>value of the GME Operational </a:t>
            </a:r>
            <a:r>
              <a:rPr lang="en-US" altLang="en-US" i="1" kern="0" dirty="0" smtClean="0">
                <a:solidFill>
                  <a:srgbClr val="000000"/>
                </a:solidFill>
              </a:rPr>
              <a:t>Fund ÷ current </a:t>
            </a:r>
            <a:r>
              <a:rPr lang="en-US" altLang="en-US" i="1" kern="0" dirty="0">
                <a:solidFill>
                  <a:srgbClr val="000000"/>
                </a:solidFill>
              </a:rPr>
              <a:t># Medicare-funded training slots</a:t>
            </a:r>
          </a:p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</a:rPr>
              <a:t>Operational </a:t>
            </a:r>
            <a:r>
              <a:rPr lang="en-US" altLang="en-US" kern="0" dirty="0">
                <a:solidFill>
                  <a:srgbClr val="000000"/>
                </a:solidFill>
              </a:rPr>
              <a:t>funds </a:t>
            </a:r>
            <a:r>
              <a:rPr lang="en-US" altLang="en-US" kern="0" dirty="0" smtClean="0">
                <a:solidFill>
                  <a:srgbClr val="000000"/>
                </a:solidFill>
              </a:rPr>
              <a:t>provided directly </a:t>
            </a:r>
            <a:r>
              <a:rPr lang="en-US" altLang="en-US" kern="0" dirty="0">
                <a:solidFill>
                  <a:srgbClr val="000000"/>
                </a:solidFill>
              </a:rPr>
              <a:t>to sponsoring </a:t>
            </a:r>
            <a:r>
              <a:rPr lang="en-US" altLang="en-US" kern="0" dirty="0" smtClean="0">
                <a:solidFill>
                  <a:srgbClr val="000000"/>
                </a:solidFill>
              </a:rPr>
              <a:t>organizations</a:t>
            </a:r>
          </a:p>
          <a:p>
            <a:pPr marL="285750" indent="-2857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</a:rPr>
              <a:t>(Phase II:)  Implement performance-based payments</a:t>
            </a:r>
            <a:endParaRPr lang="en-US" altLang="en-US" kern="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9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8488</TotalTime>
  <Words>568</Words>
  <Application>Microsoft Office PowerPoint</Application>
  <PresentationFormat>On-screen Show (4:3)</PresentationFormat>
  <Paragraphs>80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GME Governance and Financing: What can the IOM Committee Recommendations Accomplish? </vt:lpstr>
      <vt:lpstr>Context for the Deliberations: Perceived Problems</vt:lpstr>
      <vt:lpstr>Primary Focus: $10B from Medicare</vt:lpstr>
      <vt:lpstr>Committee Observations Underlying the Recommendations</vt:lpstr>
      <vt:lpstr>Problems with Current Distribution Methodology</vt:lpstr>
      <vt:lpstr>The Gist of the Recommendations</vt:lpstr>
      <vt:lpstr>Create one Medicare GME fund (i.e. merge IME and DME) with two subsidiary funds</vt:lpstr>
      <vt:lpstr>Overview of Proposed Funding Allocation</vt:lpstr>
      <vt:lpstr>Modernize Medicare GME Payment Methodology</vt:lpstr>
      <vt:lpstr>Impact of Phase I Financing Recommendations</vt:lpstr>
      <vt:lpstr>Vision for Phase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IOM Report: Graduate Medical Education That Meets the Nation’s Health Needs</dc:title>
  <dc:creator>Debra Weinstein</dc:creator>
  <cp:lastModifiedBy>Denise VanderSal</cp:lastModifiedBy>
  <cp:revision>128</cp:revision>
  <dcterms:created xsi:type="dcterms:W3CDTF">2014-09-13T18:49:21Z</dcterms:created>
  <dcterms:modified xsi:type="dcterms:W3CDTF">2014-10-15T03:30:56Z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1770382017</vt:i4>
  </property>
  <property fmtid="{D5CDD505-2E9C-101B-9397-08002B2CF9AE}" pid="3" name="_NewReviewCycle">
    <vt:lpwstr/>
  </property>
  <property fmtid="{D5CDD505-2E9C-101B-9397-08002B2CF9AE}" pid="4" name="_EmailSubject">
    <vt:lpwstr>Arkansas GME Summit - Speaker Information Email</vt:lpwstr>
  </property>
  <property fmtid="{D5CDD505-2E9C-101B-9397-08002B2CF9AE}" pid="5" name="_AuthorEmail">
    <vt:lpwstr>DWEINSTEIN@PARTNERS.ORG</vt:lpwstr>
  </property>
  <property fmtid="{D5CDD505-2E9C-101B-9397-08002B2CF9AE}" pid="6" name="_AuthorEmailDisplayName">
    <vt:lpwstr>Weinstein, Debra F.,M.D.,MGH</vt:lpwstr>
  </property>
</Properties>
</file>