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81" r:id="rId3"/>
    <p:sldId id="364" r:id="rId4"/>
    <p:sldId id="382" r:id="rId5"/>
    <p:sldId id="366" r:id="rId6"/>
    <p:sldId id="367" r:id="rId7"/>
    <p:sldId id="368" r:id="rId8"/>
    <p:sldId id="370" r:id="rId9"/>
    <p:sldId id="373" r:id="rId10"/>
    <p:sldId id="337" r:id="rId11"/>
    <p:sldId id="369" r:id="rId12"/>
    <p:sldId id="334" r:id="rId13"/>
    <p:sldId id="286" r:id="rId14"/>
    <p:sldId id="342" r:id="rId15"/>
    <p:sldId id="380" r:id="rId16"/>
    <p:sldId id="341" r:id="rId17"/>
    <p:sldId id="363" r:id="rId18"/>
    <p:sldId id="384" r:id="rId19"/>
    <p:sldId id="351" r:id="rId20"/>
    <p:sldId id="353" r:id="rId21"/>
    <p:sldId id="360" r:id="rId22"/>
    <p:sldId id="3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99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0" autoAdjust="0"/>
    <p:restoredTop sz="98216" autoAdjust="0"/>
  </p:normalViewPr>
  <p:slideViewPr>
    <p:cSldViewPr snapToGrid="0">
      <p:cViewPr>
        <p:scale>
          <a:sx n="80" d="100"/>
          <a:sy n="80" d="100"/>
        </p:scale>
        <p:origin x="-432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BAC21-1090-4EDC-AE5E-B87172533968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FEB7C6-890F-483A-AEA4-AD4E3841B174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The Council of GME predicted that the U.S. would face a surplus of 80,000 physicians by the year 2000.  </a:t>
          </a:r>
          <a:endParaRPr lang="en-US" b="1" dirty="0">
            <a:solidFill>
              <a:srgbClr val="002060"/>
            </a:solidFill>
          </a:endParaRPr>
        </a:p>
      </dgm:t>
    </dgm:pt>
    <dgm:pt modelId="{AA432601-DB7E-4E6A-B595-B262937AB73F}" type="parTrans" cxnId="{0DD0FDFB-8EF0-4B5B-9289-B0884F9DD4A7}">
      <dgm:prSet/>
      <dgm:spPr/>
      <dgm:t>
        <a:bodyPr/>
        <a:lstStyle/>
        <a:p>
          <a:endParaRPr lang="en-US"/>
        </a:p>
      </dgm:t>
    </dgm:pt>
    <dgm:pt modelId="{AF6C0ACC-265D-4FE8-9D9B-D3433071E721}" type="sibTrans" cxnId="{0DD0FDFB-8EF0-4B5B-9289-B0884F9DD4A7}">
      <dgm:prSet/>
      <dgm:spPr/>
      <dgm:t>
        <a:bodyPr/>
        <a:lstStyle/>
        <a:p>
          <a:endParaRPr lang="en-US"/>
        </a:p>
      </dgm:t>
    </dgm:pt>
    <dgm:pt modelId="{2A79DB57-7A89-4E22-8FE7-A91941ADF08A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The AAMC predicted  a physician shortage across the country of 62,900 physicians by 2015, growing to 130,600 by 2025.</a:t>
          </a:r>
          <a:endParaRPr lang="en-US" b="1" dirty="0">
            <a:solidFill>
              <a:srgbClr val="002060"/>
            </a:solidFill>
          </a:endParaRPr>
        </a:p>
      </dgm:t>
    </dgm:pt>
    <dgm:pt modelId="{DCB335AE-7FF6-4265-B91F-8985B3D7A610}" type="parTrans" cxnId="{79F8C011-0DFC-4DBC-A7D8-7A4F50F6F981}">
      <dgm:prSet/>
      <dgm:spPr/>
      <dgm:t>
        <a:bodyPr/>
        <a:lstStyle/>
        <a:p>
          <a:endParaRPr lang="en-US"/>
        </a:p>
      </dgm:t>
    </dgm:pt>
    <dgm:pt modelId="{C536A3D1-0AF7-4C15-A9EB-8CA190D85F8E}" type="sibTrans" cxnId="{79F8C011-0DFC-4DBC-A7D8-7A4F50F6F981}">
      <dgm:prSet/>
      <dgm:spPr/>
      <dgm:t>
        <a:bodyPr/>
        <a:lstStyle/>
        <a:p>
          <a:endParaRPr lang="en-US"/>
        </a:p>
      </dgm:t>
    </dgm:pt>
    <dgm:pt modelId="{7E948739-0867-4A70-9D6F-AC5589FE45DF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</a:rPr>
            <a:t>The IOM has spoken about the numerous avenues by which a patient can receive care and how this complicates the physician shortage discussion.   </a:t>
          </a:r>
          <a:endParaRPr lang="en-US" sz="1600" b="1" dirty="0">
            <a:solidFill>
              <a:srgbClr val="002060"/>
            </a:solidFill>
          </a:endParaRPr>
        </a:p>
      </dgm:t>
    </dgm:pt>
    <dgm:pt modelId="{64B31070-2EBE-4C4E-BE74-FCD1FB278C07}" type="parTrans" cxnId="{36C37D3C-45AD-4AE5-B2AB-CFCAAB3B4C6E}">
      <dgm:prSet/>
      <dgm:spPr/>
      <dgm:t>
        <a:bodyPr/>
        <a:lstStyle/>
        <a:p>
          <a:endParaRPr lang="en-US"/>
        </a:p>
      </dgm:t>
    </dgm:pt>
    <dgm:pt modelId="{B7B27E5E-2138-41E2-8D12-46AA2CF4115F}" type="sibTrans" cxnId="{36C37D3C-45AD-4AE5-B2AB-CFCAAB3B4C6E}">
      <dgm:prSet/>
      <dgm:spPr/>
      <dgm:t>
        <a:bodyPr/>
        <a:lstStyle/>
        <a:p>
          <a:endParaRPr lang="en-US"/>
        </a:p>
      </dgm:t>
    </dgm:pt>
    <dgm:pt modelId="{E8D7DCC0-4FF1-458E-84F5-2491DD68E76F}">
      <dgm:prSet/>
      <dgm:spPr/>
      <dgm:t>
        <a:bodyPr/>
        <a:lstStyle/>
        <a:p>
          <a:endParaRPr lang="en-US"/>
        </a:p>
      </dgm:t>
    </dgm:pt>
    <dgm:pt modelId="{1E7337DF-0D37-4649-BD61-3D108FCD02E7}" type="parTrans" cxnId="{FA9A5ACB-0BFC-485E-A851-93ACD78710E6}">
      <dgm:prSet/>
      <dgm:spPr/>
      <dgm:t>
        <a:bodyPr/>
        <a:lstStyle/>
        <a:p>
          <a:endParaRPr lang="en-US"/>
        </a:p>
      </dgm:t>
    </dgm:pt>
    <dgm:pt modelId="{5140C245-03C0-4E70-9911-19299FD6AD5F}" type="sibTrans" cxnId="{FA9A5ACB-0BFC-485E-A851-93ACD78710E6}">
      <dgm:prSet/>
      <dgm:spPr/>
      <dgm:t>
        <a:bodyPr/>
        <a:lstStyle/>
        <a:p>
          <a:endParaRPr lang="en-US"/>
        </a:p>
      </dgm:t>
    </dgm:pt>
    <dgm:pt modelId="{78E66FF5-5DFE-4FD8-912F-77F7BF9ACC04}" type="pres">
      <dgm:prSet presAssocID="{937BAC21-1090-4EDC-AE5E-B871725339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485B2E-B0BB-4FE5-B946-3BCD82ED2599}" type="pres">
      <dgm:prSet presAssocID="{937BAC21-1090-4EDC-AE5E-B87172533968}" presName="arrow" presStyleLbl="bgShp" presStyleIdx="0" presStyleCnt="1"/>
      <dgm:spPr/>
    </dgm:pt>
    <dgm:pt modelId="{7C979757-3E2A-4008-9904-F2263C3EEB92}" type="pres">
      <dgm:prSet presAssocID="{937BAC21-1090-4EDC-AE5E-B87172533968}" presName="points" presStyleCnt="0"/>
      <dgm:spPr/>
    </dgm:pt>
    <dgm:pt modelId="{D3CD15E4-0A00-4D2F-9157-7F9314B37741}" type="pres">
      <dgm:prSet presAssocID="{C9FEB7C6-890F-483A-AEA4-AD4E3841B174}" presName="compositeA" presStyleCnt="0"/>
      <dgm:spPr/>
    </dgm:pt>
    <dgm:pt modelId="{D3A12319-3051-49A7-952F-EFE5E4B4C823}" type="pres">
      <dgm:prSet presAssocID="{C9FEB7C6-890F-483A-AEA4-AD4E3841B174}" presName="textA" presStyleLbl="revTx" presStyleIdx="0" presStyleCnt="4" custLinFactNeighborX="1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FF5BD-B1FF-4035-8A32-7CF7BBA1329A}" type="pres">
      <dgm:prSet presAssocID="{C9FEB7C6-890F-483A-AEA4-AD4E3841B174}" presName="circleA" presStyleLbl="node1" presStyleIdx="0" presStyleCnt="4" custScaleX="151875" custScaleY="151875"/>
      <dgm:spPr/>
    </dgm:pt>
    <dgm:pt modelId="{E4DEE8FB-B109-46BA-8253-5CE2DEED8CD7}" type="pres">
      <dgm:prSet presAssocID="{C9FEB7C6-890F-483A-AEA4-AD4E3841B174}" presName="spaceA" presStyleCnt="0"/>
      <dgm:spPr/>
    </dgm:pt>
    <dgm:pt modelId="{3AAB8EAD-45E9-41D7-9DE5-432672350AA8}" type="pres">
      <dgm:prSet presAssocID="{AF6C0ACC-265D-4FE8-9D9B-D3433071E721}" presName="space" presStyleCnt="0"/>
      <dgm:spPr/>
    </dgm:pt>
    <dgm:pt modelId="{C3BE8FDC-8935-4520-9000-F7832E274B7C}" type="pres">
      <dgm:prSet presAssocID="{2A79DB57-7A89-4E22-8FE7-A91941ADF08A}" presName="compositeB" presStyleCnt="0"/>
      <dgm:spPr/>
    </dgm:pt>
    <dgm:pt modelId="{0465469C-C826-4558-A4B7-0567BC943DBA}" type="pres">
      <dgm:prSet presAssocID="{2A79DB57-7A89-4E22-8FE7-A91941ADF08A}" presName="textB" presStyleLbl="revTx" presStyleIdx="1" presStyleCnt="4" custScaleX="163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D7E5A-6698-40C0-892A-65443D4C4290}" type="pres">
      <dgm:prSet presAssocID="{2A79DB57-7A89-4E22-8FE7-A91941ADF08A}" presName="circleB" presStyleLbl="node1" presStyleIdx="1" presStyleCnt="4" custScaleX="151875" custScaleY="151875"/>
      <dgm:spPr/>
    </dgm:pt>
    <dgm:pt modelId="{B31CCA7F-5F4B-4F0A-947C-FFF8E4483FD6}" type="pres">
      <dgm:prSet presAssocID="{2A79DB57-7A89-4E22-8FE7-A91941ADF08A}" presName="spaceB" presStyleCnt="0"/>
      <dgm:spPr/>
    </dgm:pt>
    <dgm:pt modelId="{3C429873-4630-4A62-848B-9E3B3284B2CF}" type="pres">
      <dgm:prSet presAssocID="{C536A3D1-0AF7-4C15-A9EB-8CA190D85F8E}" presName="space" presStyleCnt="0"/>
      <dgm:spPr/>
    </dgm:pt>
    <dgm:pt modelId="{49044123-F99B-4E29-98D6-9022148F8EBF}" type="pres">
      <dgm:prSet presAssocID="{7E948739-0867-4A70-9D6F-AC5589FE45DF}" presName="compositeA" presStyleCnt="0"/>
      <dgm:spPr/>
    </dgm:pt>
    <dgm:pt modelId="{331E775B-0012-48A6-9EC9-43C787D872A3}" type="pres">
      <dgm:prSet presAssocID="{7E948739-0867-4A70-9D6F-AC5589FE45DF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B5345-536F-4E72-9E0E-72D6FFC4CC4F}" type="pres">
      <dgm:prSet presAssocID="{7E948739-0867-4A70-9D6F-AC5589FE45DF}" presName="circleA" presStyleLbl="node1" presStyleIdx="2" presStyleCnt="4" custScaleX="151875" custScaleY="151875"/>
      <dgm:spPr/>
    </dgm:pt>
    <dgm:pt modelId="{DF9D7BA3-85E3-4C27-B249-9C597502F055}" type="pres">
      <dgm:prSet presAssocID="{7E948739-0867-4A70-9D6F-AC5589FE45DF}" presName="spaceA" presStyleCnt="0"/>
      <dgm:spPr/>
    </dgm:pt>
    <dgm:pt modelId="{6FEE439F-9784-4109-81BD-4BC0AF57533B}" type="pres">
      <dgm:prSet presAssocID="{B7B27E5E-2138-41E2-8D12-46AA2CF4115F}" presName="space" presStyleCnt="0"/>
      <dgm:spPr/>
    </dgm:pt>
    <dgm:pt modelId="{59C260DF-566C-481E-8F08-29DBE30BBFA9}" type="pres">
      <dgm:prSet presAssocID="{E8D7DCC0-4FF1-458E-84F5-2491DD68E76F}" presName="compositeB" presStyleCnt="0"/>
      <dgm:spPr/>
    </dgm:pt>
    <dgm:pt modelId="{4B075C63-E92C-4BDA-A8CF-69BF603E122D}" type="pres">
      <dgm:prSet presAssocID="{E8D7DCC0-4FF1-458E-84F5-2491DD68E76F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28448-AC54-4843-BED7-A172D306F808}" type="pres">
      <dgm:prSet presAssocID="{E8D7DCC0-4FF1-458E-84F5-2491DD68E76F}" presName="circleB" presStyleLbl="node1" presStyleIdx="3" presStyleCnt="4" custScaleX="147541" custScaleY="147541" custLinFactNeighborX="51096"/>
      <dgm:spPr/>
    </dgm:pt>
    <dgm:pt modelId="{979B302F-2F6F-439F-BCD7-5CB0CD1BDCBA}" type="pres">
      <dgm:prSet presAssocID="{E8D7DCC0-4FF1-458E-84F5-2491DD68E76F}" presName="spaceB" presStyleCnt="0"/>
      <dgm:spPr/>
    </dgm:pt>
  </dgm:ptLst>
  <dgm:cxnLst>
    <dgm:cxn modelId="{BD8D7BAA-89A0-4587-9EF8-E4EE9E1A1891}" type="presOf" srcId="{7E948739-0867-4A70-9D6F-AC5589FE45DF}" destId="{331E775B-0012-48A6-9EC9-43C787D872A3}" srcOrd="0" destOrd="0" presId="urn:microsoft.com/office/officeart/2005/8/layout/hProcess11"/>
    <dgm:cxn modelId="{36C37D3C-45AD-4AE5-B2AB-CFCAAB3B4C6E}" srcId="{937BAC21-1090-4EDC-AE5E-B87172533968}" destId="{7E948739-0867-4A70-9D6F-AC5589FE45DF}" srcOrd="2" destOrd="0" parTransId="{64B31070-2EBE-4C4E-BE74-FCD1FB278C07}" sibTransId="{B7B27E5E-2138-41E2-8D12-46AA2CF4115F}"/>
    <dgm:cxn modelId="{FA9A5ACB-0BFC-485E-A851-93ACD78710E6}" srcId="{937BAC21-1090-4EDC-AE5E-B87172533968}" destId="{E8D7DCC0-4FF1-458E-84F5-2491DD68E76F}" srcOrd="3" destOrd="0" parTransId="{1E7337DF-0D37-4649-BD61-3D108FCD02E7}" sibTransId="{5140C245-03C0-4E70-9911-19299FD6AD5F}"/>
    <dgm:cxn modelId="{95710ACA-97B6-4BBF-9BEB-618FFD9BA4A1}" type="presOf" srcId="{E8D7DCC0-4FF1-458E-84F5-2491DD68E76F}" destId="{4B075C63-E92C-4BDA-A8CF-69BF603E122D}" srcOrd="0" destOrd="0" presId="urn:microsoft.com/office/officeart/2005/8/layout/hProcess11"/>
    <dgm:cxn modelId="{79F8C011-0DFC-4DBC-A7D8-7A4F50F6F981}" srcId="{937BAC21-1090-4EDC-AE5E-B87172533968}" destId="{2A79DB57-7A89-4E22-8FE7-A91941ADF08A}" srcOrd="1" destOrd="0" parTransId="{DCB335AE-7FF6-4265-B91F-8985B3D7A610}" sibTransId="{C536A3D1-0AF7-4C15-A9EB-8CA190D85F8E}"/>
    <dgm:cxn modelId="{6D12CA21-5B6C-493B-A9FB-3EBE51C94E93}" type="presOf" srcId="{C9FEB7C6-890F-483A-AEA4-AD4E3841B174}" destId="{D3A12319-3051-49A7-952F-EFE5E4B4C823}" srcOrd="0" destOrd="0" presId="urn:microsoft.com/office/officeart/2005/8/layout/hProcess11"/>
    <dgm:cxn modelId="{38323BF5-D3BE-4DFC-883F-6AEC45B78D25}" type="presOf" srcId="{937BAC21-1090-4EDC-AE5E-B87172533968}" destId="{78E66FF5-5DFE-4FD8-912F-77F7BF9ACC04}" srcOrd="0" destOrd="0" presId="urn:microsoft.com/office/officeart/2005/8/layout/hProcess11"/>
    <dgm:cxn modelId="{0DD0FDFB-8EF0-4B5B-9289-B0884F9DD4A7}" srcId="{937BAC21-1090-4EDC-AE5E-B87172533968}" destId="{C9FEB7C6-890F-483A-AEA4-AD4E3841B174}" srcOrd="0" destOrd="0" parTransId="{AA432601-DB7E-4E6A-B595-B262937AB73F}" sibTransId="{AF6C0ACC-265D-4FE8-9D9B-D3433071E721}"/>
    <dgm:cxn modelId="{788E2F50-AEC0-447A-BB0C-363B24672B43}" type="presOf" srcId="{2A79DB57-7A89-4E22-8FE7-A91941ADF08A}" destId="{0465469C-C826-4558-A4B7-0567BC943DBA}" srcOrd="0" destOrd="0" presId="urn:microsoft.com/office/officeart/2005/8/layout/hProcess11"/>
    <dgm:cxn modelId="{FF1FF274-C87B-454C-81CE-A4B4D5EF7554}" type="presParOf" srcId="{78E66FF5-5DFE-4FD8-912F-77F7BF9ACC04}" destId="{E0485B2E-B0BB-4FE5-B946-3BCD82ED2599}" srcOrd="0" destOrd="0" presId="urn:microsoft.com/office/officeart/2005/8/layout/hProcess11"/>
    <dgm:cxn modelId="{5594454A-756A-4FB0-B555-DF484906AECB}" type="presParOf" srcId="{78E66FF5-5DFE-4FD8-912F-77F7BF9ACC04}" destId="{7C979757-3E2A-4008-9904-F2263C3EEB92}" srcOrd="1" destOrd="0" presId="urn:microsoft.com/office/officeart/2005/8/layout/hProcess11"/>
    <dgm:cxn modelId="{570089F6-529B-4964-8234-352C021F2DE5}" type="presParOf" srcId="{7C979757-3E2A-4008-9904-F2263C3EEB92}" destId="{D3CD15E4-0A00-4D2F-9157-7F9314B37741}" srcOrd="0" destOrd="0" presId="urn:microsoft.com/office/officeart/2005/8/layout/hProcess11"/>
    <dgm:cxn modelId="{E77729C9-99DC-43D5-A41E-8CD8D4F043C6}" type="presParOf" srcId="{D3CD15E4-0A00-4D2F-9157-7F9314B37741}" destId="{D3A12319-3051-49A7-952F-EFE5E4B4C823}" srcOrd="0" destOrd="0" presId="urn:microsoft.com/office/officeart/2005/8/layout/hProcess11"/>
    <dgm:cxn modelId="{20346182-05DB-496A-A0F2-9E3EC52C22D5}" type="presParOf" srcId="{D3CD15E4-0A00-4D2F-9157-7F9314B37741}" destId="{F3BFF5BD-B1FF-4035-8A32-7CF7BBA1329A}" srcOrd="1" destOrd="0" presId="urn:microsoft.com/office/officeart/2005/8/layout/hProcess11"/>
    <dgm:cxn modelId="{28745542-8845-4161-BB86-656D3EED9EEA}" type="presParOf" srcId="{D3CD15E4-0A00-4D2F-9157-7F9314B37741}" destId="{E4DEE8FB-B109-46BA-8253-5CE2DEED8CD7}" srcOrd="2" destOrd="0" presId="urn:microsoft.com/office/officeart/2005/8/layout/hProcess11"/>
    <dgm:cxn modelId="{C71A9FD9-8F8A-475F-A6E9-EA057A5D924E}" type="presParOf" srcId="{7C979757-3E2A-4008-9904-F2263C3EEB92}" destId="{3AAB8EAD-45E9-41D7-9DE5-432672350AA8}" srcOrd="1" destOrd="0" presId="urn:microsoft.com/office/officeart/2005/8/layout/hProcess11"/>
    <dgm:cxn modelId="{7205A86C-DC09-498F-9674-3442E257FFB3}" type="presParOf" srcId="{7C979757-3E2A-4008-9904-F2263C3EEB92}" destId="{C3BE8FDC-8935-4520-9000-F7832E274B7C}" srcOrd="2" destOrd="0" presId="urn:microsoft.com/office/officeart/2005/8/layout/hProcess11"/>
    <dgm:cxn modelId="{077A674C-BA7B-4B90-8D54-88D361B460D8}" type="presParOf" srcId="{C3BE8FDC-8935-4520-9000-F7832E274B7C}" destId="{0465469C-C826-4558-A4B7-0567BC943DBA}" srcOrd="0" destOrd="0" presId="urn:microsoft.com/office/officeart/2005/8/layout/hProcess11"/>
    <dgm:cxn modelId="{F387DA50-6427-46DF-8175-DFA4B71ACE36}" type="presParOf" srcId="{C3BE8FDC-8935-4520-9000-F7832E274B7C}" destId="{F69D7E5A-6698-40C0-892A-65443D4C4290}" srcOrd="1" destOrd="0" presId="urn:microsoft.com/office/officeart/2005/8/layout/hProcess11"/>
    <dgm:cxn modelId="{E84A9FD5-7B93-42D5-90DA-E8DC472FD89F}" type="presParOf" srcId="{C3BE8FDC-8935-4520-9000-F7832E274B7C}" destId="{B31CCA7F-5F4B-4F0A-947C-FFF8E4483FD6}" srcOrd="2" destOrd="0" presId="urn:microsoft.com/office/officeart/2005/8/layout/hProcess11"/>
    <dgm:cxn modelId="{1BA5E541-3C0A-48D0-A969-B138D895774B}" type="presParOf" srcId="{7C979757-3E2A-4008-9904-F2263C3EEB92}" destId="{3C429873-4630-4A62-848B-9E3B3284B2CF}" srcOrd="3" destOrd="0" presId="urn:microsoft.com/office/officeart/2005/8/layout/hProcess11"/>
    <dgm:cxn modelId="{5B2AFDCC-02C7-40AF-B50B-C8FEA6C1EE84}" type="presParOf" srcId="{7C979757-3E2A-4008-9904-F2263C3EEB92}" destId="{49044123-F99B-4E29-98D6-9022148F8EBF}" srcOrd="4" destOrd="0" presId="urn:microsoft.com/office/officeart/2005/8/layout/hProcess11"/>
    <dgm:cxn modelId="{0D132E0E-BDD7-401B-9C88-F1156B597BBB}" type="presParOf" srcId="{49044123-F99B-4E29-98D6-9022148F8EBF}" destId="{331E775B-0012-48A6-9EC9-43C787D872A3}" srcOrd="0" destOrd="0" presId="urn:microsoft.com/office/officeart/2005/8/layout/hProcess11"/>
    <dgm:cxn modelId="{A8C8A33A-A33E-45CB-9D91-BD5C588852CE}" type="presParOf" srcId="{49044123-F99B-4E29-98D6-9022148F8EBF}" destId="{F0DB5345-536F-4E72-9E0E-72D6FFC4CC4F}" srcOrd="1" destOrd="0" presId="urn:microsoft.com/office/officeart/2005/8/layout/hProcess11"/>
    <dgm:cxn modelId="{20395B49-C519-4C7E-B114-CCEB76B8C458}" type="presParOf" srcId="{49044123-F99B-4E29-98D6-9022148F8EBF}" destId="{DF9D7BA3-85E3-4C27-B249-9C597502F055}" srcOrd="2" destOrd="0" presId="urn:microsoft.com/office/officeart/2005/8/layout/hProcess11"/>
    <dgm:cxn modelId="{4A696E24-7592-40DD-B789-B973E708EF52}" type="presParOf" srcId="{7C979757-3E2A-4008-9904-F2263C3EEB92}" destId="{6FEE439F-9784-4109-81BD-4BC0AF57533B}" srcOrd="5" destOrd="0" presId="urn:microsoft.com/office/officeart/2005/8/layout/hProcess11"/>
    <dgm:cxn modelId="{8AD8C0CC-71A4-4233-9A68-0EDD0815E23C}" type="presParOf" srcId="{7C979757-3E2A-4008-9904-F2263C3EEB92}" destId="{59C260DF-566C-481E-8F08-29DBE30BBFA9}" srcOrd="6" destOrd="0" presId="urn:microsoft.com/office/officeart/2005/8/layout/hProcess11"/>
    <dgm:cxn modelId="{6A1B1E9E-666B-4CDA-9877-C8AF9B5AEAF2}" type="presParOf" srcId="{59C260DF-566C-481E-8F08-29DBE30BBFA9}" destId="{4B075C63-E92C-4BDA-A8CF-69BF603E122D}" srcOrd="0" destOrd="0" presId="urn:microsoft.com/office/officeart/2005/8/layout/hProcess11"/>
    <dgm:cxn modelId="{0ADB456F-A708-4446-BA48-4A5C00BC6E91}" type="presParOf" srcId="{59C260DF-566C-481E-8F08-29DBE30BBFA9}" destId="{C5428448-AC54-4843-BED7-A172D306F808}" srcOrd="1" destOrd="0" presId="urn:microsoft.com/office/officeart/2005/8/layout/hProcess11"/>
    <dgm:cxn modelId="{5E2F14F5-5218-4A6B-8CC2-0D016022A802}" type="presParOf" srcId="{59C260DF-566C-481E-8F08-29DBE30BBFA9}" destId="{979B302F-2F6F-439F-BCD7-5CB0CD1BDCB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E6CBA9-7A13-4960-B61D-42A8D2B95650}" type="doc">
      <dgm:prSet loTypeId="urn:microsoft.com/office/officeart/2005/8/layout/target3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CA"/>
        </a:p>
      </dgm:t>
    </dgm:pt>
    <dgm:pt modelId="{2957C0DF-E8B6-4EEE-9D44-C38CD4F5152E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CA" sz="2000" b="1" dirty="0"/>
            <a:t>$69.9 Million </a:t>
          </a:r>
          <a:r>
            <a:rPr lang="en-CA" sz="2000" dirty="0"/>
            <a:t>in Economic Impact </a:t>
          </a:r>
          <a:r>
            <a:rPr lang="en-CA" sz="2000" dirty="0" smtClean="0"/>
            <a:t/>
          </a:r>
          <a:br>
            <a:rPr lang="en-CA" sz="2000" dirty="0" smtClean="0"/>
          </a:br>
          <a:r>
            <a:rPr lang="en-CA" sz="2000" dirty="0" smtClean="0"/>
            <a:t>during </a:t>
          </a:r>
          <a:r>
            <a:rPr lang="en-CA" sz="2000" dirty="0"/>
            <a:t>the </a:t>
          </a:r>
          <a:r>
            <a:rPr lang="en-CA" sz="2000" dirty="0" smtClean="0"/>
            <a:t>2-year </a:t>
          </a:r>
          <a:r>
            <a:rPr lang="en-CA" sz="2000" dirty="0"/>
            <a:t>start-up period;</a:t>
          </a:r>
          <a:br>
            <a:rPr lang="en-CA" sz="2000" dirty="0"/>
          </a:br>
          <a:r>
            <a:rPr lang="en-CA" sz="2000" dirty="0"/>
            <a:t>Growing to </a:t>
          </a:r>
          <a:r>
            <a:rPr lang="en-CA" sz="2000" b="1" dirty="0"/>
            <a:t>$87.7 Million </a:t>
          </a:r>
          <a:r>
            <a:rPr lang="en-CA" sz="2000" b="1" dirty="0" smtClean="0"/>
            <a:t>Annually </a:t>
          </a:r>
          <a:r>
            <a:rPr lang="en-CA" sz="2000" dirty="0" smtClean="0"/>
            <a:t>at </a:t>
          </a:r>
          <a:r>
            <a:rPr lang="en-CA" sz="2000" dirty="0"/>
            <a:t>full capacity</a:t>
          </a:r>
        </a:p>
      </dgm:t>
    </dgm:pt>
    <dgm:pt modelId="{CCDC8275-16E0-455D-9A0D-8CF43EB24347}" type="parTrans" cxnId="{BD531282-D6E4-474F-9835-1C214E3F35BD}">
      <dgm:prSet/>
      <dgm:spPr/>
      <dgm:t>
        <a:bodyPr/>
        <a:lstStyle/>
        <a:p>
          <a:pPr algn="ctr"/>
          <a:endParaRPr lang="en-CA" sz="2000"/>
        </a:p>
      </dgm:t>
    </dgm:pt>
    <dgm:pt modelId="{A6A881D8-21A0-42CD-852F-2010FB66189D}" type="sibTrans" cxnId="{BD531282-D6E4-474F-9835-1C214E3F35BD}">
      <dgm:prSet/>
      <dgm:spPr/>
      <dgm:t>
        <a:bodyPr/>
        <a:lstStyle/>
        <a:p>
          <a:pPr algn="ctr"/>
          <a:endParaRPr lang="en-CA" sz="2000"/>
        </a:p>
      </dgm:t>
    </dgm:pt>
    <dgm:pt modelId="{7489DA7E-2DF5-447A-A517-C211E16AE809}">
      <dgm:prSet phldrT="[Text]" custT="1"/>
      <dgm:spPr>
        <a:solidFill>
          <a:schemeClr val="bg1">
            <a:lumMod val="95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CA" sz="2000" b="1" dirty="0"/>
            <a:t>$2.1 Million </a:t>
          </a:r>
          <a:r>
            <a:rPr lang="en-CA" sz="2000" dirty="0"/>
            <a:t>in taxes to communities </a:t>
          </a:r>
          <a:r>
            <a:rPr lang="en-CA" sz="2000" dirty="0" smtClean="0"/>
            <a:t/>
          </a:r>
          <a:br>
            <a:rPr lang="en-CA" sz="2000" dirty="0" smtClean="0"/>
          </a:br>
          <a:r>
            <a:rPr lang="en-CA" sz="2000" dirty="0" smtClean="0"/>
            <a:t>in </a:t>
          </a:r>
          <a:r>
            <a:rPr lang="en-CA" sz="2000" dirty="0"/>
            <a:t>Northeast Arkansas</a:t>
          </a:r>
        </a:p>
      </dgm:t>
    </dgm:pt>
    <dgm:pt modelId="{5BAAD40D-F9D3-4CCF-9041-622811D3533B}" type="parTrans" cxnId="{02DA869D-239C-4833-8354-67B0F5E7344F}">
      <dgm:prSet/>
      <dgm:spPr/>
      <dgm:t>
        <a:bodyPr/>
        <a:lstStyle/>
        <a:p>
          <a:pPr algn="ctr"/>
          <a:endParaRPr lang="en-CA" sz="2000"/>
        </a:p>
      </dgm:t>
    </dgm:pt>
    <dgm:pt modelId="{D18638EF-21E7-474B-9259-B9BDA4D36857}" type="sibTrans" cxnId="{02DA869D-239C-4833-8354-67B0F5E7344F}">
      <dgm:prSet/>
      <dgm:spPr/>
      <dgm:t>
        <a:bodyPr/>
        <a:lstStyle/>
        <a:p>
          <a:pPr algn="ctr"/>
          <a:endParaRPr lang="en-CA" sz="2000"/>
        </a:p>
      </dgm:t>
    </dgm:pt>
    <dgm:pt modelId="{A1FDEBB7-CD81-40FA-939A-5B2D79D0ED09}">
      <dgm:prSet phldrT="[Text]" custT="1"/>
      <dgm:spPr>
        <a:solidFill>
          <a:schemeClr val="bg1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CA" sz="2000" b="1" dirty="0"/>
            <a:t>317 jobs </a:t>
          </a:r>
          <a:r>
            <a:rPr lang="en-CA" sz="2000" dirty="0"/>
            <a:t>will be </a:t>
          </a:r>
          <a:r>
            <a:rPr lang="en-CA" sz="2000" dirty="0" smtClean="0"/>
            <a:t>supported at start-up </a:t>
          </a:r>
          <a:br>
            <a:rPr lang="en-CA" sz="2000" dirty="0" smtClean="0"/>
          </a:br>
          <a:r>
            <a:rPr lang="en-CA" sz="2000" dirty="0" smtClean="0"/>
            <a:t>and </a:t>
          </a:r>
          <a:r>
            <a:rPr lang="en-CA" sz="2000" b="1" dirty="0" smtClean="0"/>
            <a:t>420 jobs </a:t>
          </a:r>
          <a:r>
            <a:rPr lang="en-CA" sz="2000" dirty="0" smtClean="0"/>
            <a:t>at full capacity</a:t>
          </a:r>
          <a:endParaRPr lang="en-CA" sz="2000" dirty="0"/>
        </a:p>
      </dgm:t>
    </dgm:pt>
    <dgm:pt modelId="{AE1FBC1B-7E61-403F-A55C-1475AFE9CAC5}" type="parTrans" cxnId="{4CC84E1A-4FA0-4B15-AD77-E0A0670F3C44}">
      <dgm:prSet/>
      <dgm:spPr/>
      <dgm:t>
        <a:bodyPr/>
        <a:lstStyle/>
        <a:p>
          <a:pPr algn="ctr"/>
          <a:endParaRPr lang="en-CA" sz="2000"/>
        </a:p>
      </dgm:t>
    </dgm:pt>
    <dgm:pt modelId="{74AB665A-F420-482D-87DF-203BBA866E0C}" type="sibTrans" cxnId="{4CC84E1A-4FA0-4B15-AD77-E0A0670F3C44}">
      <dgm:prSet/>
      <dgm:spPr/>
      <dgm:t>
        <a:bodyPr/>
        <a:lstStyle/>
        <a:p>
          <a:pPr algn="ctr"/>
          <a:endParaRPr lang="en-CA" sz="2000"/>
        </a:p>
      </dgm:t>
    </dgm:pt>
    <dgm:pt modelId="{3C4EBCA6-D905-4E5F-88F9-3D184E20E25D}" type="pres">
      <dgm:prSet presAssocID="{6BE6CBA9-7A13-4960-B61D-42A8D2B9565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5356A8-302E-4A89-868E-B8EA0CAF2907}" type="pres">
      <dgm:prSet presAssocID="{2957C0DF-E8B6-4EEE-9D44-C38CD4F5152E}" presName="circle1" presStyleLbl="node1" presStyleIdx="0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77E17BF7-A5BC-48B3-B38A-C5F2641897CA}" type="pres">
      <dgm:prSet presAssocID="{2957C0DF-E8B6-4EEE-9D44-C38CD4F5152E}" presName="space" presStyleCnt="0"/>
      <dgm:spPr/>
      <dgm:t>
        <a:bodyPr/>
        <a:lstStyle/>
        <a:p>
          <a:endParaRPr lang="en-US"/>
        </a:p>
      </dgm:t>
    </dgm:pt>
    <dgm:pt modelId="{EE199C0F-28B4-4BFC-BC18-90EFEF0C354E}" type="pres">
      <dgm:prSet presAssocID="{2957C0DF-E8B6-4EEE-9D44-C38CD4F5152E}" presName="rect1" presStyleLbl="alignAcc1" presStyleIdx="0" presStyleCnt="3"/>
      <dgm:spPr/>
      <dgm:t>
        <a:bodyPr/>
        <a:lstStyle/>
        <a:p>
          <a:endParaRPr lang="en-CA"/>
        </a:p>
      </dgm:t>
    </dgm:pt>
    <dgm:pt modelId="{F0E2B637-F8D3-4413-89B2-8ACDA0C6E978}" type="pres">
      <dgm:prSet presAssocID="{7489DA7E-2DF5-447A-A517-C211E16AE809}" presName="vertSpace2" presStyleLbl="node1" presStyleIdx="0" presStyleCnt="3"/>
      <dgm:spPr/>
      <dgm:t>
        <a:bodyPr/>
        <a:lstStyle/>
        <a:p>
          <a:endParaRPr lang="en-US"/>
        </a:p>
      </dgm:t>
    </dgm:pt>
    <dgm:pt modelId="{E021B1FA-603B-4589-BA3D-9F1F46C31CF8}" type="pres">
      <dgm:prSet presAssocID="{7489DA7E-2DF5-447A-A517-C211E16AE809}" presName="circle2" presStyleLbl="node1" presStyleIdx="1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F997E2CC-58E0-42E5-8491-CF4CDECBEA1E}" type="pres">
      <dgm:prSet presAssocID="{7489DA7E-2DF5-447A-A517-C211E16AE809}" presName="rect2" presStyleLbl="alignAcc1" presStyleIdx="1" presStyleCnt="3"/>
      <dgm:spPr/>
      <dgm:t>
        <a:bodyPr/>
        <a:lstStyle/>
        <a:p>
          <a:endParaRPr lang="en-CA"/>
        </a:p>
      </dgm:t>
    </dgm:pt>
    <dgm:pt modelId="{FC691E11-BF07-4B8B-8844-C20581EEDD68}" type="pres">
      <dgm:prSet presAssocID="{A1FDEBB7-CD81-40FA-939A-5B2D79D0ED09}" presName="vertSpace3" presStyleLbl="node1" presStyleIdx="1" presStyleCnt="3"/>
      <dgm:spPr/>
      <dgm:t>
        <a:bodyPr/>
        <a:lstStyle/>
        <a:p>
          <a:endParaRPr lang="en-US"/>
        </a:p>
      </dgm:t>
    </dgm:pt>
    <dgm:pt modelId="{83C3A7E5-6D76-47CF-87EF-461A403908D8}" type="pres">
      <dgm:prSet presAssocID="{A1FDEBB7-CD81-40FA-939A-5B2D79D0ED09}" presName="circle3" presStyleLbl="node1" presStyleIdx="2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921CAD1F-7E3B-4F78-85DC-563E37CC614A}" type="pres">
      <dgm:prSet presAssocID="{A1FDEBB7-CD81-40FA-939A-5B2D79D0ED09}" presName="rect3" presStyleLbl="alignAcc1" presStyleIdx="2" presStyleCnt="3"/>
      <dgm:spPr/>
      <dgm:t>
        <a:bodyPr/>
        <a:lstStyle/>
        <a:p>
          <a:endParaRPr lang="en-US"/>
        </a:p>
      </dgm:t>
    </dgm:pt>
    <dgm:pt modelId="{5E693EAD-35D3-41CC-8A1D-B1E3860EB0C1}" type="pres">
      <dgm:prSet presAssocID="{2957C0DF-E8B6-4EEE-9D44-C38CD4F5152E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8AB38F-12F9-4A52-B3ED-1E272F6FD58F}" type="pres">
      <dgm:prSet presAssocID="{7489DA7E-2DF5-447A-A517-C211E16AE809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E73E89-8FB5-463E-AE26-D74228DA55AB}" type="pres">
      <dgm:prSet presAssocID="{A1FDEBB7-CD81-40FA-939A-5B2D79D0ED09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A78AC2-8F10-4357-8CE9-63CF15C83CFE}" type="presOf" srcId="{7489DA7E-2DF5-447A-A517-C211E16AE809}" destId="{F997E2CC-58E0-42E5-8491-CF4CDECBEA1E}" srcOrd="0" destOrd="0" presId="urn:microsoft.com/office/officeart/2005/8/layout/target3"/>
    <dgm:cxn modelId="{6FC49601-5976-4029-8714-14C5DEF1C247}" type="presOf" srcId="{6BE6CBA9-7A13-4960-B61D-42A8D2B95650}" destId="{3C4EBCA6-D905-4E5F-88F9-3D184E20E25D}" srcOrd="0" destOrd="0" presId="urn:microsoft.com/office/officeart/2005/8/layout/target3"/>
    <dgm:cxn modelId="{AA441B49-61DB-4F7D-8208-ADE7C9A3A1CA}" type="presOf" srcId="{2957C0DF-E8B6-4EEE-9D44-C38CD4F5152E}" destId="{EE199C0F-28B4-4BFC-BC18-90EFEF0C354E}" srcOrd="0" destOrd="0" presId="urn:microsoft.com/office/officeart/2005/8/layout/target3"/>
    <dgm:cxn modelId="{2C4B745F-235F-47FB-A8DC-7E168EA47FEB}" type="presOf" srcId="{2957C0DF-E8B6-4EEE-9D44-C38CD4F5152E}" destId="{5E693EAD-35D3-41CC-8A1D-B1E3860EB0C1}" srcOrd="1" destOrd="0" presId="urn:microsoft.com/office/officeart/2005/8/layout/target3"/>
    <dgm:cxn modelId="{4CC84E1A-4FA0-4B15-AD77-E0A0670F3C44}" srcId="{6BE6CBA9-7A13-4960-B61D-42A8D2B95650}" destId="{A1FDEBB7-CD81-40FA-939A-5B2D79D0ED09}" srcOrd="2" destOrd="0" parTransId="{AE1FBC1B-7E61-403F-A55C-1475AFE9CAC5}" sibTransId="{74AB665A-F420-482D-87DF-203BBA866E0C}"/>
    <dgm:cxn modelId="{BD531282-D6E4-474F-9835-1C214E3F35BD}" srcId="{6BE6CBA9-7A13-4960-B61D-42A8D2B95650}" destId="{2957C0DF-E8B6-4EEE-9D44-C38CD4F5152E}" srcOrd="0" destOrd="0" parTransId="{CCDC8275-16E0-455D-9A0D-8CF43EB24347}" sibTransId="{A6A881D8-21A0-42CD-852F-2010FB66189D}"/>
    <dgm:cxn modelId="{1C3B3979-4AF5-48E9-B075-BF7DD4125185}" type="presOf" srcId="{A1FDEBB7-CD81-40FA-939A-5B2D79D0ED09}" destId="{F7E73E89-8FB5-463E-AE26-D74228DA55AB}" srcOrd="1" destOrd="0" presId="urn:microsoft.com/office/officeart/2005/8/layout/target3"/>
    <dgm:cxn modelId="{36B4A3A0-C5C1-4E14-8D68-674B36005C1C}" type="presOf" srcId="{7489DA7E-2DF5-447A-A517-C211E16AE809}" destId="{F18AB38F-12F9-4A52-B3ED-1E272F6FD58F}" srcOrd="1" destOrd="0" presId="urn:microsoft.com/office/officeart/2005/8/layout/target3"/>
    <dgm:cxn modelId="{02DA869D-239C-4833-8354-67B0F5E7344F}" srcId="{6BE6CBA9-7A13-4960-B61D-42A8D2B95650}" destId="{7489DA7E-2DF5-447A-A517-C211E16AE809}" srcOrd="1" destOrd="0" parTransId="{5BAAD40D-F9D3-4CCF-9041-622811D3533B}" sibTransId="{D18638EF-21E7-474B-9259-B9BDA4D36857}"/>
    <dgm:cxn modelId="{20713F03-333B-4532-8654-E0A0243F4FBA}" type="presOf" srcId="{A1FDEBB7-CD81-40FA-939A-5B2D79D0ED09}" destId="{921CAD1F-7E3B-4F78-85DC-563E37CC614A}" srcOrd="0" destOrd="0" presId="urn:microsoft.com/office/officeart/2005/8/layout/target3"/>
    <dgm:cxn modelId="{EB6E9DE5-6450-41A8-8B23-0CB0FBD2F07E}" type="presParOf" srcId="{3C4EBCA6-D905-4E5F-88F9-3D184E20E25D}" destId="{AF5356A8-302E-4A89-868E-B8EA0CAF2907}" srcOrd="0" destOrd="0" presId="urn:microsoft.com/office/officeart/2005/8/layout/target3"/>
    <dgm:cxn modelId="{A71057D7-FE49-4522-B110-4F5A24E3257E}" type="presParOf" srcId="{3C4EBCA6-D905-4E5F-88F9-3D184E20E25D}" destId="{77E17BF7-A5BC-48B3-B38A-C5F2641897CA}" srcOrd="1" destOrd="0" presId="urn:microsoft.com/office/officeart/2005/8/layout/target3"/>
    <dgm:cxn modelId="{579CDFDF-4713-4B27-AE3E-9CA4C591FBCF}" type="presParOf" srcId="{3C4EBCA6-D905-4E5F-88F9-3D184E20E25D}" destId="{EE199C0F-28B4-4BFC-BC18-90EFEF0C354E}" srcOrd="2" destOrd="0" presId="urn:microsoft.com/office/officeart/2005/8/layout/target3"/>
    <dgm:cxn modelId="{7B379617-F655-4065-8D8B-FCA1BE13D474}" type="presParOf" srcId="{3C4EBCA6-D905-4E5F-88F9-3D184E20E25D}" destId="{F0E2B637-F8D3-4413-89B2-8ACDA0C6E978}" srcOrd="3" destOrd="0" presId="urn:microsoft.com/office/officeart/2005/8/layout/target3"/>
    <dgm:cxn modelId="{34453851-A8CE-4828-B41F-7CFCAFCD8699}" type="presParOf" srcId="{3C4EBCA6-D905-4E5F-88F9-3D184E20E25D}" destId="{E021B1FA-603B-4589-BA3D-9F1F46C31CF8}" srcOrd="4" destOrd="0" presId="urn:microsoft.com/office/officeart/2005/8/layout/target3"/>
    <dgm:cxn modelId="{644C96B4-993C-4834-9B31-EB8C39D7DC31}" type="presParOf" srcId="{3C4EBCA6-D905-4E5F-88F9-3D184E20E25D}" destId="{F997E2CC-58E0-42E5-8491-CF4CDECBEA1E}" srcOrd="5" destOrd="0" presId="urn:microsoft.com/office/officeart/2005/8/layout/target3"/>
    <dgm:cxn modelId="{AE228009-E90A-4DDD-B974-97232B3A1452}" type="presParOf" srcId="{3C4EBCA6-D905-4E5F-88F9-3D184E20E25D}" destId="{FC691E11-BF07-4B8B-8844-C20581EEDD68}" srcOrd="6" destOrd="0" presId="urn:microsoft.com/office/officeart/2005/8/layout/target3"/>
    <dgm:cxn modelId="{AEB1021B-2284-46E9-ACB2-7FB50C4012F3}" type="presParOf" srcId="{3C4EBCA6-D905-4E5F-88F9-3D184E20E25D}" destId="{83C3A7E5-6D76-47CF-87EF-461A403908D8}" srcOrd="7" destOrd="0" presId="urn:microsoft.com/office/officeart/2005/8/layout/target3"/>
    <dgm:cxn modelId="{62D43353-9E6A-4ED1-9FCA-350FBF9F07C1}" type="presParOf" srcId="{3C4EBCA6-D905-4E5F-88F9-3D184E20E25D}" destId="{921CAD1F-7E3B-4F78-85DC-563E37CC614A}" srcOrd="8" destOrd="0" presId="urn:microsoft.com/office/officeart/2005/8/layout/target3"/>
    <dgm:cxn modelId="{3D0F82C9-14F4-4158-90E6-8D1243589FFC}" type="presParOf" srcId="{3C4EBCA6-D905-4E5F-88F9-3D184E20E25D}" destId="{5E693EAD-35D3-41CC-8A1D-B1E3860EB0C1}" srcOrd="9" destOrd="0" presId="urn:microsoft.com/office/officeart/2005/8/layout/target3"/>
    <dgm:cxn modelId="{8A86CB8B-2C91-47F0-BF1B-F689CBE5775B}" type="presParOf" srcId="{3C4EBCA6-D905-4E5F-88F9-3D184E20E25D}" destId="{F18AB38F-12F9-4A52-B3ED-1E272F6FD58F}" srcOrd="10" destOrd="0" presId="urn:microsoft.com/office/officeart/2005/8/layout/target3"/>
    <dgm:cxn modelId="{C46497C2-A045-4462-92E4-0ED9C26BE821}" type="presParOf" srcId="{3C4EBCA6-D905-4E5F-88F9-3D184E20E25D}" destId="{F7E73E89-8FB5-463E-AE26-D74228DA55A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52FA2C-1941-4137-A1AA-1395FFDCAE2B}" type="doc">
      <dgm:prSet loTypeId="urn:microsoft.com/office/officeart/2009/3/layout/StepUp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C63E6D-DC0E-4C05-8B03-F6A6DAB75DEE}">
      <dgm:prSet phldrT="[Text]" custT="1"/>
      <dgm:spPr>
        <a:xfrm>
          <a:off x="128038" y="1525519"/>
          <a:ext cx="1163020" cy="1019455"/>
        </a:xfrm>
        <a:noFill/>
        <a:ln>
          <a:noFill/>
        </a:ln>
        <a:effectLst/>
      </dgm:spPr>
      <dgm:t>
        <a:bodyPr/>
        <a:lstStyle/>
        <a:p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Phase 1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F9163DD2-F047-430D-9472-6C0A53C0EA20}" type="parTrans" cxnId="{55160307-20CA-4141-8F90-971F6A8AD3C8}">
      <dgm:prSet/>
      <dgm:spPr/>
      <dgm:t>
        <a:bodyPr/>
        <a:lstStyle/>
        <a:p>
          <a:endParaRPr lang="en-US"/>
        </a:p>
      </dgm:t>
    </dgm:pt>
    <dgm:pt modelId="{794B535B-8D01-48C6-8DCC-FA4494DB0208}" type="sibTrans" cxnId="{55160307-20CA-4141-8F90-971F6A8AD3C8}">
      <dgm:prSet/>
      <dgm:spPr/>
      <dgm:t>
        <a:bodyPr/>
        <a:lstStyle/>
        <a:p>
          <a:endParaRPr lang="en-US"/>
        </a:p>
      </dgm:t>
    </dgm:pt>
    <dgm:pt modelId="{88044166-356D-4FA0-B499-0DEDDA83941F}">
      <dgm:prSet phldrT="[Text]" custT="1"/>
      <dgm:spPr>
        <a:xfrm>
          <a:off x="1551802" y="1173207"/>
          <a:ext cx="1163020" cy="1019455"/>
        </a:xfrm>
        <a:noFill/>
        <a:ln>
          <a:noFill/>
        </a:ln>
        <a:effectLst/>
      </dgm:spPr>
      <dgm:t>
        <a:bodyPr/>
        <a:lstStyle/>
        <a:p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Phase 2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506FA302-D419-4BF5-A8A0-D7414E8771F5}" type="parTrans" cxnId="{09642266-5780-42F6-82E3-1962D5C583D0}">
      <dgm:prSet/>
      <dgm:spPr/>
      <dgm:t>
        <a:bodyPr/>
        <a:lstStyle/>
        <a:p>
          <a:endParaRPr lang="en-US"/>
        </a:p>
      </dgm:t>
    </dgm:pt>
    <dgm:pt modelId="{A814EBAB-996F-4D63-8948-8F506E1FED51}" type="sibTrans" cxnId="{09642266-5780-42F6-82E3-1962D5C583D0}">
      <dgm:prSet/>
      <dgm:spPr/>
      <dgm:t>
        <a:bodyPr/>
        <a:lstStyle/>
        <a:p>
          <a:endParaRPr lang="en-US"/>
        </a:p>
      </dgm:t>
    </dgm:pt>
    <dgm:pt modelId="{D4E3BED9-E4BA-4FCB-BB8D-3A73AF5F7D86}">
      <dgm:prSet phldrT="[Text]" custT="1"/>
      <dgm:spPr>
        <a:xfrm>
          <a:off x="2975567" y="849888"/>
          <a:ext cx="1163020" cy="1019455"/>
        </a:xfrm>
        <a:noFill/>
        <a:ln>
          <a:noFill/>
        </a:ln>
        <a:effectLst/>
      </dgm:spPr>
      <dgm:t>
        <a:bodyPr/>
        <a:lstStyle/>
        <a:p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Phase 3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F2B7F701-E746-48E1-8CE3-C8939F6C63C0}" type="parTrans" cxnId="{663A1981-CB6F-4636-9B9A-B98BC264F006}">
      <dgm:prSet/>
      <dgm:spPr/>
      <dgm:t>
        <a:bodyPr/>
        <a:lstStyle/>
        <a:p>
          <a:endParaRPr lang="en-US"/>
        </a:p>
      </dgm:t>
    </dgm:pt>
    <dgm:pt modelId="{76B9AABD-25AE-47E1-A1CA-2F776B4B8EE5}" type="sibTrans" cxnId="{663A1981-CB6F-4636-9B9A-B98BC264F006}">
      <dgm:prSet/>
      <dgm:spPr/>
      <dgm:t>
        <a:bodyPr/>
        <a:lstStyle/>
        <a:p>
          <a:endParaRPr lang="en-US"/>
        </a:p>
      </dgm:t>
    </dgm:pt>
    <dgm:pt modelId="{4DFA36D3-617E-4CE7-9FA4-ED1528A420C0}">
      <dgm:prSet custT="1"/>
      <dgm:spPr>
        <a:xfrm>
          <a:off x="4399331" y="468583"/>
          <a:ext cx="1163020" cy="1019455"/>
        </a:xfr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Phase 4</a:t>
          </a:r>
          <a:endParaRPr lang="en-US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n-ea"/>
            <a:cs typeface="+mn-cs"/>
          </a:endParaRPr>
        </a:p>
      </dgm:t>
    </dgm:pt>
    <dgm:pt modelId="{4303E682-F9D5-4C60-95CC-7B2F74E77D32}" type="parTrans" cxnId="{BBF543D4-130E-4457-BC2E-456704CCB2F8}">
      <dgm:prSet/>
      <dgm:spPr/>
      <dgm:t>
        <a:bodyPr/>
        <a:lstStyle/>
        <a:p>
          <a:endParaRPr lang="en-US"/>
        </a:p>
      </dgm:t>
    </dgm:pt>
    <dgm:pt modelId="{ABDE55DE-C641-4799-9326-149890A72811}" type="sibTrans" cxnId="{BBF543D4-130E-4457-BC2E-456704CCB2F8}">
      <dgm:prSet/>
      <dgm:spPr/>
      <dgm:t>
        <a:bodyPr/>
        <a:lstStyle/>
        <a:p>
          <a:endParaRPr lang="en-US"/>
        </a:p>
      </dgm:t>
    </dgm:pt>
    <dgm:pt modelId="{346ACFF8-7084-4375-A2D6-A54DE8778142}" type="pres">
      <dgm:prSet presAssocID="{E252FA2C-1941-4137-A1AA-1395FFDCAE2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6C33763-41D3-4E80-92D4-7124495ACD0F}" type="pres">
      <dgm:prSet presAssocID="{85C63E6D-DC0E-4C05-8B03-F6A6DAB75DEE}" presName="composite" presStyleCnt="0"/>
      <dgm:spPr/>
      <dgm:t>
        <a:bodyPr/>
        <a:lstStyle/>
        <a:p>
          <a:endParaRPr lang="en-US"/>
        </a:p>
      </dgm:t>
    </dgm:pt>
    <dgm:pt modelId="{8AAC9C44-DBA4-4F97-83CE-6ADE3660E35E}" type="pres">
      <dgm:prSet presAssocID="{85C63E6D-DC0E-4C05-8B03-F6A6DAB75DEE}" presName="LShape" presStyleLbl="alignNode1" presStyleIdx="0" presStyleCnt="7"/>
      <dgm:spPr>
        <a:xfrm rot="5400000">
          <a:off x="257269" y="1140616"/>
          <a:ext cx="774186" cy="1288229"/>
        </a:xfrm>
        <a:prstGeom prst="corner">
          <a:avLst>
            <a:gd name="adj1" fmla="val 16120"/>
            <a:gd name="adj2" fmla="val 16110"/>
          </a:avLst>
        </a:prstGeom>
        <a:solidFill>
          <a:srgbClr val="002060"/>
        </a:solidFill>
        <a:ln w="19050" cap="flat" cmpd="sng" algn="ctr">
          <a:solidFill>
            <a:srgbClr val="002060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gm:spPr>
      <dgm:t>
        <a:bodyPr/>
        <a:lstStyle/>
        <a:p>
          <a:endParaRPr lang="en-US"/>
        </a:p>
      </dgm:t>
    </dgm:pt>
    <dgm:pt modelId="{13C05B5C-132E-41D6-8205-27D4E16270EC}" type="pres">
      <dgm:prSet presAssocID="{85C63E6D-DC0E-4C05-8B03-F6A6DAB75DEE}" presName="ParentText" presStyleLbl="revTx" presStyleIdx="0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9C0F903-EF41-4473-8FE1-3F537191ACF9}" type="pres">
      <dgm:prSet presAssocID="{85C63E6D-DC0E-4C05-8B03-F6A6DAB75DEE}" presName="Triangle" presStyleLbl="alignNode1" presStyleIdx="1" presStyleCnt="7"/>
      <dgm:spPr>
        <a:xfrm>
          <a:off x="1071621" y="1045775"/>
          <a:ext cx="219437" cy="219437"/>
        </a:xfrm>
        <a:prstGeom prst="triangle">
          <a:avLst>
            <a:gd name="adj" fmla="val 100000"/>
          </a:avLst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gm:spPr>
      <dgm:t>
        <a:bodyPr/>
        <a:lstStyle/>
        <a:p>
          <a:endParaRPr lang="en-US"/>
        </a:p>
      </dgm:t>
    </dgm:pt>
    <dgm:pt modelId="{F8524B8B-689A-498A-A050-44EC00884805}" type="pres">
      <dgm:prSet presAssocID="{794B535B-8D01-48C6-8DCC-FA4494DB0208}" presName="sibTrans" presStyleCnt="0"/>
      <dgm:spPr/>
      <dgm:t>
        <a:bodyPr/>
        <a:lstStyle/>
        <a:p>
          <a:endParaRPr lang="en-US"/>
        </a:p>
      </dgm:t>
    </dgm:pt>
    <dgm:pt modelId="{658861FA-D49D-4B0F-8623-9B16F77756A9}" type="pres">
      <dgm:prSet presAssocID="{794B535B-8D01-48C6-8DCC-FA4494DB0208}" presName="space" presStyleCnt="0"/>
      <dgm:spPr/>
      <dgm:t>
        <a:bodyPr/>
        <a:lstStyle/>
        <a:p>
          <a:endParaRPr lang="en-US"/>
        </a:p>
      </dgm:t>
    </dgm:pt>
    <dgm:pt modelId="{98B43A34-170D-4749-8EDB-F6677BDAA98B}" type="pres">
      <dgm:prSet presAssocID="{88044166-356D-4FA0-B499-0DEDDA83941F}" presName="composite" presStyleCnt="0"/>
      <dgm:spPr/>
      <dgm:t>
        <a:bodyPr/>
        <a:lstStyle/>
        <a:p>
          <a:endParaRPr lang="en-US"/>
        </a:p>
      </dgm:t>
    </dgm:pt>
    <dgm:pt modelId="{ECC4BBF5-F42E-42A0-BA6B-238DB3F048CA}" type="pres">
      <dgm:prSet presAssocID="{88044166-356D-4FA0-B499-0DEDDA83941F}" presName="LShape" presStyleLbl="alignNode1" presStyleIdx="2" presStyleCnt="7"/>
      <dgm:spPr>
        <a:xfrm rot="5400000">
          <a:off x="1681033" y="788304"/>
          <a:ext cx="774186" cy="1288229"/>
        </a:xfrm>
        <a:prstGeom prst="corner">
          <a:avLst>
            <a:gd name="adj1" fmla="val 16120"/>
            <a:gd name="adj2" fmla="val 16110"/>
          </a:avLst>
        </a:prstGeom>
        <a:solidFill>
          <a:srgbClr val="002060"/>
        </a:solidFill>
        <a:ln w="19050" cap="flat" cmpd="sng" algn="ctr">
          <a:solidFill>
            <a:srgbClr val="002060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gm:spPr>
      <dgm:t>
        <a:bodyPr/>
        <a:lstStyle/>
        <a:p>
          <a:endParaRPr lang="en-US"/>
        </a:p>
      </dgm:t>
    </dgm:pt>
    <dgm:pt modelId="{CEE27095-DEBC-484E-9F87-58F5A3A2C05F}" type="pres">
      <dgm:prSet presAssocID="{88044166-356D-4FA0-B499-0DEDDA83941F}" presName="ParentText" presStyleLbl="revTx" presStyleIdx="1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3AABA68-7703-4AEA-98DB-793CE8B9A60A}" type="pres">
      <dgm:prSet presAssocID="{88044166-356D-4FA0-B499-0DEDDA83941F}" presName="Triangle" presStyleLbl="alignNode1" presStyleIdx="3" presStyleCnt="7"/>
      <dgm:spPr>
        <a:xfrm>
          <a:off x="2495385" y="693463"/>
          <a:ext cx="219437" cy="219437"/>
        </a:xfrm>
        <a:prstGeom prst="triangle">
          <a:avLst>
            <a:gd name="adj" fmla="val 100000"/>
          </a:avLst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gm:spPr>
      <dgm:t>
        <a:bodyPr/>
        <a:lstStyle/>
        <a:p>
          <a:endParaRPr lang="en-US"/>
        </a:p>
      </dgm:t>
    </dgm:pt>
    <dgm:pt modelId="{6E7DB9BB-7EA0-4B4F-9687-87F1E53FE25E}" type="pres">
      <dgm:prSet presAssocID="{A814EBAB-996F-4D63-8948-8F506E1FED51}" presName="sibTrans" presStyleCnt="0"/>
      <dgm:spPr/>
      <dgm:t>
        <a:bodyPr/>
        <a:lstStyle/>
        <a:p>
          <a:endParaRPr lang="en-US"/>
        </a:p>
      </dgm:t>
    </dgm:pt>
    <dgm:pt modelId="{6218333C-00D0-47A0-9B49-E0D472589F9E}" type="pres">
      <dgm:prSet presAssocID="{A814EBAB-996F-4D63-8948-8F506E1FED51}" presName="space" presStyleCnt="0"/>
      <dgm:spPr/>
      <dgm:t>
        <a:bodyPr/>
        <a:lstStyle/>
        <a:p>
          <a:endParaRPr lang="en-US"/>
        </a:p>
      </dgm:t>
    </dgm:pt>
    <dgm:pt modelId="{A1F35781-54EB-4957-9C3C-138D57E1A3F8}" type="pres">
      <dgm:prSet presAssocID="{D4E3BED9-E4BA-4FCB-BB8D-3A73AF5F7D86}" presName="composite" presStyleCnt="0"/>
      <dgm:spPr/>
      <dgm:t>
        <a:bodyPr/>
        <a:lstStyle/>
        <a:p>
          <a:endParaRPr lang="en-US"/>
        </a:p>
      </dgm:t>
    </dgm:pt>
    <dgm:pt modelId="{3A2DD7AD-93F2-4187-84B7-363CA1EDC062}" type="pres">
      <dgm:prSet presAssocID="{D4E3BED9-E4BA-4FCB-BB8D-3A73AF5F7D86}" presName="LShape" presStyleLbl="alignNode1" presStyleIdx="4" presStyleCnt="7"/>
      <dgm:spPr>
        <a:xfrm rot="5400000">
          <a:off x="3104797" y="435992"/>
          <a:ext cx="774186" cy="1288229"/>
        </a:xfrm>
        <a:prstGeom prst="corner">
          <a:avLst>
            <a:gd name="adj1" fmla="val 16120"/>
            <a:gd name="adj2" fmla="val 16110"/>
          </a:avLst>
        </a:prstGeom>
        <a:solidFill>
          <a:srgbClr val="002060"/>
        </a:solidFill>
        <a:ln w="19050" cap="flat" cmpd="sng" algn="ctr">
          <a:solidFill>
            <a:srgbClr val="002060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gm:spPr>
      <dgm:t>
        <a:bodyPr/>
        <a:lstStyle/>
        <a:p>
          <a:endParaRPr lang="en-US"/>
        </a:p>
      </dgm:t>
    </dgm:pt>
    <dgm:pt modelId="{DD1B8DE0-2E54-431E-B9AB-62456CB35E3E}" type="pres">
      <dgm:prSet presAssocID="{D4E3BED9-E4BA-4FCB-BB8D-3A73AF5F7D86}" presName="ParentText" presStyleLbl="revTx" presStyleIdx="2" presStyleCnt="4" custLinFactNeighborY="284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38B93F2-01C7-4C0B-8D1F-FEFE85B6B1D9}" type="pres">
      <dgm:prSet presAssocID="{D4E3BED9-E4BA-4FCB-BB8D-3A73AF5F7D86}" presName="Triangle" presStyleLbl="alignNode1" presStyleIdx="5" presStyleCnt="7"/>
      <dgm:spPr>
        <a:xfrm>
          <a:off x="3919149" y="341151"/>
          <a:ext cx="219437" cy="219437"/>
        </a:xfrm>
        <a:prstGeom prst="triangle">
          <a:avLst>
            <a:gd name="adj" fmla="val 100000"/>
          </a:avLst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gm:spPr>
      <dgm:t>
        <a:bodyPr/>
        <a:lstStyle/>
        <a:p>
          <a:endParaRPr lang="en-US"/>
        </a:p>
      </dgm:t>
    </dgm:pt>
    <dgm:pt modelId="{EAFD0E27-74FC-4415-8F42-5416CE6E26B1}" type="pres">
      <dgm:prSet presAssocID="{76B9AABD-25AE-47E1-A1CA-2F776B4B8EE5}" presName="sibTrans" presStyleCnt="0"/>
      <dgm:spPr/>
      <dgm:t>
        <a:bodyPr/>
        <a:lstStyle/>
        <a:p>
          <a:endParaRPr lang="en-US"/>
        </a:p>
      </dgm:t>
    </dgm:pt>
    <dgm:pt modelId="{B5AA8D6F-9A41-4C2E-A503-6097D4DD3C00}" type="pres">
      <dgm:prSet presAssocID="{76B9AABD-25AE-47E1-A1CA-2F776B4B8EE5}" presName="space" presStyleCnt="0"/>
      <dgm:spPr/>
      <dgm:t>
        <a:bodyPr/>
        <a:lstStyle/>
        <a:p>
          <a:endParaRPr lang="en-US"/>
        </a:p>
      </dgm:t>
    </dgm:pt>
    <dgm:pt modelId="{CDA68472-26A0-49A0-924B-2A247A30F903}" type="pres">
      <dgm:prSet presAssocID="{4DFA36D3-617E-4CE7-9FA4-ED1528A420C0}" presName="composite" presStyleCnt="0"/>
      <dgm:spPr/>
      <dgm:t>
        <a:bodyPr/>
        <a:lstStyle/>
        <a:p>
          <a:endParaRPr lang="en-US"/>
        </a:p>
      </dgm:t>
    </dgm:pt>
    <dgm:pt modelId="{C3B5652D-53C9-450B-8719-2DD1B23A3F7A}" type="pres">
      <dgm:prSet presAssocID="{4DFA36D3-617E-4CE7-9FA4-ED1528A420C0}" presName="LShape" presStyleLbl="alignNode1" presStyleIdx="6" presStyleCnt="7"/>
      <dgm:spPr>
        <a:xfrm rot="5400000">
          <a:off x="4528562" y="83680"/>
          <a:ext cx="774186" cy="1288229"/>
        </a:xfrm>
        <a:prstGeom prst="corner">
          <a:avLst>
            <a:gd name="adj1" fmla="val 16120"/>
            <a:gd name="adj2" fmla="val 16110"/>
          </a:avLst>
        </a:prstGeom>
        <a:solidFill>
          <a:srgbClr val="002060"/>
        </a:solidFill>
        <a:ln w="19050" cap="flat" cmpd="sng" algn="ctr">
          <a:solidFill>
            <a:srgbClr val="002060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gm:spPr>
      <dgm:t>
        <a:bodyPr/>
        <a:lstStyle/>
        <a:p>
          <a:endParaRPr lang="en-US"/>
        </a:p>
      </dgm:t>
    </dgm:pt>
    <dgm:pt modelId="{326CDF96-BA03-4CE4-BFB4-9D436B7E447B}" type="pres">
      <dgm:prSet presAssocID="{4DFA36D3-617E-4CE7-9FA4-ED1528A420C0}" presName="ParentText" presStyleLbl="revTx" presStyleIdx="3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D9BEC550-AE54-43C8-8B36-6C000D3A462B}" type="presOf" srcId="{85C63E6D-DC0E-4C05-8B03-F6A6DAB75DEE}" destId="{13C05B5C-132E-41D6-8205-27D4E16270EC}" srcOrd="0" destOrd="0" presId="urn:microsoft.com/office/officeart/2009/3/layout/StepUpProcess"/>
    <dgm:cxn modelId="{55160307-20CA-4141-8F90-971F6A8AD3C8}" srcId="{E252FA2C-1941-4137-A1AA-1395FFDCAE2B}" destId="{85C63E6D-DC0E-4C05-8B03-F6A6DAB75DEE}" srcOrd="0" destOrd="0" parTransId="{F9163DD2-F047-430D-9472-6C0A53C0EA20}" sibTransId="{794B535B-8D01-48C6-8DCC-FA4494DB0208}"/>
    <dgm:cxn modelId="{663A1981-CB6F-4636-9B9A-B98BC264F006}" srcId="{E252FA2C-1941-4137-A1AA-1395FFDCAE2B}" destId="{D4E3BED9-E4BA-4FCB-BB8D-3A73AF5F7D86}" srcOrd="2" destOrd="0" parTransId="{F2B7F701-E746-48E1-8CE3-C8939F6C63C0}" sibTransId="{76B9AABD-25AE-47E1-A1CA-2F776B4B8EE5}"/>
    <dgm:cxn modelId="{78EB9018-189E-4713-BE64-D6E8FA278559}" type="presOf" srcId="{88044166-356D-4FA0-B499-0DEDDA83941F}" destId="{CEE27095-DEBC-484E-9F87-58F5A3A2C05F}" srcOrd="0" destOrd="0" presId="urn:microsoft.com/office/officeart/2009/3/layout/StepUpProcess"/>
    <dgm:cxn modelId="{09642266-5780-42F6-82E3-1962D5C583D0}" srcId="{E252FA2C-1941-4137-A1AA-1395FFDCAE2B}" destId="{88044166-356D-4FA0-B499-0DEDDA83941F}" srcOrd="1" destOrd="0" parTransId="{506FA302-D419-4BF5-A8A0-D7414E8771F5}" sibTransId="{A814EBAB-996F-4D63-8948-8F506E1FED51}"/>
    <dgm:cxn modelId="{8320F8EE-2074-401E-891C-78CE1C0DE5E6}" type="presOf" srcId="{E252FA2C-1941-4137-A1AA-1395FFDCAE2B}" destId="{346ACFF8-7084-4375-A2D6-A54DE8778142}" srcOrd="0" destOrd="0" presId="urn:microsoft.com/office/officeart/2009/3/layout/StepUpProcess"/>
    <dgm:cxn modelId="{C981A3A0-8CFC-4ECA-82BB-036836A766DA}" type="presOf" srcId="{D4E3BED9-E4BA-4FCB-BB8D-3A73AF5F7D86}" destId="{DD1B8DE0-2E54-431E-B9AB-62456CB35E3E}" srcOrd="0" destOrd="0" presId="urn:microsoft.com/office/officeart/2009/3/layout/StepUpProcess"/>
    <dgm:cxn modelId="{BBF543D4-130E-4457-BC2E-456704CCB2F8}" srcId="{E252FA2C-1941-4137-A1AA-1395FFDCAE2B}" destId="{4DFA36D3-617E-4CE7-9FA4-ED1528A420C0}" srcOrd="3" destOrd="0" parTransId="{4303E682-F9D5-4C60-95CC-7B2F74E77D32}" sibTransId="{ABDE55DE-C641-4799-9326-149890A72811}"/>
    <dgm:cxn modelId="{ACAA086D-8089-4542-B129-98D87390B157}" type="presOf" srcId="{4DFA36D3-617E-4CE7-9FA4-ED1528A420C0}" destId="{326CDF96-BA03-4CE4-BFB4-9D436B7E447B}" srcOrd="0" destOrd="0" presId="urn:microsoft.com/office/officeart/2009/3/layout/StepUpProcess"/>
    <dgm:cxn modelId="{F3908F0A-122B-490F-86D0-F87B650216FF}" type="presParOf" srcId="{346ACFF8-7084-4375-A2D6-A54DE8778142}" destId="{96C33763-41D3-4E80-92D4-7124495ACD0F}" srcOrd="0" destOrd="0" presId="urn:microsoft.com/office/officeart/2009/3/layout/StepUpProcess"/>
    <dgm:cxn modelId="{A1D75C39-91ED-4395-AD7E-610F77709905}" type="presParOf" srcId="{96C33763-41D3-4E80-92D4-7124495ACD0F}" destId="{8AAC9C44-DBA4-4F97-83CE-6ADE3660E35E}" srcOrd="0" destOrd="0" presId="urn:microsoft.com/office/officeart/2009/3/layout/StepUpProcess"/>
    <dgm:cxn modelId="{F48C1812-BACA-4D78-A4FF-BBB69FDE38C6}" type="presParOf" srcId="{96C33763-41D3-4E80-92D4-7124495ACD0F}" destId="{13C05B5C-132E-41D6-8205-27D4E16270EC}" srcOrd="1" destOrd="0" presId="urn:microsoft.com/office/officeart/2009/3/layout/StepUpProcess"/>
    <dgm:cxn modelId="{AACB697D-49A5-4884-AB1E-AC3AC010A3CC}" type="presParOf" srcId="{96C33763-41D3-4E80-92D4-7124495ACD0F}" destId="{09C0F903-EF41-4473-8FE1-3F537191ACF9}" srcOrd="2" destOrd="0" presId="urn:microsoft.com/office/officeart/2009/3/layout/StepUpProcess"/>
    <dgm:cxn modelId="{5D8B3706-3E71-46E3-A06C-3E684D37C515}" type="presParOf" srcId="{346ACFF8-7084-4375-A2D6-A54DE8778142}" destId="{F8524B8B-689A-498A-A050-44EC00884805}" srcOrd="1" destOrd="0" presId="urn:microsoft.com/office/officeart/2009/3/layout/StepUpProcess"/>
    <dgm:cxn modelId="{F0733FF4-59FD-4D00-BBAD-5AC4D0706C9F}" type="presParOf" srcId="{F8524B8B-689A-498A-A050-44EC00884805}" destId="{658861FA-D49D-4B0F-8623-9B16F77756A9}" srcOrd="0" destOrd="0" presId="urn:microsoft.com/office/officeart/2009/3/layout/StepUpProcess"/>
    <dgm:cxn modelId="{DF15FB98-83AD-47C3-888F-6B96729FCA31}" type="presParOf" srcId="{346ACFF8-7084-4375-A2D6-A54DE8778142}" destId="{98B43A34-170D-4749-8EDB-F6677BDAA98B}" srcOrd="2" destOrd="0" presId="urn:microsoft.com/office/officeart/2009/3/layout/StepUpProcess"/>
    <dgm:cxn modelId="{D3CAD4FC-8EA1-4CC9-9F65-C66F204D642A}" type="presParOf" srcId="{98B43A34-170D-4749-8EDB-F6677BDAA98B}" destId="{ECC4BBF5-F42E-42A0-BA6B-238DB3F048CA}" srcOrd="0" destOrd="0" presId="urn:microsoft.com/office/officeart/2009/3/layout/StepUpProcess"/>
    <dgm:cxn modelId="{062ED528-88BE-4AC2-99E9-08A4E7517C61}" type="presParOf" srcId="{98B43A34-170D-4749-8EDB-F6677BDAA98B}" destId="{CEE27095-DEBC-484E-9F87-58F5A3A2C05F}" srcOrd="1" destOrd="0" presId="urn:microsoft.com/office/officeart/2009/3/layout/StepUpProcess"/>
    <dgm:cxn modelId="{01469230-8859-434A-8542-A2BE57B3C437}" type="presParOf" srcId="{98B43A34-170D-4749-8EDB-F6677BDAA98B}" destId="{C3AABA68-7703-4AEA-98DB-793CE8B9A60A}" srcOrd="2" destOrd="0" presId="urn:microsoft.com/office/officeart/2009/3/layout/StepUpProcess"/>
    <dgm:cxn modelId="{C5CF71FB-8360-4A64-800F-29EFF642A85F}" type="presParOf" srcId="{346ACFF8-7084-4375-A2D6-A54DE8778142}" destId="{6E7DB9BB-7EA0-4B4F-9687-87F1E53FE25E}" srcOrd="3" destOrd="0" presId="urn:microsoft.com/office/officeart/2009/3/layout/StepUpProcess"/>
    <dgm:cxn modelId="{B796DD88-73A1-4FA6-A216-69E9032496EF}" type="presParOf" srcId="{6E7DB9BB-7EA0-4B4F-9687-87F1E53FE25E}" destId="{6218333C-00D0-47A0-9B49-E0D472589F9E}" srcOrd="0" destOrd="0" presId="urn:microsoft.com/office/officeart/2009/3/layout/StepUpProcess"/>
    <dgm:cxn modelId="{36C48E2A-9545-4FCF-A579-A564CC0522E8}" type="presParOf" srcId="{346ACFF8-7084-4375-A2D6-A54DE8778142}" destId="{A1F35781-54EB-4957-9C3C-138D57E1A3F8}" srcOrd="4" destOrd="0" presId="urn:microsoft.com/office/officeart/2009/3/layout/StepUpProcess"/>
    <dgm:cxn modelId="{CAC90763-A06B-4392-95CD-0CDD2999A4AA}" type="presParOf" srcId="{A1F35781-54EB-4957-9C3C-138D57E1A3F8}" destId="{3A2DD7AD-93F2-4187-84B7-363CA1EDC062}" srcOrd="0" destOrd="0" presId="urn:microsoft.com/office/officeart/2009/3/layout/StepUpProcess"/>
    <dgm:cxn modelId="{A5D05821-3B16-4EA0-B3A0-4E9972B3D369}" type="presParOf" srcId="{A1F35781-54EB-4957-9C3C-138D57E1A3F8}" destId="{DD1B8DE0-2E54-431E-B9AB-62456CB35E3E}" srcOrd="1" destOrd="0" presId="urn:microsoft.com/office/officeart/2009/3/layout/StepUpProcess"/>
    <dgm:cxn modelId="{86BD8D1C-DAE5-484E-A260-A4554423A5AD}" type="presParOf" srcId="{A1F35781-54EB-4957-9C3C-138D57E1A3F8}" destId="{D38B93F2-01C7-4C0B-8D1F-FEFE85B6B1D9}" srcOrd="2" destOrd="0" presId="urn:microsoft.com/office/officeart/2009/3/layout/StepUpProcess"/>
    <dgm:cxn modelId="{A13B1925-6442-4F7E-B877-79857C089B5F}" type="presParOf" srcId="{346ACFF8-7084-4375-A2D6-A54DE8778142}" destId="{EAFD0E27-74FC-4415-8F42-5416CE6E26B1}" srcOrd="5" destOrd="0" presId="urn:microsoft.com/office/officeart/2009/3/layout/StepUpProcess"/>
    <dgm:cxn modelId="{FCFD0026-47FE-4E9C-9914-07461BDA3A14}" type="presParOf" srcId="{EAFD0E27-74FC-4415-8F42-5416CE6E26B1}" destId="{B5AA8D6F-9A41-4C2E-A503-6097D4DD3C00}" srcOrd="0" destOrd="0" presId="urn:microsoft.com/office/officeart/2009/3/layout/StepUpProcess"/>
    <dgm:cxn modelId="{FEAA9D9B-1039-4461-BDFC-F21144924DE9}" type="presParOf" srcId="{346ACFF8-7084-4375-A2D6-A54DE8778142}" destId="{CDA68472-26A0-49A0-924B-2A247A30F903}" srcOrd="6" destOrd="0" presId="urn:microsoft.com/office/officeart/2009/3/layout/StepUpProcess"/>
    <dgm:cxn modelId="{90D5C11C-BAB3-45FD-B0C6-FFB501EF5003}" type="presParOf" srcId="{CDA68472-26A0-49A0-924B-2A247A30F903}" destId="{C3B5652D-53C9-450B-8719-2DD1B23A3F7A}" srcOrd="0" destOrd="0" presId="urn:microsoft.com/office/officeart/2009/3/layout/StepUpProcess"/>
    <dgm:cxn modelId="{B748F1CC-0C8E-45B1-9991-A35BDD63951F}" type="presParOf" srcId="{CDA68472-26A0-49A0-924B-2A247A30F903}" destId="{326CDF96-BA03-4CE4-BFB4-9D436B7E447B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E2DEDF-FF23-4CEA-B7D1-6E9F6AFA505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E58D87-1650-4BB5-B7DB-C12D8E7560C4}">
      <dgm:prSet phldrT="[Text]" custT="1"/>
      <dgm:spPr>
        <a:xfrm>
          <a:off x="4278262" y="3083355"/>
          <a:ext cx="2903955" cy="290395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16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en-US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+mn-cs"/>
            </a:rPr>
            <a:t>GME</a:t>
          </a:r>
          <a:endParaRPr lang="en-US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7D4DC95B-43E7-46D8-AAB7-4E046B69F4EA}" type="parTrans" cxnId="{855E5008-BEA4-4CB4-A95D-0877C612D401}">
      <dgm:prSet/>
      <dgm:spPr/>
      <dgm:t>
        <a:bodyPr/>
        <a:lstStyle/>
        <a:p>
          <a:endParaRPr lang="en-US" sz="1600"/>
        </a:p>
      </dgm:t>
    </dgm:pt>
    <dgm:pt modelId="{3D5288ED-8C02-4135-B047-0FEDC563BE17}" type="sibTrans" cxnId="{855E5008-BEA4-4CB4-A95D-0877C612D401}">
      <dgm:prSet/>
      <dgm:spPr/>
      <dgm:t>
        <a:bodyPr/>
        <a:lstStyle/>
        <a:p>
          <a:endParaRPr lang="en-US" sz="1600"/>
        </a:p>
      </dgm:t>
    </dgm:pt>
    <dgm:pt modelId="{99D69883-1BBB-46F7-B410-AE28F341B62E}">
      <dgm:prSet phldrT="[Text]" custT="1"/>
      <dgm:spPr>
        <a:xfrm>
          <a:off x="741769" y="2464776"/>
          <a:ext cx="2758758" cy="2207006"/>
        </a:xfrm>
        <a:prstGeom prst="roundRect">
          <a:avLst>
            <a:gd name="adj" fmla="val 10000"/>
          </a:avLst>
        </a:prstGeom>
        <a:solidFill>
          <a:srgbClr val="4F81B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en-U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Each Physician Who Stays in a Community Generates $1.3M  in Economic Impact on the Region</a:t>
          </a:r>
          <a:endParaRPr lang="en-U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5BE8515-8A92-4CB4-AD80-340C897E6064}" type="parTrans" cxnId="{DAC53ACB-B811-4F4F-ADAF-48569C4C9C3A}">
      <dgm:prSet/>
      <dgm:spPr>
        <a:xfrm rot="848286">
          <a:off x="3516874" y="3746465"/>
          <a:ext cx="744435" cy="833213"/>
        </a:xfrm>
        <a:prstGeom prst="leftArrow">
          <a:avLst>
            <a:gd name="adj1" fmla="val 60000"/>
            <a:gd name="adj2" fmla="val 50000"/>
          </a:avLst>
        </a:prstGeom>
        <a:solidFill>
          <a:srgbClr val="F79646">
            <a:lumMod val="75000"/>
          </a:srgbClr>
        </a:solidFill>
        <a:ln>
          <a:noFill/>
        </a:ln>
        <a:effectLst/>
      </dgm:spPr>
      <dgm:t>
        <a:bodyPr/>
        <a:lstStyle/>
        <a:p>
          <a:endParaRPr lang="en-US" sz="1600"/>
        </a:p>
      </dgm:t>
    </dgm:pt>
    <dgm:pt modelId="{2A54660C-5475-4D69-B525-0CB496AFB2CF}" type="sibTrans" cxnId="{DAC53ACB-B811-4F4F-ADAF-48569C4C9C3A}">
      <dgm:prSet/>
      <dgm:spPr/>
      <dgm:t>
        <a:bodyPr/>
        <a:lstStyle/>
        <a:p>
          <a:endParaRPr lang="en-US" sz="1600"/>
        </a:p>
      </dgm:t>
    </dgm:pt>
    <dgm:pt modelId="{B05BC11E-763A-4D62-913D-85FDA5F1BB44}">
      <dgm:prSet phldrT="[Text]" custT="1"/>
      <dgm:spPr>
        <a:xfrm>
          <a:off x="5929934" y="45496"/>
          <a:ext cx="2758758" cy="2207006"/>
        </a:xfrm>
        <a:prstGeom prst="roundRect">
          <a:avLst>
            <a:gd name="adj" fmla="val 10000"/>
          </a:avLst>
        </a:prstGeom>
        <a:solidFill>
          <a:srgbClr val="4F81B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en-U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Each Physician’s Practice within the Community on Average Creates an </a:t>
          </a:r>
          <a:br>
            <a:rPr lang="en-U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Additional 6-7 Jobs</a:t>
          </a:r>
          <a:endParaRPr lang="en-U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76284E8-B281-4CB2-AEA8-31D3C70F37E6}" type="parTrans" cxnId="{DA0740F7-6619-4FAA-B284-70C68C8F1E26}">
      <dgm:prSet/>
      <dgm:spPr>
        <a:xfrm rot="6900000">
          <a:off x="6152141" y="2326048"/>
          <a:ext cx="1096360" cy="991745"/>
        </a:xfrm>
        <a:prstGeom prst="leftArrow">
          <a:avLst>
            <a:gd name="adj1" fmla="val 60000"/>
            <a:gd name="adj2" fmla="val 50000"/>
          </a:avLst>
        </a:prstGeom>
        <a:solidFill>
          <a:srgbClr val="F79646">
            <a:lumMod val="75000"/>
          </a:srgbClr>
        </a:solidFill>
        <a:ln>
          <a:noFill/>
        </a:ln>
        <a:effectLst/>
      </dgm:spPr>
      <dgm:t>
        <a:bodyPr/>
        <a:lstStyle/>
        <a:p>
          <a:endParaRPr lang="en-US" sz="1600">
            <a:solidFill>
              <a:schemeClr val="accent6">
                <a:lumMod val="75000"/>
              </a:schemeClr>
            </a:solidFill>
          </a:endParaRPr>
        </a:p>
      </dgm:t>
    </dgm:pt>
    <dgm:pt modelId="{9A9BB120-2EF2-4C0A-97A8-C5E3DA03EBC8}" type="sibTrans" cxnId="{DA0740F7-6619-4FAA-B284-70C68C8F1E26}">
      <dgm:prSet/>
      <dgm:spPr/>
      <dgm:t>
        <a:bodyPr/>
        <a:lstStyle/>
        <a:p>
          <a:endParaRPr lang="en-US" sz="1600"/>
        </a:p>
      </dgm:t>
    </dgm:pt>
    <dgm:pt modelId="{7E31B90F-CF33-42C0-A6C9-B5870C9F2344}">
      <dgm:prSet phldrT="[Text]" custT="1"/>
      <dgm:spPr>
        <a:xfrm>
          <a:off x="7959952" y="2464776"/>
          <a:ext cx="2758758" cy="2207006"/>
        </a:xfrm>
        <a:prstGeom prst="roundRect">
          <a:avLst>
            <a:gd name="adj" fmla="val 10000"/>
          </a:avLst>
        </a:prstGeom>
        <a:solidFill>
          <a:srgbClr val="4F81B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en-U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Each Physician’s Practice on Average Generates $300,000 in Regional Tax Revenue</a:t>
          </a:r>
          <a:endParaRPr lang="en-U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E660E83-66AC-4E76-AEB3-83CDA59DA7CD}" type="parTrans" cxnId="{702B26F4-6786-4219-BD1C-BBDCB2D9CD81}">
      <dgm:prSet/>
      <dgm:spPr>
        <a:xfrm rot="10106873">
          <a:off x="7187890" y="3687393"/>
          <a:ext cx="749076" cy="827627"/>
        </a:xfrm>
        <a:prstGeom prst="leftArrow">
          <a:avLst>
            <a:gd name="adj1" fmla="val 60000"/>
            <a:gd name="adj2" fmla="val 50000"/>
          </a:avLst>
        </a:prstGeom>
        <a:solidFill>
          <a:srgbClr val="F79646">
            <a:lumMod val="75000"/>
          </a:srgbClr>
        </a:solidFill>
        <a:ln>
          <a:noFill/>
        </a:ln>
        <a:effectLst/>
      </dgm:spPr>
      <dgm:t>
        <a:bodyPr/>
        <a:lstStyle/>
        <a:p>
          <a:endParaRPr lang="en-US" sz="1600"/>
        </a:p>
      </dgm:t>
    </dgm:pt>
    <dgm:pt modelId="{94B52EA4-D947-4FE5-8022-0DBBAAF99D23}" type="sibTrans" cxnId="{702B26F4-6786-4219-BD1C-BBDCB2D9CD81}">
      <dgm:prSet/>
      <dgm:spPr/>
      <dgm:t>
        <a:bodyPr/>
        <a:lstStyle/>
        <a:p>
          <a:endParaRPr lang="en-US" sz="1600"/>
        </a:p>
      </dgm:t>
    </dgm:pt>
    <dgm:pt modelId="{35124E0C-142B-4B12-AC82-4DEFEFB0F90A}">
      <dgm:prSet custT="1"/>
      <dgm:spPr>
        <a:xfrm>
          <a:off x="2771787" y="-43711"/>
          <a:ext cx="2758758" cy="2385420"/>
        </a:xfrm>
        <a:prstGeom prst="roundRect">
          <a:avLst>
            <a:gd name="adj" fmla="val 10000"/>
          </a:avLst>
        </a:prstGeom>
        <a:solidFill>
          <a:srgbClr val="4F81B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en-U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Each Resident Who Stays and Becomes a Primary Care Physician within an Underserved Area Generates on Average a $3.6M Economic Impact on the Region</a:t>
          </a:r>
          <a:endParaRPr lang="en-U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3A108BF-BD5F-4598-86A4-8DAA7F97C673}" type="parTrans" cxnId="{A48A2583-DAB2-45E8-AFC4-A7F2AD1558FD}">
      <dgm:prSet/>
      <dgm:spPr>
        <a:xfrm rot="3630601">
          <a:off x="4107438" y="2328941"/>
          <a:ext cx="1129627" cy="983362"/>
        </a:xfrm>
        <a:prstGeom prst="leftArrow">
          <a:avLst>
            <a:gd name="adj1" fmla="val 60000"/>
            <a:gd name="adj2" fmla="val 50000"/>
          </a:avLst>
        </a:prstGeom>
        <a:solidFill>
          <a:srgbClr val="F79646">
            <a:lumMod val="75000"/>
          </a:srgbClr>
        </a:solidFill>
        <a:ln>
          <a:noFill/>
        </a:ln>
        <a:effectLst/>
      </dgm:spPr>
      <dgm:t>
        <a:bodyPr/>
        <a:lstStyle/>
        <a:p>
          <a:endParaRPr lang="en-US" sz="1600"/>
        </a:p>
      </dgm:t>
    </dgm:pt>
    <dgm:pt modelId="{ECA365EE-EA8B-4831-8E95-EB39F8ADB422}" type="sibTrans" cxnId="{A48A2583-DAB2-45E8-AFC4-A7F2AD1558FD}">
      <dgm:prSet/>
      <dgm:spPr/>
      <dgm:t>
        <a:bodyPr/>
        <a:lstStyle/>
        <a:p>
          <a:endParaRPr lang="en-US" sz="1600"/>
        </a:p>
      </dgm:t>
    </dgm:pt>
    <dgm:pt modelId="{65F89C06-8B91-4BA6-9BAE-98BDA40EA4F5}" type="pres">
      <dgm:prSet presAssocID="{0DE2DEDF-FF23-4CEA-B7D1-6E9F6AFA505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7BD8CF-352E-4C62-8E5F-28E35CC99EE7}" type="pres">
      <dgm:prSet presAssocID="{31E58D87-1650-4BB5-B7DB-C12D8E7560C4}" presName="centerShape" presStyleLbl="node0" presStyleIdx="0" presStyleCnt="1"/>
      <dgm:spPr/>
      <dgm:t>
        <a:bodyPr/>
        <a:lstStyle/>
        <a:p>
          <a:endParaRPr lang="en-US"/>
        </a:p>
      </dgm:t>
    </dgm:pt>
    <dgm:pt modelId="{AB92F809-CA9E-47CC-B03D-BFB90355CC66}" type="pres">
      <dgm:prSet presAssocID="{45BE8515-8A92-4CB4-AD80-340C897E6064}" presName="parTrans" presStyleLbl="bgSibTrans2D1" presStyleIdx="0" presStyleCnt="4" custAng="10748286" custScaleX="24647" custScaleY="120254" custLinFactNeighborX="33599" custLinFactNeighborY="38112"/>
      <dgm:spPr/>
      <dgm:t>
        <a:bodyPr/>
        <a:lstStyle/>
        <a:p>
          <a:endParaRPr lang="en-US"/>
        </a:p>
      </dgm:t>
    </dgm:pt>
    <dgm:pt modelId="{EE9031D5-175A-4CA6-AED1-73DDC6F765BF}" type="pres">
      <dgm:prSet presAssocID="{99D69883-1BBB-46F7-B410-AE28F341B62E}" presName="node" presStyleLbl="node1" presStyleIdx="0" presStyleCnt="4" custScaleX="118788" custRadScaleRad="122388" custRadScaleInc="-15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2E61B-2904-4B2D-BBBA-16EB2E7C0329}" type="pres">
      <dgm:prSet presAssocID="{B3A108BF-BD5F-4598-86A4-8DAA7F97C673}" presName="parTrans" presStyleLbl="bgSibTrans2D1" presStyleIdx="1" presStyleCnt="4" custAng="10530601" custScaleX="33329" custScaleY="120254" custLinFactNeighborX="3007" custLinFactNeighborY="83777" custRadScaleRad="161317" custRadScaleInc="-2147483648"/>
      <dgm:spPr/>
      <dgm:t>
        <a:bodyPr/>
        <a:lstStyle/>
        <a:p>
          <a:endParaRPr lang="en-US"/>
        </a:p>
      </dgm:t>
    </dgm:pt>
    <dgm:pt modelId="{03A0BCFA-DBC6-4918-B1D2-FB7F08D7D1EC}" type="pres">
      <dgm:prSet presAssocID="{35124E0C-142B-4B12-AC82-4DEFEFB0F90A}" presName="node" presStyleLbl="node1" presStyleIdx="1" presStyleCnt="4" custScaleX="131986" custScaleY="108084" custRadScaleRad="101681" custRadScaleInc="-15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0D46F-EBE1-45A9-906D-F38649ADA68D}" type="pres">
      <dgm:prSet presAssocID="{276284E8-B281-4CB2-AEA8-31D3C70F37E6}" presName="parTrans" presStyleLbl="bgSibTrans2D1" presStyleIdx="2" presStyleCnt="4" custAng="10800000" custScaleX="32959" custScaleY="119830" custLinFactNeighborX="-7079" custLinFactNeighborY="83934" custRadScaleRad="448307"/>
      <dgm:spPr/>
      <dgm:t>
        <a:bodyPr/>
        <a:lstStyle/>
        <a:p>
          <a:endParaRPr lang="en-US"/>
        </a:p>
      </dgm:t>
    </dgm:pt>
    <dgm:pt modelId="{DE29C962-060D-4056-A65C-DB3D5F5E283C}" type="pres">
      <dgm:prSet presAssocID="{B05BC11E-763A-4D62-913D-85FDA5F1BB44}" presName="node" presStyleLbl="node1" presStyleIdx="2" presStyleCnt="4" custScaleX="131986" custScaleY="108339" custRadScaleRad="102754" custRadScaleInc="16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05D5E-43AD-4F1C-B6BB-B44C982D2A4B}" type="pres">
      <dgm:prSet presAssocID="{5E660E83-66AC-4E76-AEB3-83CDA59DA7CD}" presName="parTrans" presStyleLbl="bgSibTrans2D1" presStyleIdx="3" presStyleCnt="4" custAng="11006873" custScaleX="25276" custScaleY="120254" custLinFactNeighborX="-34014" custLinFactNeighborY="30637" custRadScaleRad="374698" custRadScaleInc="-2147483648"/>
      <dgm:spPr/>
      <dgm:t>
        <a:bodyPr/>
        <a:lstStyle/>
        <a:p>
          <a:endParaRPr lang="en-US"/>
        </a:p>
      </dgm:t>
    </dgm:pt>
    <dgm:pt modelId="{035DDEAD-5FC4-41F8-BEC1-058E0CD41D4A}" type="pres">
      <dgm:prSet presAssocID="{7E31B90F-CF33-42C0-A6C9-B5870C9F2344}" presName="node" presStyleLbl="node1" presStyleIdx="3" presStyleCnt="4" custScaleX="118788" custRadScaleRad="118595" custRadScaleInc="14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AFE6A9-8DA3-4DC3-8FAA-85F6CBD1085D}" type="presOf" srcId="{7E31B90F-CF33-42C0-A6C9-B5870C9F2344}" destId="{035DDEAD-5FC4-41F8-BEC1-058E0CD41D4A}" srcOrd="0" destOrd="0" presId="urn:microsoft.com/office/officeart/2005/8/layout/radial4"/>
    <dgm:cxn modelId="{702B26F4-6786-4219-BD1C-BBDCB2D9CD81}" srcId="{31E58D87-1650-4BB5-B7DB-C12D8E7560C4}" destId="{7E31B90F-CF33-42C0-A6C9-B5870C9F2344}" srcOrd="3" destOrd="0" parTransId="{5E660E83-66AC-4E76-AEB3-83CDA59DA7CD}" sibTransId="{94B52EA4-D947-4FE5-8022-0DBBAAF99D23}"/>
    <dgm:cxn modelId="{8CA67BC0-28D6-420B-B4E4-247C461E007D}" type="presOf" srcId="{35124E0C-142B-4B12-AC82-4DEFEFB0F90A}" destId="{03A0BCFA-DBC6-4918-B1D2-FB7F08D7D1EC}" srcOrd="0" destOrd="0" presId="urn:microsoft.com/office/officeart/2005/8/layout/radial4"/>
    <dgm:cxn modelId="{85716B66-AC72-4909-A56F-08BF51412A0C}" type="presOf" srcId="{B3A108BF-BD5F-4598-86A4-8DAA7F97C673}" destId="{9BE2E61B-2904-4B2D-BBBA-16EB2E7C0329}" srcOrd="0" destOrd="0" presId="urn:microsoft.com/office/officeart/2005/8/layout/radial4"/>
    <dgm:cxn modelId="{875050C6-D25F-4845-BF4F-0EBE40F6E56A}" type="presOf" srcId="{99D69883-1BBB-46F7-B410-AE28F341B62E}" destId="{EE9031D5-175A-4CA6-AED1-73DDC6F765BF}" srcOrd="0" destOrd="0" presId="urn:microsoft.com/office/officeart/2005/8/layout/radial4"/>
    <dgm:cxn modelId="{18AEFA8A-AA8A-41E4-BD60-69C3CEF35D04}" type="presOf" srcId="{5E660E83-66AC-4E76-AEB3-83CDA59DA7CD}" destId="{C0905D5E-43AD-4F1C-B6BB-B44C982D2A4B}" srcOrd="0" destOrd="0" presId="urn:microsoft.com/office/officeart/2005/8/layout/radial4"/>
    <dgm:cxn modelId="{FB53CCA6-CCEF-4C8E-979E-9028B294AA31}" type="presOf" srcId="{B05BC11E-763A-4D62-913D-85FDA5F1BB44}" destId="{DE29C962-060D-4056-A65C-DB3D5F5E283C}" srcOrd="0" destOrd="0" presId="urn:microsoft.com/office/officeart/2005/8/layout/radial4"/>
    <dgm:cxn modelId="{EC5262E2-C2C4-4A34-925C-61FFA8E63E57}" type="presOf" srcId="{276284E8-B281-4CB2-AEA8-31D3C70F37E6}" destId="{14F0D46F-EBE1-45A9-906D-F38649ADA68D}" srcOrd="0" destOrd="0" presId="urn:microsoft.com/office/officeart/2005/8/layout/radial4"/>
    <dgm:cxn modelId="{855E5008-BEA4-4CB4-A95D-0877C612D401}" srcId="{0DE2DEDF-FF23-4CEA-B7D1-6E9F6AFA505D}" destId="{31E58D87-1650-4BB5-B7DB-C12D8E7560C4}" srcOrd="0" destOrd="0" parTransId="{7D4DC95B-43E7-46D8-AAB7-4E046B69F4EA}" sibTransId="{3D5288ED-8C02-4135-B047-0FEDC563BE17}"/>
    <dgm:cxn modelId="{8002E578-B5C5-46B3-98C2-3075EE9AA82C}" type="presOf" srcId="{0DE2DEDF-FF23-4CEA-B7D1-6E9F6AFA505D}" destId="{65F89C06-8B91-4BA6-9BAE-98BDA40EA4F5}" srcOrd="0" destOrd="0" presId="urn:microsoft.com/office/officeart/2005/8/layout/radial4"/>
    <dgm:cxn modelId="{093BCDBA-BFB6-48BC-9971-34A0F41CC25B}" type="presOf" srcId="{31E58D87-1650-4BB5-B7DB-C12D8E7560C4}" destId="{107BD8CF-352E-4C62-8E5F-28E35CC99EE7}" srcOrd="0" destOrd="0" presId="urn:microsoft.com/office/officeart/2005/8/layout/radial4"/>
    <dgm:cxn modelId="{A48A2583-DAB2-45E8-AFC4-A7F2AD1558FD}" srcId="{31E58D87-1650-4BB5-B7DB-C12D8E7560C4}" destId="{35124E0C-142B-4B12-AC82-4DEFEFB0F90A}" srcOrd="1" destOrd="0" parTransId="{B3A108BF-BD5F-4598-86A4-8DAA7F97C673}" sibTransId="{ECA365EE-EA8B-4831-8E95-EB39F8ADB422}"/>
    <dgm:cxn modelId="{DAC53ACB-B811-4F4F-ADAF-48569C4C9C3A}" srcId="{31E58D87-1650-4BB5-B7DB-C12D8E7560C4}" destId="{99D69883-1BBB-46F7-B410-AE28F341B62E}" srcOrd="0" destOrd="0" parTransId="{45BE8515-8A92-4CB4-AD80-340C897E6064}" sibTransId="{2A54660C-5475-4D69-B525-0CB496AFB2CF}"/>
    <dgm:cxn modelId="{DA0740F7-6619-4FAA-B284-70C68C8F1E26}" srcId="{31E58D87-1650-4BB5-B7DB-C12D8E7560C4}" destId="{B05BC11E-763A-4D62-913D-85FDA5F1BB44}" srcOrd="2" destOrd="0" parTransId="{276284E8-B281-4CB2-AEA8-31D3C70F37E6}" sibTransId="{9A9BB120-2EF2-4C0A-97A8-C5E3DA03EBC8}"/>
    <dgm:cxn modelId="{649CD655-4FC9-4FEC-98AF-E84A569CA2F5}" type="presOf" srcId="{45BE8515-8A92-4CB4-AD80-340C897E6064}" destId="{AB92F809-CA9E-47CC-B03D-BFB90355CC66}" srcOrd="0" destOrd="0" presId="urn:microsoft.com/office/officeart/2005/8/layout/radial4"/>
    <dgm:cxn modelId="{E828C2DE-94EC-48A7-91A5-BE743E37AEEB}" type="presParOf" srcId="{65F89C06-8B91-4BA6-9BAE-98BDA40EA4F5}" destId="{107BD8CF-352E-4C62-8E5F-28E35CC99EE7}" srcOrd="0" destOrd="0" presId="urn:microsoft.com/office/officeart/2005/8/layout/radial4"/>
    <dgm:cxn modelId="{8D798B9F-7535-4D8F-820D-F10E3AA9AF13}" type="presParOf" srcId="{65F89C06-8B91-4BA6-9BAE-98BDA40EA4F5}" destId="{AB92F809-CA9E-47CC-B03D-BFB90355CC66}" srcOrd="1" destOrd="0" presId="urn:microsoft.com/office/officeart/2005/8/layout/radial4"/>
    <dgm:cxn modelId="{69DF3796-8160-40CB-8273-4C186F2CFF07}" type="presParOf" srcId="{65F89C06-8B91-4BA6-9BAE-98BDA40EA4F5}" destId="{EE9031D5-175A-4CA6-AED1-73DDC6F765BF}" srcOrd="2" destOrd="0" presId="urn:microsoft.com/office/officeart/2005/8/layout/radial4"/>
    <dgm:cxn modelId="{121E15A9-2652-4ED2-9B9B-CCD5A0740B5B}" type="presParOf" srcId="{65F89C06-8B91-4BA6-9BAE-98BDA40EA4F5}" destId="{9BE2E61B-2904-4B2D-BBBA-16EB2E7C0329}" srcOrd="3" destOrd="0" presId="urn:microsoft.com/office/officeart/2005/8/layout/radial4"/>
    <dgm:cxn modelId="{A90FB991-68BD-400B-BC36-7367A0228387}" type="presParOf" srcId="{65F89C06-8B91-4BA6-9BAE-98BDA40EA4F5}" destId="{03A0BCFA-DBC6-4918-B1D2-FB7F08D7D1EC}" srcOrd="4" destOrd="0" presId="urn:microsoft.com/office/officeart/2005/8/layout/radial4"/>
    <dgm:cxn modelId="{99659D10-180C-4F7D-848B-1C928D5B0ECB}" type="presParOf" srcId="{65F89C06-8B91-4BA6-9BAE-98BDA40EA4F5}" destId="{14F0D46F-EBE1-45A9-906D-F38649ADA68D}" srcOrd="5" destOrd="0" presId="urn:microsoft.com/office/officeart/2005/8/layout/radial4"/>
    <dgm:cxn modelId="{4C1C0509-0602-4653-962D-E203DF85F11E}" type="presParOf" srcId="{65F89C06-8B91-4BA6-9BAE-98BDA40EA4F5}" destId="{DE29C962-060D-4056-A65C-DB3D5F5E283C}" srcOrd="6" destOrd="0" presId="urn:microsoft.com/office/officeart/2005/8/layout/radial4"/>
    <dgm:cxn modelId="{70ADE59C-59C1-434C-8783-901B79A71701}" type="presParOf" srcId="{65F89C06-8B91-4BA6-9BAE-98BDA40EA4F5}" destId="{C0905D5E-43AD-4F1C-B6BB-B44C982D2A4B}" srcOrd="7" destOrd="0" presId="urn:microsoft.com/office/officeart/2005/8/layout/radial4"/>
    <dgm:cxn modelId="{9950F7CC-3BD4-4CD1-8E5E-C515281F2E05}" type="presParOf" srcId="{65F89C06-8B91-4BA6-9BAE-98BDA40EA4F5}" destId="{035DDEAD-5FC4-41F8-BEC1-058E0CD41D4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46394C-7CB1-4384-8B37-92036C9C7016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D7C3473D-7D4D-4171-B76F-7C316EC18DF2}">
      <dgm:prSet phldrT="[Text]" custT="1"/>
      <dgm:spPr>
        <a:xfrm>
          <a:off x="0" y="1316736"/>
          <a:ext cx="2194560" cy="1755648"/>
        </a:xfrm>
        <a:solidFill>
          <a:srgbClr val="002060"/>
        </a:solidFill>
      </dgm:spPr>
      <dgm:t>
        <a:bodyPr/>
        <a:lstStyle/>
        <a:p>
          <a:pPr algn="l"/>
          <a:r>
            <a:rPr lang="en-US" sz="2000" b="1" dirty="0" smtClean="0">
              <a:latin typeface="Calibri" panose="020F0502020204030204" pitchFamily="34" charset="0"/>
              <a:ea typeface="+mn-ea"/>
              <a:cs typeface="+mn-cs"/>
            </a:rPr>
            <a:t>Ranges from $50k Per Resident to as High as $180k Per Resident</a:t>
          </a:r>
          <a:endParaRPr lang="en-US" sz="2000" b="1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B6F1F4E5-788B-4CB6-B611-A91A8205F69B}" type="parTrans" cxnId="{3B059B7A-88D2-4960-AF43-6CE6C8616722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3815647-79A6-408B-BBD3-482104E30F30}" type="sibTrans" cxnId="{3B059B7A-88D2-4960-AF43-6CE6C8616722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767B1BA-3DEF-460B-B351-02311D21DC7D}">
      <dgm:prSet phldrT="[Text]" custT="1"/>
      <dgm:spPr>
        <a:xfrm>
          <a:off x="2560319" y="1316736"/>
          <a:ext cx="2194560" cy="1755648"/>
        </a:xfrm>
        <a:solidFill>
          <a:srgbClr val="002060"/>
        </a:solidFill>
      </dgm:spPr>
      <dgm:t>
        <a:bodyPr/>
        <a:lstStyle/>
        <a:p>
          <a:r>
            <a:rPr lang="en-US" sz="2000" b="1" dirty="0" smtClean="0">
              <a:latin typeface="Calibri" panose="020F0502020204030204" pitchFamily="34" charset="0"/>
              <a:ea typeface="+mn-ea"/>
              <a:cs typeface="+mn-cs"/>
            </a:rPr>
            <a:t>% of Medicare in Patient Load</a:t>
          </a:r>
          <a:endParaRPr lang="en-US" sz="2000" b="1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6EBD433A-B2E4-47F2-9F02-7258C751CAAB}" type="parTrans" cxnId="{6875F570-C3BA-4020-8D25-AA551A068CA6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9EAF056-3D0C-4B02-BD16-0EC827F2477E}" type="sibTrans" cxnId="{6875F570-C3BA-4020-8D25-AA551A068CA6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7EE920E-0C28-46F0-ACBE-7DCFBD49DC05}">
      <dgm:prSet phldrT="[Text]" custT="1"/>
      <dgm:spPr>
        <a:xfrm>
          <a:off x="5120640" y="1316736"/>
          <a:ext cx="2194560" cy="1755648"/>
        </a:xfrm>
        <a:solidFill>
          <a:srgbClr val="002060"/>
        </a:solidFill>
      </dgm:spPr>
      <dgm:t>
        <a:bodyPr/>
        <a:lstStyle/>
        <a:p>
          <a:r>
            <a:rPr lang="en-US" sz="2000" b="1" dirty="0" smtClean="0">
              <a:latin typeface="Calibri" panose="020F0502020204030204" pitchFamily="34" charset="0"/>
              <a:ea typeface="+mn-ea"/>
              <a:cs typeface="+mn-cs"/>
            </a:rPr>
            <a:t>Ratio of Hospital Beds to Residents</a:t>
          </a:r>
          <a:endParaRPr lang="en-US" sz="2000" b="1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568CF145-A903-49C6-9E04-35DF29EF5DA2}" type="parTrans" cxnId="{DB6D57F5-1CBE-4DC3-B541-1D31DC5E903D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752E4722-CA14-4907-87C5-965558862490}" type="sibTrans" cxnId="{DB6D57F5-1CBE-4DC3-B541-1D31DC5E903D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625B7AB-8297-4678-8375-291018763EDA}" type="pres">
      <dgm:prSet presAssocID="{7D46394C-7CB1-4384-8B37-92036C9C7016}" presName="CompostProcess" presStyleCnt="0">
        <dgm:presLayoutVars>
          <dgm:dir/>
          <dgm:resizeHandles val="exact"/>
        </dgm:presLayoutVars>
      </dgm:prSet>
      <dgm:spPr/>
    </dgm:pt>
    <dgm:pt modelId="{3E46F195-4356-48FB-99FE-884E205B3499}" type="pres">
      <dgm:prSet presAssocID="{7D46394C-7CB1-4384-8B37-92036C9C7016}" presName="arrow" presStyleLbl="bgShp" presStyleIdx="0" presStyleCnt="1"/>
      <dgm:spPr>
        <a:xfrm>
          <a:off x="548639" y="0"/>
          <a:ext cx="6217920" cy="4389120"/>
        </a:xfrm>
        <a:prstGeom prst="rightArrow">
          <a:avLst/>
        </a:prstGeom>
        <a:solidFill>
          <a:schemeClr val="accent2">
            <a:lumMod val="75000"/>
          </a:schemeClr>
        </a:solidFill>
      </dgm:spPr>
    </dgm:pt>
    <dgm:pt modelId="{C3B2AE7E-19F2-490B-AE6E-0E758F7C7E9D}" type="pres">
      <dgm:prSet presAssocID="{7D46394C-7CB1-4384-8B37-92036C9C7016}" presName="linearProcess" presStyleCnt="0"/>
      <dgm:spPr/>
    </dgm:pt>
    <dgm:pt modelId="{79721A92-7DDB-4B92-97B2-4051541C3B48}" type="pres">
      <dgm:prSet presAssocID="{D7C3473D-7D4D-4171-B76F-7C316EC18DF2}" presName="textNode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92DFFAE-019F-4950-A3DA-6A2A940244F8}" type="pres">
      <dgm:prSet presAssocID="{E3815647-79A6-408B-BBD3-482104E30F30}" presName="sibTrans" presStyleCnt="0"/>
      <dgm:spPr/>
    </dgm:pt>
    <dgm:pt modelId="{AA165777-A8E9-4D2D-B7B4-74D17648B9A7}" type="pres">
      <dgm:prSet presAssocID="{8767B1BA-3DEF-460B-B351-02311D21DC7D}" presName="textNode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4016ABB-7BC5-4241-BBE0-8B7B25825B87}" type="pres">
      <dgm:prSet presAssocID="{29EAF056-3D0C-4B02-BD16-0EC827F2477E}" presName="sibTrans" presStyleCnt="0"/>
      <dgm:spPr/>
    </dgm:pt>
    <dgm:pt modelId="{022D6162-E862-4513-98E7-4D9EBD3A66B1}" type="pres">
      <dgm:prSet presAssocID="{57EE920E-0C28-46F0-ACBE-7DCFBD49DC05}" presName="textNode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E281CE68-54A3-4667-BFB3-7AA4BFD172B7}" type="presOf" srcId="{8767B1BA-3DEF-460B-B351-02311D21DC7D}" destId="{AA165777-A8E9-4D2D-B7B4-74D17648B9A7}" srcOrd="0" destOrd="0" presId="urn:microsoft.com/office/officeart/2005/8/layout/hProcess9"/>
    <dgm:cxn modelId="{6875F570-C3BA-4020-8D25-AA551A068CA6}" srcId="{7D46394C-7CB1-4384-8B37-92036C9C7016}" destId="{8767B1BA-3DEF-460B-B351-02311D21DC7D}" srcOrd="1" destOrd="0" parTransId="{6EBD433A-B2E4-47F2-9F02-7258C751CAAB}" sibTransId="{29EAF056-3D0C-4B02-BD16-0EC827F2477E}"/>
    <dgm:cxn modelId="{DB6D57F5-1CBE-4DC3-B541-1D31DC5E903D}" srcId="{7D46394C-7CB1-4384-8B37-92036C9C7016}" destId="{57EE920E-0C28-46F0-ACBE-7DCFBD49DC05}" srcOrd="2" destOrd="0" parTransId="{568CF145-A903-49C6-9E04-35DF29EF5DA2}" sibTransId="{752E4722-CA14-4907-87C5-965558862490}"/>
    <dgm:cxn modelId="{3B059B7A-88D2-4960-AF43-6CE6C8616722}" srcId="{7D46394C-7CB1-4384-8B37-92036C9C7016}" destId="{D7C3473D-7D4D-4171-B76F-7C316EC18DF2}" srcOrd="0" destOrd="0" parTransId="{B6F1F4E5-788B-4CB6-B611-A91A8205F69B}" sibTransId="{E3815647-79A6-408B-BBD3-482104E30F30}"/>
    <dgm:cxn modelId="{46035CA8-156D-45E2-9E8A-80A04C6549C0}" type="presOf" srcId="{57EE920E-0C28-46F0-ACBE-7DCFBD49DC05}" destId="{022D6162-E862-4513-98E7-4D9EBD3A66B1}" srcOrd="0" destOrd="0" presId="urn:microsoft.com/office/officeart/2005/8/layout/hProcess9"/>
    <dgm:cxn modelId="{D3440464-F3C4-4D2E-B293-766752D00BD1}" type="presOf" srcId="{D7C3473D-7D4D-4171-B76F-7C316EC18DF2}" destId="{79721A92-7DDB-4B92-97B2-4051541C3B48}" srcOrd="0" destOrd="0" presId="urn:microsoft.com/office/officeart/2005/8/layout/hProcess9"/>
    <dgm:cxn modelId="{4880463B-8C39-4F4D-B33E-1E2335F1BFE3}" type="presOf" srcId="{7D46394C-7CB1-4384-8B37-92036C9C7016}" destId="{E625B7AB-8297-4678-8375-291018763EDA}" srcOrd="0" destOrd="0" presId="urn:microsoft.com/office/officeart/2005/8/layout/hProcess9"/>
    <dgm:cxn modelId="{29A8FB10-793B-49B5-A781-856382BBD624}" type="presParOf" srcId="{E625B7AB-8297-4678-8375-291018763EDA}" destId="{3E46F195-4356-48FB-99FE-884E205B3499}" srcOrd="0" destOrd="0" presId="urn:microsoft.com/office/officeart/2005/8/layout/hProcess9"/>
    <dgm:cxn modelId="{6429E7A1-4BC5-4CC1-B121-59337B49076C}" type="presParOf" srcId="{E625B7AB-8297-4678-8375-291018763EDA}" destId="{C3B2AE7E-19F2-490B-AE6E-0E758F7C7E9D}" srcOrd="1" destOrd="0" presId="urn:microsoft.com/office/officeart/2005/8/layout/hProcess9"/>
    <dgm:cxn modelId="{E0FD4AD4-4ECC-4CC6-B61C-274156B58BB6}" type="presParOf" srcId="{C3B2AE7E-19F2-490B-AE6E-0E758F7C7E9D}" destId="{79721A92-7DDB-4B92-97B2-4051541C3B48}" srcOrd="0" destOrd="0" presId="urn:microsoft.com/office/officeart/2005/8/layout/hProcess9"/>
    <dgm:cxn modelId="{BA8DD142-672B-41D0-B98F-6B046ABF885F}" type="presParOf" srcId="{C3B2AE7E-19F2-490B-AE6E-0E758F7C7E9D}" destId="{992DFFAE-019F-4950-A3DA-6A2A940244F8}" srcOrd="1" destOrd="0" presId="urn:microsoft.com/office/officeart/2005/8/layout/hProcess9"/>
    <dgm:cxn modelId="{FEF6AE49-976D-433A-ACB2-3D75D51E14C8}" type="presParOf" srcId="{C3B2AE7E-19F2-490B-AE6E-0E758F7C7E9D}" destId="{AA165777-A8E9-4D2D-B7B4-74D17648B9A7}" srcOrd="2" destOrd="0" presId="urn:microsoft.com/office/officeart/2005/8/layout/hProcess9"/>
    <dgm:cxn modelId="{CA0111B2-0889-4BEB-9ED9-35BDF12CE0ED}" type="presParOf" srcId="{C3B2AE7E-19F2-490B-AE6E-0E758F7C7E9D}" destId="{34016ABB-7BC5-4241-BBE0-8B7B25825B87}" srcOrd="3" destOrd="0" presId="urn:microsoft.com/office/officeart/2005/8/layout/hProcess9"/>
    <dgm:cxn modelId="{2D4C3E00-3132-41B1-8B08-5D4C445AD1D7}" type="presParOf" srcId="{C3B2AE7E-19F2-490B-AE6E-0E758F7C7E9D}" destId="{022D6162-E862-4513-98E7-4D9EBD3A66B1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85B2E-B0BB-4FE5-B946-3BCD82ED2599}">
      <dsp:nvSpPr>
        <dsp:cNvPr id="0" name=""/>
        <dsp:cNvSpPr/>
      </dsp:nvSpPr>
      <dsp:spPr>
        <a:xfrm>
          <a:off x="0" y="1673352"/>
          <a:ext cx="9966960" cy="223113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A12319-3051-49A7-952F-EFE5E4B4C823}">
      <dsp:nvSpPr>
        <dsp:cNvPr id="0" name=""/>
        <dsp:cNvSpPr/>
      </dsp:nvSpPr>
      <dsp:spPr>
        <a:xfrm>
          <a:off x="32606" y="0"/>
          <a:ext cx="1874645" cy="2231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</a:rPr>
            <a:t>The Council of GME predicted that the U.S. would face a surplus of 80,000 physicians by the year 2000.  </a:t>
          </a:r>
          <a:endParaRPr lang="en-US" sz="1600" b="1" kern="1200" dirty="0">
            <a:solidFill>
              <a:srgbClr val="002060"/>
            </a:solidFill>
          </a:endParaRPr>
        </a:p>
      </dsp:txBody>
      <dsp:txXfrm>
        <a:off x="32606" y="0"/>
        <a:ext cx="1874645" cy="2231136"/>
      </dsp:txXfrm>
    </dsp:sp>
    <dsp:sp modelId="{F3BFF5BD-B1FF-4035-8A32-7CF7BBA1329A}">
      <dsp:nvSpPr>
        <dsp:cNvPr id="0" name=""/>
        <dsp:cNvSpPr/>
      </dsp:nvSpPr>
      <dsp:spPr>
        <a:xfrm>
          <a:off x="514586" y="2365352"/>
          <a:ext cx="847134" cy="8471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65469C-C826-4558-A4B7-0567BC943DBA}">
      <dsp:nvSpPr>
        <dsp:cNvPr id="0" name=""/>
        <dsp:cNvSpPr/>
      </dsp:nvSpPr>
      <dsp:spPr>
        <a:xfrm>
          <a:off x="1969208" y="3346704"/>
          <a:ext cx="3063469" cy="2231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</a:rPr>
            <a:t>The AAMC predicted  a physician shortage across the country of 62,900 physicians by 2015, growing to 130,600 by 2025.</a:t>
          </a:r>
          <a:endParaRPr lang="en-US" sz="1600" b="1" kern="1200" dirty="0">
            <a:solidFill>
              <a:srgbClr val="002060"/>
            </a:solidFill>
          </a:endParaRPr>
        </a:p>
      </dsp:txBody>
      <dsp:txXfrm>
        <a:off x="1969208" y="3346704"/>
        <a:ext cx="3063469" cy="2231136"/>
      </dsp:txXfrm>
    </dsp:sp>
    <dsp:sp modelId="{F69D7E5A-6698-40C0-892A-65443D4C4290}">
      <dsp:nvSpPr>
        <dsp:cNvPr id="0" name=""/>
        <dsp:cNvSpPr/>
      </dsp:nvSpPr>
      <dsp:spPr>
        <a:xfrm>
          <a:off x="3077376" y="2365352"/>
          <a:ext cx="847134" cy="8471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1E775B-0012-48A6-9EC9-43C787D872A3}">
      <dsp:nvSpPr>
        <dsp:cNvPr id="0" name=""/>
        <dsp:cNvSpPr/>
      </dsp:nvSpPr>
      <dsp:spPr>
        <a:xfrm>
          <a:off x="5126410" y="0"/>
          <a:ext cx="1874645" cy="2231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</a:rPr>
            <a:t>The IOM has spoken about the numerous avenues by which a patient can receive care and how this complicates the physician shortage discussion.   </a:t>
          </a:r>
          <a:endParaRPr lang="en-US" sz="1600" b="1" kern="1200" dirty="0">
            <a:solidFill>
              <a:srgbClr val="002060"/>
            </a:solidFill>
          </a:endParaRPr>
        </a:p>
      </dsp:txBody>
      <dsp:txXfrm>
        <a:off x="5126410" y="0"/>
        <a:ext cx="1874645" cy="2231136"/>
      </dsp:txXfrm>
    </dsp:sp>
    <dsp:sp modelId="{F0DB5345-536F-4E72-9E0E-72D6FFC4CC4F}">
      <dsp:nvSpPr>
        <dsp:cNvPr id="0" name=""/>
        <dsp:cNvSpPr/>
      </dsp:nvSpPr>
      <dsp:spPr>
        <a:xfrm>
          <a:off x="5640165" y="2365352"/>
          <a:ext cx="847134" cy="8471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075C63-E92C-4BDA-A8CF-69BF603E122D}">
      <dsp:nvSpPr>
        <dsp:cNvPr id="0" name=""/>
        <dsp:cNvSpPr/>
      </dsp:nvSpPr>
      <dsp:spPr>
        <a:xfrm>
          <a:off x="7094787" y="3346704"/>
          <a:ext cx="1874645" cy="2231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094787" y="3346704"/>
        <a:ext cx="1874645" cy="2231136"/>
      </dsp:txXfrm>
    </dsp:sp>
    <dsp:sp modelId="{C5428448-AC54-4843-BED7-A172D306F808}">
      <dsp:nvSpPr>
        <dsp:cNvPr id="0" name=""/>
        <dsp:cNvSpPr/>
      </dsp:nvSpPr>
      <dsp:spPr>
        <a:xfrm>
          <a:off x="7905635" y="2377439"/>
          <a:ext cx="822960" cy="822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356A8-302E-4A89-868E-B8EA0CAF2907}">
      <dsp:nvSpPr>
        <dsp:cNvPr id="0" name=""/>
        <dsp:cNvSpPr/>
      </dsp:nvSpPr>
      <dsp:spPr>
        <a:xfrm>
          <a:off x="0" y="0"/>
          <a:ext cx="3521132" cy="352113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shade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199C0F-28B4-4BFC-BC18-90EFEF0C354E}">
      <dsp:nvSpPr>
        <dsp:cNvPr id="0" name=""/>
        <dsp:cNvSpPr/>
      </dsp:nvSpPr>
      <dsp:spPr>
        <a:xfrm>
          <a:off x="1760566" y="0"/>
          <a:ext cx="6279225" cy="3521132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/>
            <a:t>$69.9 Million </a:t>
          </a:r>
          <a:r>
            <a:rPr lang="en-CA" sz="2000" kern="1200" dirty="0"/>
            <a:t>in Economic Impact </a:t>
          </a:r>
          <a:r>
            <a:rPr lang="en-CA" sz="2000" kern="1200" dirty="0" smtClean="0"/>
            <a:t/>
          </a:r>
          <a:br>
            <a:rPr lang="en-CA" sz="2000" kern="1200" dirty="0" smtClean="0"/>
          </a:br>
          <a:r>
            <a:rPr lang="en-CA" sz="2000" kern="1200" dirty="0" smtClean="0"/>
            <a:t>during </a:t>
          </a:r>
          <a:r>
            <a:rPr lang="en-CA" sz="2000" kern="1200" dirty="0"/>
            <a:t>the </a:t>
          </a:r>
          <a:r>
            <a:rPr lang="en-CA" sz="2000" kern="1200" dirty="0" smtClean="0"/>
            <a:t>2-year </a:t>
          </a:r>
          <a:r>
            <a:rPr lang="en-CA" sz="2000" kern="1200" dirty="0"/>
            <a:t>start-up period;</a:t>
          </a:r>
          <a:br>
            <a:rPr lang="en-CA" sz="2000" kern="1200" dirty="0"/>
          </a:br>
          <a:r>
            <a:rPr lang="en-CA" sz="2000" kern="1200" dirty="0"/>
            <a:t>Growing to </a:t>
          </a:r>
          <a:r>
            <a:rPr lang="en-CA" sz="2000" b="1" kern="1200" dirty="0"/>
            <a:t>$87.7 Million </a:t>
          </a:r>
          <a:r>
            <a:rPr lang="en-CA" sz="2000" b="1" kern="1200" dirty="0" smtClean="0"/>
            <a:t>Annually </a:t>
          </a:r>
          <a:r>
            <a:rPr lang="en-CA" sz="2000" kern="1200" dirty="0" smtClean="0"/>
            <a:t>at </a:t>
          </a:r>
          <a:r>
            <a:rPr lang="en-CA" sz="2000" kern="1200" dirty="0"/>
            <a:t>full capacity</a:t>
          </a:r>
        </a:p>
      </dsp:txBody>
      <dsp:txXfrm>
        <a:off x="1760566" y="0"/>
        <a:ext cx="6279225" cy="1056341"/>
      </dsp:txXfrm>
    </dsp:sp>
    <dsp:sp modelId="{E021B1FA-603B-4589-BA3D-9F1F46C31CF8}">
      <dsp:nvSpPr>
        <dsp:cNvPr id="0" name=""/>
        <dsp:cNvSpPr/>
      </dsp:nvSpPr>
      <dsp:spPr>
        <a:xfrm>
          <a:off x="616199" y="1056341"/>
          <a:ext cx="2288733" cy="228873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-161820"/>
                <a:satOff val="11087"/>
                <a:lumOff val="11656"/>
                <a:alphaOff val="0"/>
                <a:shade val="85000"/>
                <a:satMod val="130000"/>
              </a:schemeClr>
            </a:gs>
            <a:gs pos="34000">
              <a:schemeClr val="accent2">
                <a:shade val="80000"/>
                <a:hueOff val="-161820"/>
                <a:satOff val="11087"/>
                <a:lumOff val="11656"/>
                <a:alphaOff val="0"/>
                <a:shade val="87000"/>
                <a:satMod val="125000"/>
              </a:schemeClr>
            </a:gs>
            <a:gs pos="70000">
              <a:schemeClr val="accent2">
                <a:shade val="80000"/>
                <a:hueOff val="-161820"/>
                <a:satOff val="11087"/>
                <a:lumOff val="1165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80000"/>
                <a:hueOff val="-161820"/>
                <a:satOff val="11087"/>
                <a:lumOff val="1165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97E2CC-58E0-42E5-8491-CF4CDECBEA1E}">
      <dsp:nvSpPr>
        <dsp:cNvPr id="0" name=""/>
        <dsp:cNvSpPr/>
      </dsp:nvSpPr>
      <dsp:spPr>
        <a:xfrm>
          <a:off x="1760566" y="1056341"/>
          <a:ext cx="6279225" cy="2288733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/>
            <a:t>$2.1 Million </a:t>
          </a:r>
          <a:r>
            <a:rPr lang="en-CA" sz="2000" kern="1200" dirty="0"/>
            <a:t>in taxes to communities </a:t>
          </a:r>
          <a:r>
            <a:rPr lang="en-CA" sz="2000" kern="1200" dirty="0" smtClean="0"/>
            <a:t/>
          </a:r>
          <a:br>
            <a:rPr lang="en-CA" sz="2000" kern="1200" dirty="0" smtClean="0"/>
          </a:br>
          <a:r>
            <a:rPr lang="en-CA" sz="2000" kern="1200" dirty="0" smtClean="0"/>
            <a:t>in </a:t>
          </a:r>
          <a:r>
            <a:rPr lang="en-CA" sz="2000" kern="1200" dirty="0"/>
            <a:t>Northeast Arkansas</a:t>
          </a:r>
        </a:p>
      </dsp:txBody>
      <dsp:txXfrm>
        <a:off x="1760566" y="1056341"/>
        <a:ext cx="6279225" cy="1056338"/>
      </dsp:txXfrm>
    </dsp:sp>
    <dsp:sp modelId="{83C3A7E5-6D76-47CF-87EF-461A403908D8}">
      <dsp:nvSpPr>
        <dsp:cNvPr id="0" name=""/>
        <dsp:cNvSpPr/>
      </dsp:nvSpPr>
      <dsp:spPr>
        <a:xfrm>
          <a:off x="1232396" y="2112680"/>
          <a:ext cx="1056338" cy="10563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-323641"/>
                <a:satOff val="22174"/>
                <a:lumOff val="23312"/>
                <a:alphaOff val="0"/>
                <a:shade val="85000"/>
                <a:satMod val="130000"/>
              </a:schemeClr>
            </a:gs>
            <a:gs pos="34000">
              <a:schemeClr val="accent2">
                <a:shade val="80000"/>
                <a:hueOff val="-323641"/>
                <a:satOff val="22174"/>
                <a:lumOff val="23312"/>
                <a:alphaOff val="0"/>
                <a:shade val="87000"/>
                <a:satMod val="125000"/>
              </a:schemeClr>
            </a:gs>
            <a:gs pos="70000">
              <a:schemeClr val="accent2">
                <a:shade val="80000"/>
                <a:hueOff val="-323641"/>
                <a:satOff val="22174"/>
                <a:lumOff val="2331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80000"/>
                <a:hueOff val="-323641"/>
                <a:satOff val="22174"/>
                <a:lumOff val="2331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1CAD1F-7E3B-4F78-85DC-563E37CC614A}">
      <dsp:nvSpPr>
        <dsp:cNvPr id="0" name=""/>
        <dsp:cNvSpPr/>
      </dsp:nvSpPr>
      <dsp:spPr>
        <a:xfrm>
          <a:off x="1760566" y="2112680"/>
          <a:ext cx="6279225" cy="1056338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/>
            <a:t>317 jobs </a:t>
          </a:r>
          <a:r>
            <a:rPr lang="en-CA" sz="2000" kern="1200" dirty="0"/>
            <a:t>will be </a:t>
          </a:r>
          <a:r>
            <a:rPr lang="en-CA" sz="2000" kern="1200" dirty="0" smtClean="0"/>
            <a:t>supported at start-up </a:t>
          </a:r>
          <a:br>
            <a:rPr lang="en-CA" sz="2000" kern="1200" dirty="0" smtClean="0"/>
          </a:br>
          <a:r>
            <a:rPr lang="en-CA" sz="2000" kern="1200" dirty="0" smtClean="0"/>
            <a:t>and </a:t>
          </a:r>
          <a:r>
            <a:rPr lang="en-CA" sz="2000" b="1" kern="1200" dirty="0" smtClean="0"/>
            <a:t>420 jobs </a:t>
          </a:r>
          <a:r>
            <a:rPr lang="en-CA" sz="2000" kern="1200" dirty="0" smtClean="0"/>
            <a:t>at full capacity</a:t>
          </a:r>
          <a:endParaRPr lang="en-CA" sz="2000" kern="1200" dirty="0"/>
        </a:p>
      </dsp:txBody>
      <dsp:txXfrm>
        <a:off x="1760566" y="2112680"/>
        <a:ext cx="6279225" cy="10563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C9C44-DBA4-4F97-83CE-6ADE3660E35E}">
      <dsp:nvSpPr>
        <dsp:cNvPr id="0" name=""/>
        <dsp:cNvSpPr/>
      </dsp:nvSpPr>
      <dsp:spPr>
        <a:xfrm rot="5400000">
          <a:off x="317199" y="1023090"/>
          <a:ext cx="950552" cy="1581697"/>
        </a:xfrm>
        <a:prstGeom prst="corner">
          <a:avLst>
            <a:gd name="adj1" fmla="val 16120"/>
            <a:gd name="adj2" fmla="val 16110"/>
          </a:avLst>
        </a:prstGeom>
        <a:solidFill>
          <a:srgbClr val="002060"/>
        </a:solidFill>
        <a:ln w="19050" cap="flat" cmpd="sng" algn="ctr">
          <a:solidFill>
            <a:srgbClr val="002060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C05B5C-132E-41D6-8205-27D4E16270EC}">
      <dsp:nvSpPr>
        <dsp:cNvPr id="0" name=""/>
        <dsp:cNvSpPr/>
      </dsp:nvSpPr>
      <dsp:spPr>
        <a:xfrm>
          <a:off x="158528" y="1495677"/>
          <a:ext cx="1427965" cy="1251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Phase 1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158528" y="1495677"/>
        <a:ext cx="1427965" cy="1251695"/>
      </dsp:txXfrm>
    </dsp:sp>
    <dsp:sp modelId="{09C0F903-EF41-4473-8FE1-3F537191ACF9}">
      <dsp:nvSpPr>
        <dsp:cNvPr id="0" name=""/>
        <dsp:cNvSpPr/>
      </dsp:nvSpPr>
      <dsp:spPr>
        <a:xfrm>
          <a:off x="1317066" y="906644"/>
          <a:ext cx="269427" cy="269427"/>
        </a:xfrm>
        <a:prstGeom prst="triangle">
          <a:avLst>
            <a:gd name="adj" fmla="val 100000"/>
          </a:avLst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C4BBF5-F42E-42A0-BA6B-238DB3F048CA}">
      <dsp:nvSpPr>
        <dsp:cNvPr id="0" name=""/>
        <dsp:cNvSpPr/>
      </dsp:nvSpPr>
      <dsp:spPr>
        <a:xfrm rot="5400000">
          <a:off x="2065307" y="590519"/>
          <a:ext cx="950552" cy="1581697"/>
        </a:xfrm>
        <a:prstGeom prst="corner">
          <a:avLst>
            <a:gd name="adj1" fmla="val 16120"/>
            <a:gd name="adj2" fmla="val 16110"/>
          </a:avLst>
        </a:prstGeom>
        <a:solidFill>
          <a:srgbClr val="002060"/>
        </a:solidFill>
        <a:ln w="19050" cap="flat" cmpd="sng" algn="ctr">
          <a:solidFill>
            <a:srgbClr val="002060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E27095-DEBC-484E-9F87-58F5A3A2C05F}">
      <dsp:nvSpPr>
        <dsp:cNvPr id="0" name=""/>
        <dsp:cNvSpPr/>
      </dsp:nvSpPr>
      <dsp:spPr>
        <a:xfrm>
          <a:off x="1906637" y="1063106"/>
          <a:ext cx="1427965" cy="1251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Phase 2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1906637" y="1063106"/>
        <a:ext cx="1427965" cy="1251695"/>
      </dsp:txXfrm>
    </dsp:sp>
    <dsp:sp modelId="{C3AABA68-7703-4AEA-98DB-793CE8B9A60A}">
      <dsp:nvSpPr>
        <dsp:cNvPr id="0" name=""/>
        <dsp:cNvSpPr/>
      </dsp:nvSpPr>
      <dsp:spPr>
        <a:xfrm>
          <a:off x="3065174" y="474073"/>
          <a:ext cx="269427" cy="269427"/>
        </a:xfrm>
        <a:prstGeom prst="triangle">
          <a:avLst>
            <a:gd name="adj" fmla="val 100000"/>
          </a:avLst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2DD7AD-93F2-4187-84B7-363CA1EDC062}">
      <dsp:nvSpPr>
        <dsp:cNvPr id="0" name=""/>
        <dsp:cNvSpPr/>
      </dsp:nvSpPr>
      <dsp:spPr>
        <a:xfrm rot="5400000">
          <a:off x="3813416" y="157948"/>
          <a:ext cx="950552" cy="1581697"/>
        </a:xfrm>
        <a:prstGeom prst="corner">
          <a:avLst>
            <a:gd name="adj1" fmla="val 16120"/>
            <a:gd name="adj2" fmla="val 16110"/>
          </a:avLst>
        </a:prstGeom>
        <a:solidFill>
          <a:srgbClr val="002060"/>
        </a:solidFill>
        <a:ln w="19050" cap="flat" cmpd="sng" algn="ctr">
          <a:solidFill>
            <a:srgbClr val="002060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1B8DE0-2E54-431E-B9AB-62456CB35E3E}">
      <dsp:nvSpPr>
        <dsp:cNvPr id="0" name=""/>
        <dsp:cNvSpPr/>
      </dsp:nvSpPr>
      <dsp:spPr>
        <a:xfrm>
          <a:off x="3654745" y="666133"/>
          <a:ext cx="1427965" cy="1251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Phase 3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3654745" y="666133"/>
        <a:ext cx="1427965" cy="1251695"/>
      </dsp:txXfrm>
    </dsp:sp>
    <dsp:sp modelId="{D38B93F2-01C7-4C0B-8D1F-FEFE85B6B1D9}">
      <dsp:nvSpPr>
        <dsp:cNvPr id="0" name=""/>
        <dsp:cNvSpPr/>
      </dsp:nvSpPr>
      <dsp:spPr>
        <a:xfrm>
          <a:off x="4813283" y="41501"/>
          <a:ext cx="269427" cy="269427"/>
        </a:xfrm>
        <a:prstGeom prst="triangle">
          <a:avLst>
            <a:gd name="adj" fmla="val 100000"/>
          </a:avLst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B5652D-53C9-450B-8719-2DD1B23A3F7A}">
      <dsp:nvSpPr>
        <dsp:cNvPr id="0" name=""/>
        <dsp:cNvSpPr/>
      </dsp:nvSpPr>
      <dsp:spPr>
        <a:xfrm rot="5400000">
          <a:off x="5561524" y="-274622"/>
          <a:ext cx="950552" cy="1581697"/>
        </a:xfrm>
        <a:prstGeom prst="corner">
          <a:avLst>
            <a:gd name="adj1" fmla="val 16120"/>
            <a:gd name="adj2" fmla="val 16110"/>
          </a:avLst>
        </a:prstGeom>
        <a:solidFill>
          <a:srgbClr val="002060"/>
        </a:solidFill>
        <a:ln w="19050" cap="flat" cmpd="sng" algn="ctr">
          <a:solidFill>
            <a:srgbClr val="002060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6CDF96-BA03-4CE4-BFB4-9D436B7E447B}">
      <dsp:nvSpPr>
        <dsp:cNvPr id="0" name=""/>
        <dsp:cNvSpPr/>
      </dsp:nvSpPr>
      <dsp:spPr>
        <a:xfrm>
          <a:off x="5402853" y="197963"/>
          <a:ext cx="1427965" cy="1251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Phase 4</a:t>
          </a:r>
          <a:endParaRPr lang="en-US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n-ea"/>
            <a:cs typeface="+mn-cs"/>
          </a:endParaRPr>
        </a:p>
      </dsp:txBody>
      <dsp:txXfrm>
        <a:off x="5402853" y="197963"/>
        <a:ext cx="1427965" cy="12516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BD8CF-352E-4C62-8E5F-28E35CC99EE7}">
      <dsp:nvSpPr>
        <dsp:cNvPr id="0" name=""/>
        <dsp:cNvSpPr/>
      </dsp:nvSpPr>
      <dsp:spPr>
        <a:xfrm>
          <a:off x="4636346" y="2326542"/>
          <a:ext cx="2187787" cy="218778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+mn-cs"/>
            </a:rPr>
            <a:t>GME</a:t>
          </a:r>
          <a:endParaRPr lang="en-US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>
        <a:off x="4956740" y="2646936"/>
        <a:ext cx="1546999" cy="1546999"/>
      </dsp:txXfrm>
    </dsp:sp>
    <dsp:sp modelId="{AB92F809-CA9E-47CC-B03D-BFB90355CC66}">
      <dsp:nvSpPr>
        <dsp:cNvPr id="0" name=""/>
        <dsp:cNvSpPr/>
      </dsp:nvSpPr>
      <dsp:spPr>
        <a:xfrm rot="425250">
          <a:off x="3890211" y="2960126"/>
          <a:ext cx="548369" cy="749807"/>
        </a:xfrm>
        <a:prstGeom prst="leftArrow">
          <a:avLst>
            <a:gd name="adj1" fmla="val 60000"/>
            <a:gd name="adj2" fmla="val 50000"/>
          </a:avLst>
        </a:prstGeom>
        <a:solidFill>
          <a:srgbClr val="F79646">
            <a:lumMod val="7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031D5-175A-4CA6-AED1-73DDC6F765BF}">
      <dsp:nvSpPr>
        <dsp:cNvPr id="0" name=""/>
        <dsp:cNvSpPr/>
      </dsp:nvSpPr>
      <dsp:spPr>
        <a:xfrm>
          <a:off x="1080652" y="2112185"/>
          <a:ext cx="2468887" cy="1662718"/>
        </a:xfrm>
        <a:prstGeom prst="roundRect">
          <a:avLst>
            <a:gd name="adj" fmla="val 10000"/>
          </a:avLst>
        </a:prstGeom>
        <a:solidFill>
          <a:srgbClr val="4F81B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Each Physician Who Stays in a Community Generates $1.3M  in Economic Impact on the Region</a:t>
          </a:r>
          <a:endParaRPr lang="en-US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129351" y="2160884"/>
        <a:ext cx="2371489" cy="1565320"/>
      </dsp:txXfrm>
    </dsp:sp>
    <dsp:sp modelId="{9BE2E61B-2904-4B2D-BBBA-16EB2E7C0329}">
      <dsp:nvSpPr>
        <dsp:cNvPr id="0" name=""/>
        <dsp:cNvSpPr/>
      </dsp:nvSpPr>
      <dsp:spPr>
        <a:xfrm rot="3205486">
          <a:off x="4424397" y="1849591"/>
          <a:ext cx="557781" cy="749807"/>
        </a:xfrm>
        <a:prstGeom prst="leftArrow">
          <a:avLst>
            <a:gd name="adj1" fmla="val 60000"/>
            <a:gd name="adj2" fmla="val 50000"/>
          </a:avLst>
        </a:prstGeom>
        <a:solidFill>
          <a:srgbClr val="F79646">
            <a:lumMod val="7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0BCFA-DBC6-4918-B1D2-FB7F08D7D1EC}">
      <dsp:nvSpPr>
        <dsp:cNvPr id="0" name=""/>
        <dsp:cNvSpPr/>
      </dsp:nvSpPr>
      <dsp:spPr>
        <a:xfrm>
          <a:off x="2836884" y="94592"/>
          <a:ext cx="2743194" cy="1797132"/>
        </a:xfrm>
        <a:prstGeom prst="roundRect">
          <a:avLst>
            <a:gd name="adj" fmla="val 10000"/>
          </a:avLst>
        </a:prstGeom>
        <a:solidFill>
          <a:srgbClr val="4F81B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Each Resident Who Stays and Becomes a Primary Care Physician within an Underserved Area Generates on Average a $3.6M Economic Impact on the Region</a:t>
          </a:r>
          <a:endParaRPr lang="en-US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89520" y="147228"/>
        <a:ext cx="2637922" cy="1691860"/>
      </dsp:txXfrm>
    </dsp:sp>
    <dsp:sp modelId="{14F0D46F-EBE1-45A9-906D-F38649ADA68D}">
      <dsp:nvSpPr>
        <dsp:cNvPr id="0" name=""/>
        <dsp:cNvSpPr/>
      </dsp:nvSpPr>
      <dsp:spPr>
        <a:xfrm rot="7346877">
          <a:off x="6425930" y="1845288"/>
          <a:ext cx="561005" cy="747163"/>
        </a:xfrm>
        <a:prstGeom prst="leftArrow">
          <a:avLst>
            <a:gd name="adj1" fmla="val 60000"/>
            <a:gd name="adj2" fmla="val 50000"/>
          </a:avLst>
        </a:prstGeom>
        <a:solidFill>
          <a:srgbClr val="F79646">
            <a:lumMod val="7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9C962-060D-4056-A65C-DB3D5F5E283C}">
      <dsp:nvSpPr>
        <dsp:cNvPr id="0" name=""/>
        <dsp:cNvSpPr/>
      </dsp:nvSpPr>
      <dsp:spPr>
        <a:xfrm>
          <a:off x="5911955" y="76642"/>
          <a:ext cx="2743194" cy="1801372"/>
        </a:xfrm>
        <a:prstGeom prst="roundRect">
          <a:avLst>
            <a:gd name="adj" fmla="val 10000"/>
          </a:avLst>
        </a:prstGeom>
        <a:solidFill>
          <a:srgbClr val="4F81B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Each Physician’s Practice within the Community on Average Creates an </a:t>
          </a:r>
          <a:br>
            <a:rPr lang="en-U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Additional 6-7 Jobs</a:t>
          </a:r>
          <a:endParaRPr lang="en-US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964715" y="129402"/>
        <a:ext cx="2637674" cy="1695852"/>
      </dsp:txXfrm>
    </dsp:sp>
    <dsp:sp modelId="{C0905D5E-43AD-4F1C-B6BB-B44C982D2A4B}">
      <dsp:nvSpPr>
        <dsp:cNvPr id="0" name=""/>
        <dsp:cNvSpPr/>
      </dsp:nvSpPr>
      <dsp:spPr>
        <a:xfrm rot="10498076">
          <a:off x="6993935" y="2900423"/>
          <a:ext cx="536837" cy="749807"/>
        </a:xfrm>
        <a:prstGeom prst="leftArrow">
          <a:avLst>
            <a:gd name="adj1" fmla="val 60000"/>
            <a:gd name="adj2" fmla="val 50000"/>
          </a:avLst>
        </a:prstGeom>
        <a:solidFill>
          <a:srgbClr val="F79646">
            <a:lumMod val="7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DDEAD-5FC4-41F8-BEC1-058E0CD41D4A}">
      <dsp:nvSpPr>
        <dsp:cNvPr id="0" name=""/>
        <dsp:cNvSpPr/>
      </dsp:nvSpPr>
      <dsp:spPr>
        <a:xfrm>
          <a:off x="7800677" y="2096341"/>
          <a:ext cx="2468887" cy="1662718"/>
        </a:xfrm>
        <a:prstGeom prst="roundRect">
          <a:avLst>
            <a:gd name="adj" fmla="val 10000"/>
          </a:avLst>
        </a:prstGeom>
        <a:solidFill>
          <a:srgbClr val="4F81B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Each Physician’s Practice on Average Generates $300,000 in Regional Tax Revenue</a:t>
          </a:r>
          <a:endParaRPr lang="en-US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849376" y="2145040"/>
        <a:ext cx="2371489" cy="1565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6F195-4356-48FB-99FE-884E205B3499}">
      <dsp:nvSpPr>
        <dsp:cNvPr id="0" name=""/>
        <dsp:cNvSpPr/>
      </dsp:nvSpPr>
      <dsp:spPr>
        <a:xfrm>
          <a:off x="713231" y="0"/>
          <a:ext cx="8083296" cy="4114800"/>
        </a:xfrm>
        <a:prstGeom prst="rightArrow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21A92-7DDB-4B92-97B2-4051541C3B48}">
      <dsp:nvSpPr>
        <dsp:cNvPr id="0" name=""/>
        <dsp:cNvSpPr/>
      </dsp:nvSpPr>
      <dsp:spPr>
        <a:xfrm>
          <a:off x="0" y="1234440"/>
          <a:ext cx="2852928" cy="1645920"/>
        </a:xfrm>
        <a:prstGeom prst="round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anose="020F0502020204030204" pitchFamily="34" charset="0"/>
              <a:ea typeface="+mn-ea"/>
              <a:cs typeface="+mn-cs"/>
            </a:rPr>
            <a:t>Ranges from $50k Per Resident to as High as $180k Per Resident</a:t>
          </a:r>
          <a:endParaRPr lang="en-US" sz="2000" b="1" kern="1200" dirty="0">
            <a:latin typeface="Calibri" panose="020F0502020204030204" pitchFamily="34" charset="0"/>
            <a:ea typeface="+mn-ea"/>
            <a:cs typeface="+mn-cs"/>
          </a:endParaRPr>
        </a:p>
      </dsp:txBody>
      <dsp:txXfrm>
        <a:off x="80347" y="1314787"/>
        <a:ext cx="2692234" cy="1485226"/>
      </dsp:txXfrm>
    </dsp:sp>
    <dsp:sp modelId="{AA165777-A8E9-4D2D-B7B4-74D17648B9A7}">
      <dsp:nvSpPr>
        <dsp:cNvPr id="0" name=""/>
        <dsp:cNvSpPr/>
      </dsp:nvSpPr>
      <dsp:spPr>
        <a:xfrm>
          <a:off x="3328415" y="1234440"/>
          <a:ext cx="2852928" cy="1645920"/>
        </a:xfrm>
        <a:prstGeom prst="round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anose="020F0502020204030204" pitchFamily="34" charset="0"/>
              <a:ea typeface="+mn-ea"/>
              <a:cs typeface="+mn-cs"/>
            </a:rPr>
            <a:t>% of Medicare in Patient Load</a:t>
          </a:r>
          <a:endParaRPr lang="en-US" sz="2000" b="1" kern="1200" dirty="0">
            <a:latin typeface="Calibri" panose="020F0502020204030204" pitchFamily="34" charset="0"/>
            <a:ea typeface="+mn-ea"/>
            <a:cs typeface="+mn-cs"/>
          </a:endParaRPr>
        </a:p>
      </dsp:txBody>
      <dsp:txXfrm>
        <a:off x="3408762" y="1314787"/>
        <a:ext cx="2692234" cy="1485226"/>
      </dsp:txXfrm>
    </dsp:sp>
    <dsp:sp modelId="{022D6162-E862-4513-98E7-4D9EBD3A66B1}">
      <dsp:nvSpPr>
        <dsp:cNvPr id="0" name=""/>
        <dsp:cNvSpPr/>
      </dsp:nvSpPr>
      <dsp:spPr>
        <a:xfrm>
          <a:off x="6656832" y="1234440"/>
          <a:ext cx="2852928" cy="1645920"/>
        </a:xfrm>
        <a:prstGeom prst="round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anose="020F0502020204030204" pitchFamily="34" charset="0"/>
              <a:ea typeface="+mn-ea"/>
              <a:cs typeface="+mn-cs"/>
            </a:rPr>
            <a:t>Ratio of Hospital Beds to Residents</a:t>
          </a:r>
          <a:endParaRPr lang="en-US" sz="2000" b="1" kern="1200" dirty="0">
            <a:latin typeface="Calibri" panose="020F0502020204030204" pitchFamily="34" charset="0"/>
            <a:ea typeface="+mn-ea"/>
            <a:cs typeface="+mn-cs"/>
          </a:endParaRPr>
        </a:p>
      </dsp:txBody>
      <dsp:txXfrm>
        <a:off x="6737179" y="1314787"/>
        <a:ext cx="2692234" cy="1485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96E77-3517-4BFA-91C1-DCE3A8DA717C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63581-5BD4-4F5A-B629-00AB96B238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6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0AB-DAE2-4332-8F25-78CFC93B8AA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0AB-DAE2-4332-8F25-78CFC93B8AA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0AB-DAE2-4332-8F25-78CFC93B8AA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0AB-DAE2-4332-8F25-78CFC93B8AA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7632-3386-4A9D-A4D5-0D0867D4D040}" type="datetime1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9148-167B-4414-8008-472F9479A07A}" type="datetime1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9982-CA5E-4040-9332-F13DC5211CCC}" type="datetime1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D080-4884-4424-B386-1B1AC6FE0393}" type="datetime1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F98E-6C48-45A4-B0C7-AFB81CEED180}" type="datetime1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4675-5982-472F-9574-6B9F3DF7B36D}" type="datetime1">
              <a:rPr lang="en-US" smtClean="0"/>
              <a:t>10/15/2014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3885-F31B-4FE8-B979-00A5D99EED05}" type="datetime1">
              <a:rPr lang="en-US" smtClean="0"/>
              <a:t>10/15/2014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8024-32C5-44D6-B7D7-5754DA435E04}" type="datetime1">
              <a:rPr lang="en-US" smtClean="0"/>
              <a:t>10/15/2014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BEB4-B7DB-4BBD-A1B6-5AABE1B9D259}" type="datetime1">
              <a:rPr lang="en-US" smtClean="0"/>
              <a:t>10/15/2014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E71247-DA9E-44D1-8F23-278BF573B1ED}" type="datetime1">
              <a:rPr lang="en-US" smtClean="0"/>
              <a:t>10/15/2014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3531-D67C-423E-9480-90BC4B378067}" type="datetime1">
              <a:rPr lang="en-US" smtClean="0"/>
              <a:t>10/15/2014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7F58D0A-D127-4115-9039-1B5C0F8C454A}" type="datetime1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0.jp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547079"/>
            <a:ext cx="10058400" cy="356616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</a:rPr>
              <a:t>A</a:t>
            </a:r>
            <a:r>
              <a:rPr lang="en-US" sz="7200" b="1" dirty="0">
                <a:solidFill>
                  <a:srgbClr val="002060"/>
                </a:solidFill>
              </a:rPr>
              <a:t> </a:t>
            </a:r>
            <a:r>
              <a:rPr lang="en-US" sz="7200" b="1" dirty="0" smtClean="0">
                <a:solidFill>
                  <a:srgbClr val="002060"/>
                </a:solidFill>
              </a:rPr>
              <a:t>Healthier Arkansas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Presented by: Tripp Umbach</a:t>
            </a:r>
          </a:p>
          <a:p>
            <a:r>
              <a:rPr lang="en-US" sz="2000" dirty="0" smtClean="0"/>
              <a:t>10/16/14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5335" y="5027121"/>
            <a:ext cx="2760345" cy="91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41" y="1721946"/>
            <a:ext cx="2609331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2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698" y="1950707"/>
            <a:ext cx="9880087" cy="4075370"/>
          </a:xfrm>
        </p:spPr>
        <p:txBody>
          <a:bodyPr vert="horz" lIns="0" tIns="45720" rIns="0" bIns="45720" rtlCol="0">
            <a:normAutofit/>
          </a:bodyPr>
          <a:lstStyle/>
          <a:p>
            <a:pPr marL="342900" lvl="2" indent="-342900">
              <a:spcAft>
                <a:spcPts val="10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In September 2013, Arkansas State University retained Tripp Umbach to: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Assess </a:t>
            </a:r>
            <a:r>
              <a:rPr lang="en-US" sz="1800" dirty="0"/>
              <a:t>the feasibility of opening an osteopathic medical school at the Jonesboro campus of Arkansas State University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Recommend the “ideal” osteopathic medical education program that can be supported both short-term and longer term by both the university and the Jonesboro community. </a:t>
            </a:r>
          </a:p>
          <a:p>
            <a:pPr marL="342900" marR="313690" lvl="2" indent="-342900">
              <a:lnSpc>
                <a:spcPct val="9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520700" algn="l"/>
              </a:tabLs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Times New Roman"/>
            </a:endParaRPr>
          </a:p>
          <a:p>
            <a:pPr marL="342900" marR="313690" lvl="2" indent="-342900">
              <a:lnSpc>
                <a:spcPct val="9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520700" algn="l"/>
              </a:tabLs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Feasibility Statement: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“Through the facilitation of a comprehensive feasibility study process that included such measures as interviews, work sessions, data analysis, financial analysis, and interest of hospitals and physicians in the region; Tripp Umbach has determined that the development of a new osteopathic medical school in Jonesboro, Ark. is feasible.”</a:t>
            </a:r>
          </a:p>
          <a:p>
            <a:pPr marL="342900" marR="313690" lvl="2" indent="-342900">
              <a:lnSpc>
                <a:spcPct val="9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520700" algn="l"/>
              </a:tabLs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Times New Roman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15870" y="542660"/>
            <a:ext cx="113792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000" b="1" kern="0" dirty="0" smtClean="0">
                <a:solidFill>
                  <a:srgbClr val="002060"/>
                </a:solidFill>
                <a:ea typeface="+mn-ea"/>
                <a:cs typeface="+mn-cs"/>
              </a:rPr>
              <a:t>Feasibility Study Overview (2013)</a:t>
            </a:r>
            <a:endParaRPr lang="en-US" sz="4000" b="1" kern="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629637A9-119A-49DA-BD12-AAC58B377D8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5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3B77-8BC0-4228-AC6C-0EC78B4165F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0442" y="1859272"/>
            <a:ext cx="9744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spcBef>
                <a:spcPts val="700"/>
              </a:spcBef>
              <a:spcAft>
                <a:spcPts val="180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cs typeface="Arial" pitchFamily="34" charset="0"/>
              </a:rPr>
              <a:t>The medical school will be a major driver of the regional economy, creating jobs and generating millions in annual net impact to the </a:t>
            </a:r>
            <a:r>
              <a:rPr lang="en-US" sz="2000" dirty="0" smtClean="0">
                <a:cs typeface="Arial" pitchFamily="34" charset="0"/>
              </a:rPr>
              <a:t>region.</a:t>
            </a:r>
            <a:endParaRPr lang="en-CA" sz="2000" dirty="0">
              <a:cs typeface="Arial" pitchFamily="34" charset="0"/>
            </a:endParaRPr>
          </a:p>
        </p:txBody>
      </p:sp>
      <p:graphicFrame>
        <p:nvGraphicFramePr>
          <p:cNvPr id="12" name="Diagra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639705"/>
              </p:ext>
            </p:extLst>
          </p:nvPr>
        </p:nvGraphicFramePr>
        <p:xfrm>
          <a:off x="2076105" y="2775310"/>
          <a:ext cx="8039791" cy="3521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074809" y="591706"/>
            <a:ext cx="10102943" cy="1143000"/>
          </a:xfrm>
        </p:spPr>
        <p:txBody>
          <a:bodyPr>
            <a:noAutofit/>
          </a:bodyPr>
          <a:lstStyle/>
          <a:p>
            <a:r>
              <a:rPr lang="en-US" sz="4000" b="1" kern="0" dirty="0" smtClean="0">
                <a:solidFill>
                  <a:srgbClr val="002060"/>
                </a:solidFill>
                <a:ea typeface="+mn-ea"/>
                <a:cs typeface="+mn-cs"/>
              </a:rPr>
              <a:t>Local Impact</a:t>
            </a:r>
            <a:endParaRPr lang="en-US" sz="4000" b="1" kern="0" dirty="0">
              <a:solidFill>
                <a:srgbClr val="00206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5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245" y="0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Overview of Medical Education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5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74809" y="591706"/>
            <a:ext cx="11684000" cy="1143000"/>
          </a:xfrm>
        </p:spPr>
        <p:txBody>
          <a:bodyPr>
            <a:noAutofit/>
          </a:bodyPr>
          <a:lstStyle/>
          <a:p>
            <a:r>
              <a:rPr lang="en-US" sz="4000" b="1" kern="0" dirty="0">
                <a:solidFill>
                  <a:srgbClr val="002060"/>
                </a:solidFill>
                <a:ea typeface="+mn-ea"/>
                <a:cs typeface="+mn-cs"/>
              </a:rPr>
              <a:t>The </a:t>
            </a:r>
            <a:r>
              <a:rPr lang="en-US" sz="4000" b="1" kern="0" dirty="0" smtClean="0">
                <a:solidFill>
                  <a:srgbClr val="002060"/>
                </a:solidFill>
                <a:ea typeface="+mn-ea"/>
                <a:cs typeface="+mn-cs"/>
              </a:rPr>
              <a:t>Continuum: A Long-Term Investment </a:t>
            </a:r>
            <a:endParaRPr lang="en-US" sz="4000" b="1" kern="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FE46751-2D8F-4D31-935E-23BB0AB53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>
          <a:xfrm>
            <a:off x="817429" y="2060607"/>
            <a:ext cx="7092471" cy="4075080"/>
            <a:chOff x="0" y="-15227"/>
            <a:chExt cx="5774298" cy="4217362"/>
          </a:xfrm>
        </p:grpSpPr>
        <p:sp>
          <p:nvSpPr>
            <p:cNvPr id="16" name="Text Box 3"/>
            <p:cNvSpPr txBox="1"/>
            <p:nvPr/>
          </p:nvSpPr>
          <p:spPr>
            <a:xfrm>
              <a:off x="0" y="1190625"/>
              <a:ext cx="1009650" cy="60960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68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+mj-lt"/>
                  <a:ea typeface="Times New Roman"/>
                </a:rPr>
                <a:t>K-12 Education</a:t>
              </a:r>
              <a:endParaRPr lang="en-US" sz="1200" dirty="0">
                <a:solidFill>
                  <a:prstClr val="black"/>
                </a:solidFill>
                <a:latin typeface="+mj-lt"/>
                <a:ea typeface="Times New Roman"/>
              </a:endParaRPr>
            </a:p>
          </p:txBody>
        </p:sp>
        <p:sp>
          <p:nvSpPr>
            <p:cNvPr id="17" name="Text Box 4"/>
            <p:cNvSpPr txBox="1"/>
            <p:nvPr/>
          </p:nvSpPr>
          <p:spPr>
            <a:xfrm>
              <a:off x="1352550" y="790575"/>
              <a:ext cx="1533526" cy="60960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68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+mj-lt"/>
                  <a:ea typeface="Times New Roman"/>
                </a:rPr>
                <a:t>Undergraduate</a:t>
              </a:r>
              <a:r>
                <a:rPr lang="en-US" sz="1400" dirty="0" smtClean="0">
                  <a:solidFill>
                    <a:srgbClr val="000000"/>
                  </a:solidFill>
                  <a:latin typeface="+mj-lt"/>
                  <a:ea typeface="Times New Roman"/>
                </a:rPr>
                <a:t>/</a:t>
              </a:r>
            </a:p>
            <a:p>
              <a:pPr>
                <a:lnSpc>
                  <a:spcPts val="168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  <a:ea typeface="Times New Roman"/>
                </a:rPr>
                <a:t>College</a:t>
              </a:r>
              <a:endParaRPr lang="en-US" sz="1200" dirty="0">
                <a:solidFill>
                  <a:prstClr val="black"/>
                </a:solidFill>
                <a:latin typeface="+mj-lt"/>
                <a:ea typeface="Times New Roman"/>
              </a:endParaRPr>
            </a:p>
          </p:txBody>
        </p:sp>
        <p:sp>
          <p:nvSpPr>
            <p:cNvPr id="18" name="Text Box 5"/>
            <p:cNvSpPr txBox="1"/>
            <p:nvPr/>
          </p:nvSpPr>
          <p:spPr>
            <a:xfrm>
              <a:off x="2809875" y="381000"/>
              <a:ext cx="1228725" cy="60960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68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+mj-lt"/>
                  <a:ea typeface="Times New Roman"/>
                </a:rPr>
                <a:t>Medical School </a:t>
              </a:r>
              <a:endParaRPr lang="en-US" sz="1200" dirty="0">
                <a:solidFill>
                  <a:prstClr val="black"/>
                </a:solidFill>
                <a:latin typeface="+mj-lt"/>
                <a:ea typeface="Times New Roman"/>
              </a:endParaRPr>
            </a:p>
          </p:txBody>
        </p:sp>
        <p:sp>
          <p:nvSpPr>
            <p:cNvPr id="19" name="Text Box 6"/>
            <p:cNvSpPr txBox="1"/>
            <p:nvPr/>
          </p:nvSpPr>
          <p:spPr>
            <a:xfrm>
              <a:off x="4154661" y="-15227"/>
              <a:ext cx="1619637" cy="60960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680"/>
                </a:lnSpc>
              </a:pPr>
              <a:r>
                <a:rPr lang="en-US" sz="1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Times New Roman"/>
                </a:rPr>
                <a:t>GME/Residency Training  </a:t>
              </a:r>
            </a:p>
          </p:txBody>
        </p:sp>
        <p:graphicFrame>
          <p:nvGraphicFramePr>
            <p:cNvPr id="21" name="Diagram 20"/>
            <p:cNvGraphicFramePr/>
            <p:nvPr>
              <p:extLst>
                <p:ext uri="{D42A27DB-BD31-4B8C-83A1-F6EECF244321}">
                  <p14:modId xmlns:p14="http://schemas.microsoft.com/office/powerpoint/2010/main" val="2855644995"/>
                </p:ext>
              </p:extLst>
            </p:nvPr>
          </p:nvGraphicFramePr>
          <p:xfrm>
            <a:off x="28575" y="389124"/>
            <a:ext cx="5562600" cy="28856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40" y="2301838"/>
              <a:ext cx="1117797" cy="190029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586" y="1793679"/>
              <a:ext cx="1320194" cy="95113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225" y="1370674"/>
              <a:ext cx="1190625" cy="1377349"/>
            </a:xfrm>
            <a:prstGeom prst="rect">
              <a:avLst/>
            </a:prstGeom>
          </p:spPr>
        </p:pic>
      </p:grpSp>
      <p:sp>
        <p:nvSpPr>
          <p:cNvPr id="24" name="TextBox 19"/>
          <p:cNvSpPr txBox="1"/>
          <p:nvPr/>
        </p:nvSpPr>
        <p:spPr>
          <a:xfrm>
            <a:off x="8445063" y="2021173"/>
            <a:ext cx="274320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K – 12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College (4 years)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Medical School          (4 years)</a:t>
            </a:r>
          </a:p>
          <a:p>
            <a:pPr marL="742950" lvl="1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2 years basic science</a:t>
            </a:r>
          </a:p>
          <a:p>
            <a:pPr marL="742950" lvl="1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2 years clinical clerkships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Graduate Medical Education</a:t>
            </a:r>
          </a:p>
          <a:p>
            <a:pPr marL="742950" lvl="1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3 – 7 years advanced training in a specialty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629637A9-119A-49DA-BD12-AAC58B377D80}" type="slidenum">
              <a:rPr lang="en-US" smtClean="0"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44" y="4240746"/>
            <a:ext cx="178308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4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523" y="381000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</a:rPr>
              <a:t>How We Have Typically Viewed Economics of GME....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8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74809" y="591706"/>
            <a:ext cx="10102943" cy="1143000"/>
          </a:xfrm>
        </p:spPr>
        <p:txBody>
          <a:bodyPr>
            <a:noAutofit/>
          </a:bodyPr>
          <a:lstStyle/>
          <a:p>
            <a:r>
              <a:rPr lang="en-US" sz="4000" b="1" kern="0" dirty="0" smtClean="0">
                <a:solidFill>
                  <a:srgbClr val="002060"/>
                </a:solidFill>
                <a:ea typeface="+mn-ea"/>
                <a:cs typeface="+mn-cs"/>
              </a:rPr>
              <a:t>Economic Value to a Community</a:t>
            </a:r>
            <a:endParaRPr lang="en-US" sz="4000" b="1" kern="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FE46751-2D8F-4D31-935E-23BB0AB53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629637A9-119A-49DA-BD12-AAC58B377D80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2059842807"/>
              </p:ext>
            </p:extLst>
          </p:nvPr>
        </p:nvGraphicFramePr>
        <p:xfrm>
          <a:off x="426720" y="1828800"/>
          <a:ext cx="11460480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60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200" y="2598004"/>
            <a:ext cx="1828800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2" algn="just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tabLst>
                <a:tab pos="457200" algn="l"/>
              </a:tabLst>
            </a:pPr>
            <a:r>
              <a:rPr lang="en-US" sz="24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Income from CMS: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53296571"/>
              </p:ext>
            </p:extLst>
          </p:nvPr>
        </p:nvGraphicFramePr>
        <p:xfrm>
          <a:off x="2235200" y="1277018"/>
          <a:ext cx="950976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91075" y="613012"/>
            <a:ext cx="8410196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</a:rPr>
              <a:t>GME Economics </a:t>
            </a:r>
            <a:r>
              <a:rPr lang="en-US" sz="4400" b="1" dirty="0" smtClean="0">
                <a:solidFill>
                  <a:srgbClr val="002060"/>
                </a:solidFill>
              </a:rPr>
              <a:t>101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930164" y="5437230"/>
            <a:ext cx="10389476" cy="785067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002060"/>
              </a:buClr>
              <a:buSzPct val="100000"/>
              <a:buNone/>
            </a:pPr>
            <a:r>
              <a:rPr lang="en-US" sz="23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The Balanced Budget Amendment of 1996, in which Congress froze federal funding </a:t>
            </a:r>
            <a:r>
              <a:rPr lang="en-US" sz="2300" dirty="0">
                <a:ea typeface="Calibri"/>
                <a:cs typeface="Times New Roman"/>
              </a:rPr>
              <a:t>for </a:t>
            </a:r>
            <a:r>
              <a:rPr lang="en-US" sz="2300" dirty="0" smtClean="0">
                <a:ea typeface="Calibri"/>
                <a:cs typeface="Times New Roman"/>
              </a:rPr>
              <a:t>established medical </a:t>
            </a:r>
            <a:r>
              <a:rPr lang="en-US" sz="2300" dirty="0">
                <a:ea typeface="Calibri"/>
                <a:cs typeface="Times New Roman"/>
              </a:rPr>
              <a:t>residency </a:t>
            </a:r>
            <a:r>
              <a:rPr lang="en-US" sz="2300" dirty="0" smtClean="0">
                <a:ea typeface="Calibri"/>
                <a:cs typeface="Times New Roman"/>
              </a:rPr>
              <a:t>programs.</a:t>
            </a:r>
            <a:endParaRPr lang="en-US" sz="2300" dirty="0">
              <a:ea typeface="Calibri"/>
              <a:cs typeface="Times New Roman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629637A9-119A-49DA-BD12-AAC58B377D8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08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Benefits </a:t>
            </a:r>
            <a:r>
              <a:rPr lang="en-US" sz="4400" b="1" dirty="0">
                <a:solidFill>
                  <a:srgbClr val="002060"/>
                </a:solidFill>
              </a:rPr>
              <a:t>to </a:t>
            </a:r>
            <a:r>
              <a:rPr lang="en-US" sz="4400" b="1" dirty="0" smtClean="0">
                <a:solidFill>
                  <a:srgbClr val="002060"/>
                </a:solidFill>
              </a:rPr>
              <a:t>Hospitals </a:t>
            </a:r>
            <a:r>
              <a:rPr lang="en-US" sz="4400" b="1" dirty="0">
                <a:solidFill>
                  <a:srgbClr val="002060"/>
                </a:solidFill>
              </a:rPr>
              <a:t>Due to </a:t>
            </a:r>
            <a:r>
              <a:rPr lang="en-US" sz="4400" b="1" dirty="0" smtClean="0">
                <a:solidFill>
                  <a:srgbClr val="002060"/>
                </a:solidFill>
              </a:rPr>
              <a:t>GME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667" y="1842044"/>
            <a:ext cx="10383170" cy="5012267"/>
          </a:xfrm>
        </p:spPr>
        <p:txBody>
          <a:bodyPr>
            <a:normAutofit/>
          </a:bodyPr>
          <a:lstStyle/>
          <a:p>
            <a:pPr marL="742950" lvl="1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en-US" sz="2800" dirty="0">
                <a:ea typeface="Calibri"/>
                <a:cs typeface="Times New Roman"/>
              </a:rPr>
              <a:t>Recruitment Cost Savings Resulting From Graduating Residents</a:t>
            </a:r>
          </a:p>
          <a:p>
            <a:pPr marL="742950" lvl="1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en-US" sz="2800" dirty="0">
                <a:ea typeface="Calibri"/>
                <a:cs typeface="Times New Roman"/>
              </a:rPr>
              <a:t>Additional Hospital Operating Revenue (Profit) Generation Due to Graduated Residents Practicing at Hospital</a:t>
            </a:r>
          </a:p>
          <a:p>
            <a:pPr marL="742950" lvl="1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en-US" sz="2800" dirty="0">
                <a:ea typeface="Calibri"/>
                <a:cs typeface="Times New Roman"/>
              </a:rPr>
              <a:t>Additional Hospital Operating Revenue (Profit) Generation Due to Specialty Physicians at Hospital </a:t>
            </a:r>
            <a:r>
              <a:rPr lang="en-US" sz="2800" dirty="0" smtClean="0">
                <a:ea typeface="Calibri"/>
                <a:cs typeface="Times New Roman"/>
              </a:rPr>
              <a:t>because </a:t>
            </a:r>
            <a:r>
              <a:rPr lang="en-US" sz="2800" dirty="0">
                <a:ea typeface="Calibri"/>
                <a:cs typeface="Times New Roman"/>
              </a:rPr>
              <a:t>it has GME</a:t>
            </a:r>
          </a:p>
          <a:p>
            <a:pPr marL="742950" lvl="1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en-US" sz="2800" dirty="0">
                <a:ea typeface="Calibri"/>
                <a:cs typeface="Times New Roman"/>
              </a:rPr>
              <a:t>Revenue from Quality Outcomes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9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Benefits </a:t>
            </a:r>
            <a:r>
              <a:rPr lang="en-US" sz="4400" b="1" dirty="0">
                <a:solidFill>
                  <a:srgbClr val="002060"/>
                </a:solidFill>
              </a:rPr>
              <a:t>to </a:t>
            </a:r>
            <a:r>
              <a:rPr lang="en-US" sz="4400" b="1" dirty="0" smtClean="0">
                <a:solidFill>
                  <a:srgbClr val="002060"/>
                </a:solidFill>
              </a:rPr>
              <a:t>Hospitals </a:t>
            </a:r>
            <a:r>
              <a:rPr lang="en-US" sz="4400" b="1" dirty="0">
                <a:solidFill>
                  <a:srgbClr val="002060"/>
                </a:solidFill>
              </a:rPr>
              <a:t>Due to </a:t>
            </a:r>
            <a:r>
              <a:rPr lang="en-US" sz="4400" b="1" dirty="0" smtClean="0">
                <a:solidFill>
                  <a:srgbClr val="002060"/>
                </a:solidFill>
              </a:rPr>
              <a:t>GME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417" y="1793177"/>
            <a:ext cx="10383170" cy="4859259"/>
          </a:xfrm>
        </p:spPr>
        <p:txBody>
          <a:bodyPr>
            <a:normAutofit lnSpcReduction="10000"/>
          </a:bodyPr>
          <a:lstStyle/>
          <a:p>
            <a:pPr marL="742950" lvl="1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en-US" sz="2800" dirty="0" smtClean="0">
                <a:ea typeface="Calibri"/>
                <a:cs typeface="Times New Roman"/>
              </a:rPr>
              <a:t>Savings </a:t>
            </a:r>
            <a:r>
              <a:rPr lang="en-US" sz="2800" dirty="0">
                <a:ea typeface="Calibri"/>
                <a:cs typeface="Times New Roman"/>
              </a:rPr>
              <a:t>from Lower Utilization in Emergency Department</a:t>
            </a:r>
          </a:p>
          <a:p>
            <a:pPr marL="742950" lvl="1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en-US" sz="2800" dirty="0">
                <a:ea typeface="Calibri"/>
                <a:cs typeface="Times New Roman"/>
              </a:rPr>
              <a:t>Image Enhancement in Key Program and Service Areas as a “Teaching Hospital”</a:t>
            </a:r>
          </a:p>
          <a:p>
            <a:pPr marL="742950" lvl="1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en-US" sz="2800" dirty="0">
                <a:ea typeface="Calibri"/>
                <a:cs typeface="Times New Roman"/>
              </a:rPr>
              <a:t>Expansion of Potentially Profitable Programs Due to Residency Accreditation Requirements to Hire Additional Sub-Specialty Physicians</a:t>
            </a:r>
          </a:p>
          <a:p>
            <a:pPr marL="742950" lvl="1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en-US" sz="2800" dirty="0">
                <a:ea typeface="Calibri"/>
                <a:cs typeface="Times New Roman"/>
              </a:rPr>
              <a:t>Workforce that is Closely Tied with the Culture of Both Your Hospital and Your Community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"/>
            <a:ext cx="12192000" cy="356616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UME </a:t>
            </a:r>
            <a:r>
              <a:rPr lang="en-US" sz="5400" b="1" dirty="0">
                <a:solidFill>
                  <a:srgbClr val="002060"/>
                </a:solidFill>
              </a:rPr>
              <a:t>+</a:t>
            </a:r>
            <a:r>
              <a:rPr lang="en-US" sz="5400" b="1" dirty="0" smtClean="0">
                <a:solidFill>
                  <a:srgbClr val="002060"/>
                </a:solidFill>
              </a:rPr>
              <a:t> GME = Doctors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6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2413" y="965905"/>
            <a:ext cx="5811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Introduction: Tripp Umbach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2413" y="1777139"/>
            <a:ext cx="621448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  <a:p>
            <a:pPr marL="342900" lvl="2" indent="-342900" defTabSz="914400">
              <a:lnSpc>
                <a:spcPct val="95000"/>
              </a:lnSpc>
              <a:spcAft>
                <a:spcPts val="10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Over the past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ten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years, Tripp Umbach has been instrumental in 20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new or expanding medical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education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projects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throughout the United States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Times New Roman"/>
            </a:endParaRPr>
          </a:p>
          <a:p>
            <a:pPr marL="342900" lvl="2" indent="-342900" defTabSz="914400">
              <a:lnSpc>
                <a:spcPct val="95000"/>
              </a:lnSpc>
              <a:spcAft>
                <a:spcPts val="10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Times New Roman"/>
            </a:endParaRPr>
          </a:p>
          <a:p>
            <a:pPr marL="342900" lvl="2" indent="-342900" defTabSz="914400">
              <a:lnSpc>
                <a:spcPct val="95000"/>
              </a:lnSpc>
              <a:spcAft>
                <a:spcPts val="10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Since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1990, Tripp Umbach has consulted with 75 academic medical centers, more than 500 hospitals, and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250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universities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across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all 50 states. 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Times New Roman"/>
            </a:endParaRPr>
          </a:p>
          <a:p>
            <a:pPr marL="342900" lvl="2" indent="-342900" defTabSz="914400">
              <a:lnSpc>
                <a:spcPct val="95000"/>
              </a:lnSpc>
              <a:spcAft>
                <a:spcPts val="10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Times New Roman"/>
            </a:endParaRPr>
          </a:p>
          <a:p>
            <a:pPr marL="342900" lvl="2" indent="-342900" defTabSz="914400">
              <a:lnSpc>
                <a:spcPct val="95000"/>
              </a:lnSpc>
              <a:spcAft>
                <a:spcPts val="10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Since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1995, Tripp Umbach has measured the economic impact of every U.S. medical school and teaching hospital. </a:t>
            </a:r>
          </a:p>
          <a:p>
            <a:pPr marL="342900" lvl="2" indent="-342900" defTabSz="914400">
              <a:lnSpc>
                <a:spcPct val="95000"/>
              </a:lnSpc>
              <a:spcAft>
                <a:spcPts val="10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Times New Roman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63" y="2319947"/>
            <a:ext cx="4389120" cy="329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629637A9-119A-49DA-BD12-AAC58B377D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219200" y="2170120"/>
            <a:ext cx="10021614" cy="3976793"/>
          </a:xfrm>
        </p:spPr>
        <p:txBody>
          <a:bodyPr>
            <a:normAutofit/>
          </a:bodyPr>
          <a:lstStyle/>
          <a:p>
            <a:pPr marL="0" marR="313690" indent="0">
              <a:lnSpc>
                <a:spcPct val="80000"/>
              </a:lnSpc>
              <a:buClr>
                <a:srgbClr val="002060"/>
              </a:buClr>
              <a:buNone/>
              <a:tabLst>
                <a:tab pos="520700" algn="l"/>
              </a:tabLst>
              <a:defRPr/>
            </a:pPr>
            <a:r>
              <a:rPr lang="en-US" sz="2400" b="1" dirty="0">
                <a:ea typeface="Calibri"/>
                <a:cs typeface="Times New Roman"/>
              </a:rPr>
              <a:t>The future benefits resulting from expanding both UME and GME include: </a:t>
            </a:r>
          </a:p>
          <a:p>
            <a:pPr marL="925830" marR="313690" lvl="2" indent="-285750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  <a:tabLst>
                <a:tab pos="520700" algn="l"/>
              </a:tabLst>
              <a:defRPr/>
            </a:pPr>
            <a:r>
              <a:rPr lang="en-US" sz="2400" dirty="0">
                <a:ea typeface="Calibri"/>
                <a:cs typeface="Times New Roman"/>
              </a:rPr>
              <a:t>E</a:t>
            </a:r>
            <a:r>
              <a:rPr lang="en-US" sz="2400" dirty="0" smtClean="0">
                <a:ea typeface="Calibri"/>
                <a:cs typeface="Times New Roman"/>
              </a:rPr>
              <a:t>xpanding </a:t>
            </a:r>
            <a:r>
              <a:rPr lang="en-US" sz="2400" dirty="0">
                <a:ea typeface="Calibri"/>
                <a:cs typeface="Times New Roman"/>
              </a:rPr>
              <a:t>access for underserved </a:t>
            </a:r>
            <a:r>
              <a:rPr lang="en-US" sz="2400" dirty="0" smtClean="0">
                <a:ea typeface="Calibri"/>
                <a:cs typeface="Times New Roman"/>
              </a:rPr>
              <a:t>populations</a:t>
            </a:r>
            <a:endParaRPr lang="en-US" sz="2400" dirty="0">
              <a:ea typeface="Calibri"/>
              <a:cs typeface="Times New Roman"/>
            </a:endParaRPr>
          </a:p>
          <a:p>
            <a:pPr marL="925830" marR="313690" lvl="2" indent="-285750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  <a:tabLst>
                <a:tab pos="520700" algn="l"/>
              </a:tabLst>
              <a:defRPr/>
            </a:pPr>
            <a:r>
              <a:rPr lang="en-US" sz="2400" dirty="0">
                <a:ea typeface="Calibri"/>
                <a:cs typeface="Times New Roman"/>
              </a:rPr>
              <a:t>I</a:t>
            </a:r>
            <a:r>
              <a:rPr lang="en-US" sz="2400" dirty="0" smtClean="0">
                <a:ea typeface="Calibri"/>
                <a:cs typeface="Times New Roman"/>
              </a:rPr>
              <a:t>ncreasing </a:t>
            </a:r>
            <a:r>
              <a:rPr lang="en-US" sz="2400" dirty="0">
                <a:ea typeface="Calibri"/>
                <a:cs typeface="Times New Roman"/>
              </a:rPr>
              <a:t>the quality of </a:t>
            </a:r>
            <a:r>
              <a:rPr lang="en-US" sz="2400" dirty="0" smtClean="0">
                <a:ea typeface="Calibri"/>
                <a:cs typeface="Times New Roman"/>
              </a:rPr>
              <a:t>healthcare</a:t>
            </a:r>
            <a:endParaRPr lang="en-US" sz="2400" dirty="0">
              <a:ea typeface="Calibri"/>
              <a:cs typeface="Times New Roman"/>
            </a:endParaRPr>
          </a:p>
          <a:p>
            <a:pPr marL="925830" marR="313690" lvl="2" indent="-285750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  <a:tabLst>
                <a:tab pos="520700" algn="l"/>
              </a:tabLst>
              <a:defRPr/>
            </a:pPr>
            <a:r>
              <a:rPr lang="en-US" sz="2400" dirty="0">
                <a:ea typeface="Calibri"/>
                <a:cs typeface="Times New Roman"/>
              </a:rPr>
              <a:t>I</a:t>
            </a:r>
            <a:r>
              <a:rPr lang="en-US" sz="2400" dirty="0" smtClean="0">
                <a:ea typeface="Calibri"/>
                <a:cs typeface="Times New Roman"/>
              </a:rPr>
              <a:t>ncreasing </a:t>
            </a:r>
            <a:r>
              <a:rPr lang="en-US" sz="2400" dirty="0">
                <a:ea typeface="Calibri"/>
                <a:cs typeface="Times New Roman"/>
              </a:rPr>
              <a:t>economic development through the attraction of </a:t>
            </a:r>
            <a:r>
              <a:rPr lang="en-US" sz="2400" dirty="0" smtClean="0">
                <a:ea typeface="Calibri"/>
                <a:cs typeface="Times New Roman"/>
              </a:rPr>
              <a:t>highly qualified faculty and students</a:t>
            </a:r>
          </a:p>
          <a:p>
            <a:pPr marL="925830" marR="313690" lvl="2" indent="-285750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  <a:tabLst>
                <a:tab pos="520700" algn="l"/>
              </a:tabLst>
              <a:defRPr/>
            </a:pPr>
            <a:r>
              <a:rPr lang="en-US" sz="2400" dirty="0" smtClean="0">
                <a:ea typeface="Calibri"/>
                <a:cs typeface="Times New Roman"/>
              </a:rPr>
              <a:t>Attracting </a:t>
            </a:r>
            <a:r>
              <a:rPr lang="en-US" sz="2400" dirty="0">
                <a:ea typeface="Calibri"/>
                <a:cs typeface="Times New Roman"/>
              </a:rPr>
              <a:t>new industries who are drawn to regions with superior healthcare </a:t>
            </a:r>
            <a:r>
              <a:rPr lang="en-US" sz="2400" dirty="0" smtClean="0">
                <a:ea typeface="Calibri"/>
                <a:cs typeface="Times New Roman"/>
              </a:rPr>
              <a:t>(i.e., Independent research organizations, Pharma, etc.)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52786" y="574183"/>
            <a:ext cx="113792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000" b="1" dirty="0">
                <a:solidFill>
                  <a:srgbClr val="002060"/>
                </a:solidFill>
              </a:rPr>
              <a:t>Making a Difference in the Community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629637A9-119A-49DA-BD12-AAC58B377D8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7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Success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6726" y="1775921"/>
            <a:ext cx="10436785" cy="405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313690" lvl="1" indent="-285750" defTabSz="914400">
              <a:lnSpc>
                <a:spcPct val="115000"/>
              </a:lnSpc>
              <a:spcAft>
                <a:spcPts val="1000"/>
              </a:spcAft>
              <a:buClr>
                <a:schemeClr val="accent1"/>
              </a:buClr>
              <a:buFont typeface="Courier New"/>
              <a:buChar char="o"/>
              <a:tabLst>
                <a:tab pos="520700" algn="l"/>
              </a:tabLst>
              <a:defRPr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B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ased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on national averages, students who complete both their UME and GME in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Arkansas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have a better than 80% chance of remaining in the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state. Students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that only complete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UME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in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Arkansas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have a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58%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chance of remaining in the state. </a:t>
            </a:r>
            <a:endParaRPr lang="en-US" sz="2500" dirty="0" smtClean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 marL="742950" marR="313690" lvl="1" indent="-285750" defTabSz="914400">
              <a:lnSpc>
                <a:spcPct val="115000"/>
              </a:lnSpc>
              <a:spcAft>
                <a:spcPts val="1000"/>
              </a:spcAft>
              <a:buClr>
                <a:schemeClr val="accent1"/>
              </a:buClr>
              <a:buFont typeface="Courier New"/>
              <a:buChar char="o"/>
              <a:tabLst>
                <a:tab pos="520700" algn="l"/>
              </a:tabLst>
              <a:defRPr/>
            </a:pP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This is why the integrated, collaborative process is so important.</a:t>
            </a:r>
          </a:p>
          <a:p>
            <a:pPr marR="313690" lvl="1" defTabSz="914400">
              <a:lnSpc>
                <a:spcPct val="115000"/>
              </a:lnSpc>
              <a:spcAft>
                <a:spcPts val="1000"/>
              </a:spcAft>
              <a:buClr>
                <a:schemeClr val="accent1"/>
              </a:buClr>
              <a:tabLst>
                <a:tab pos="520700" algn="l"/>
              </a:tabLst>
              <a:defRPr/>
            </a:pPr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 marR="313690" lvl="1" algn="ctr" defTabSz="914400">
              <a:lnSpc>
                <a:spcPct val="115000"/>
              </a:lnSpc>
              <a:spcAft>
                <a:spcPts val="1000"/>
              </a:spcAft>
              <a:buClr>
                <a:schemeClr val="accent1"/>
              </a:buClr>
              <a:tabLst>
                <a:tab pos="520700" algn="l"/>
              </a:tabLst>
              <a:defRPr/>
            </a:pPr>
            <a:r>
              <a:rPr lang="en-US" sz="26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The true success lies in </a:t>
            </a:r>
            <a:r>
              <a:rPr lang="en-US" sz="26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developing pipelines, recruiting residents, </a:t>
            </a:r>
            <a:r>
              <a:rPr lang="en-US" sz="26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and retaining graduates to an educationally enriched </a:t>
            </a:r>
            <a:r>
              <a:rPr lang="en-US" sz="26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region.</a:t>
            </a:r>
            <a:endParaRPr lang="en-US" sz="26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181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Thank You</a:t>
            </a:r>
            <a:endParaRPr lang="en-CA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dirty="0" smtClean="0"/>
              <a:t>Questions anyone?</a:t>
            </a:r>
            <a:endParaRPr lang="en-CA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In the </a:t>
            </a:r>
            <a:r>
              <a:rPr lang="en-US" sz="3600" b="1" dirty="0" smtClean="0">
                <a:solidFill>
                  <a:srgbClr val="002060"/>
                </a:solidFill>
              </a:rPr>
              <a:t>mid-nineteenth </a:t>
            </a:r>
            <a:r>
              <a:rPr lang="en-US" sz="3600" b="1" dirty="0">
                <a:solidFill>
                  <a:srgbClr val="002060"/>
                </a:solidFill>
              </a:rPr>
              <a:t>century, it was easy to become a doctor in </a:t>
            </a:r>
            <a:r>
              <a:rPr lang="en-US" sz="3600" b="1" dirty="0" smtClean="0">
                <a:solidFill>
                  <a:srgbClr val="002060"/>
                </a:solidFill>
              </a:rPr>
              <a:t>America…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700" y="1956095"/>
            <a:ext cx="10058400" cy="4445885"/>
          </a:xfrm>
        </p:spPr>
        <p:txBody>
          <a:bodyPr>
            <a:normAutofit/>
          </a:bodyPr>
          <a:lstStyle/>
          <a:p>
            <a:pPr marL="342900" marR="313690" lvl="2" indent="-342900">
              <a:lnSpc>
                <a:spcPct val="9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520700" algn="l"/>
              </a:tabLs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Entrance requirements to medical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schools were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nonexistent other than the ability to pay the fees. </a:t>
            </a:r>
          </a:p>
          <a:p>
            <a:pPr marL="342900" marR="313690" lvl="2" indent="-342900">
              <a:lnSpc>
                <a:spcPct val="9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520700" algn="l"/>
              </a:tabLst>
              <a:defRPr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Times New Roman"/>
            </a:endParaRPr>
          </a:p>
          <a:p>
            <a:pPr marL="342900" marR="313690" lvl="2" indent="-342900">
              <a:lnSpc>
                <a:spcPct val="9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520700" algn="l"/>
              </a:tabLst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Laboratory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work was sparse, and even in the clinical subjects, no opportunity to work with patients was provided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.</a:t>
            </a:r>
          </a:p>
          <a:p>
            <a:pPr marL="342900" marR="313690" lvl="2" indent="-342900">
              <a:lnSpc>
                <a:spcPct val="9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520700" algn="l"/>
              </a:tabLst>
              <a:defRPr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Times New Roman"/>
            </a:endParaRPr>
          </a:p>
          <a:p>
            <a:pPr marL="342900" marR="313690" lvl="2" indent="-342900">
              <a:lnSpc>
                <a:spcPct val="9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520700" algn="l"/>
              </a:tabLst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University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or hospital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affiliations, in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the few cases in which they existed, were nominal.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4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771" y="356276"/>
            <a:ext cx="11264933" cy="145075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Physician Surplus Forecast Two Decades Ago; </a:t>
            </a: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Officials Now Predict </a:t>
            </a:r>
            <a:r>
              <a:rPr lang="en-US" sz="3600" b="1" dirty="0">
                <a:solidFill>
                  <a:srgbClr val="002060"/>
                </a:solidFill>
              </a:rPr>
              <a:t>a Shortage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55273269"/>
              </p:ext>
            </p:extLst>
          </p:nvPr>
        </p:nvGraphicFramePr>
        <p:xfrm>
          <a:off x="1366981" y="1788449"/>
          <a:ext cx="996696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47559" y="4346373"/>
            <a:ext cx="736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1991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0645" y="4346218"/>
            <a:ext cx="736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2010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1858" y="4358093"/>
            <a:ext cx="736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2014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50865" y="4367684"/>
            <a:ext cx="1027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Future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36527" y="3529173"/>
            <a:ext cx="195547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 and innovative </a:t>
            </a:r>
            <a:r>
              <a:rPr lang="en-US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UME/GME </a:t>
            </a:r>
            <a:r>
              <a:rPr lang="en-US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to meet regional and statewide needs = grow your own / create pipeline.</a:t>
            </a:r>
          </a:p>
        </p:txBody>
      </p:sp>
    </p:spTree>
    <p:extLst>
      <p:ext uri="{BB962C8B-B14F-4D97-AF65-F5344CB8AC3E}">
        <p14:creationId xmlns:p14="http://schemas.microsoft.com/office/powerpoint/2010/main" val="34881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245" y="0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Needs </a:t>
            </a:r>
            <a:r>
              <a:rPr lang="en-US" sz="5400" b="1" dirty="0" smtClean="0">
                <a:solidFill>
                  <a:srgbClr val="002060"/>
                </a:solidFill>
              </a:rPr>
              <a:t>Assessment 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2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098094" y="1793525"/>
            <a:ext cx="43615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>
                <a:tab pos="2124075" algn="l"/>
              </a:tabLst>
            </a:pPr>
            <a:r>
              <a:rPr lang="en-US" altLang="en-US" b="1" dirty="0" smtClean="0">
                <a:solidFill>
                  <a:schemeClr val="accent4"/>
                </a:solidFill>
              </a:rPr>
              <a:t>48</a:t>
            </a:r>
            <a:r>
              <a:rPr lang="en-US" altLang="en-US" b="1" dirty="0">
                <a:solidFill>
                  <a:schemeClr val="accent4"/>
                </a:solidFill>
              </a:rPr>
              <a:t>% of the counties in Arkansas </a:t>
            </a:r>
            <a:r>
              <a:rPr lang="en-US" altLang="en-US" dirty="0">
                <a:ea typeface="Times New Roman" pitchFamily="18" charset="0"/>
                <a:cs typeface="Arial" pitchFamily="34" charset="0"/>
              </a:rPr>
              <a:t>are deemed to have health professional shortages</a:t>
            </a:r>
            <a:r>
              <a:rPr lang="en-US" altLang="en-US" dirty="0" smtClean="0">
                <a:ea typeface="Times New Roman" pitchFamily="18" charset="0"/>
                <a:cs typeface="Arial" pitchFamily="34" charset="0"/>
              </a:rPr>
              <a:t>.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>
                <a:tab pos="2124075" algn="l"/>
              </a:tabLst>
            </a:pPr>
            <a:endParaRPr lang="en-CA" altLang="en-US" dirty="0" bmk=""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>
                <a:tab pos="2124075" algn="l"/>
              </a:tabLst>
            </a:pPr>
            <a:r>
              <a:rPr lang="en-US" altLang="en-US" dirty="0" bmk="">
                <a:ea typeface="Times New Roman" pitchFamily="18" charset="0"/>
                <a:cs typeface="Arial" pitchFamily="34" charset="0"/>
              </a:rPr>
              <a:t>In Arkansas, an estimated 551,000 people </a:t>
            </a:r>
            <a:r>
              <a:rPr lang="en-US" altLang="en-US" b="1" dirty="0" bmk="">
                <a:solidFill>
                  <a:schemeClr val="accent4"/>
                </a:solidFill>
              </a:rPr>
              <a:t>(19% of the state’s population) </a:t>
            </a:r>
            <a:r>
              <a:rPr lang="en-US" altLang="en-US" dirty="0" bmk="">
                <a:ea typeface="Times New Roman" pitchFamily="18" charset="0"/>
                <a:cs typeface="Arial" pitchFamily="34" charset="0"/>
              </a:rPr>
              <a:t>currently </a:t>
            </a:r>
            <a:r>
              <a:rPr lang="en-US" altLang="en-US" dirty="0" smtClean="0" bmk="">
                <a:ea typeface="Times New Roman" pitchFamily="18" charset="0"/>
                <a:cs typeface="Arial" pitchFamily="34" charset="0"/>
              </a:rPr>
              <a:t>live </a:t>
            </a:r>
            <a:r>
              <a:rPr lang="en-US" altLang="en-US" dirty="0" bmk="">
                <a:ea typeface="Times New Roman" pitchFamily="18" charset="0"/>
                <a:cs typeface="Arial" pitchFamily="34" charset="0"/>
              </a:rPr>
              <a:t>in one of the 87 areas designated as a primary care </a:t>
            </a:r>
            <a:r>
              <a:rPr lang="en-US" altLang="en-US" dirty="0" smtClean="0" bmk="">
                <a:ea typeface="Times New Roman" pitchFamily="18" charset="0"/>
                <a:cs typeface="Arial" pitchFamily="34" charset="0"/>
              </a:rPr>
              <a:t>HPSA.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>
                <a:tab pos="2124075" algn="l"/>
              </a:tabLst>
            </a:pPr>
            <a:endParaRPr lang="en-US" dirty="0" bmk="">
              <a:cs typeface="Arial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>
                <a:tab pos="2124075" algn="l"/>
              </a:tabLst>
            </a:pPr>
            <a:r>
              <a:rPr lang="en-US" altLang="en-US" dirty="0" bmk="">
                <a:ea typeface="Times New Roman" pitchFamily="18" charset="0"/>
                <a:cs typeface="Arial" pitchFamily="34" charset="0"/>
              </a:rPr>
              <a:t>An additional </a:t>
            </a:r>
            <a:r>
              <a:rPr lang="en-US" altLang="en-US" b="1" dirty="0" bmk="">
                <a:solidFill>
                  <a:schemeClr val="accent4"/>
                </a:solidFill>
                <a:ea typeface="Times New Roman" pitchFamily="18" charset="0"/>
                <a:cs typeface="Arial" pitchFamily="34" charset="0"/>
              </a:rPr>
              <a:t>61 practitioners </a:t>
            </a:r>
            <a:r>
              <a:rPr lang="en-US" altLang="en-US" dirty="0" bmk="">
                <a:ea typeface="Times New Roman" pitchFamily="18" charset="0"/>
                <a:cs typeface="Arial" pitchFamily="34" charset="0"/>
              </a:rPr>
              <a:t>would be needed in these communities to remove the HPSA designation, while an additional </a:t>
            </a:r>
            <a:r>
              <a:rPr lang="en-US" altLang="en-US" b="1" dirty="0" bmk="">
                <a:solidFill>
                  <a:schemeClr val="accent4"/>
                </a:solidFill>
                <a:ea typeface="Times New Roman" pitchFamily="18" charset="0"/>
                <a:cs typeface="Arial" pitchFamily="34" charset="0"/>
              </a:rPr>
              <a:t>128 primary care practitioners </a:t>
            </a:r>
            <a:r>
              <a:rPr lang="en-US" altLang="en-US" dirty="0" bmk="">
                <a:ea typeface="Times New Roman" pitchFamily="18" charset="0"/>
                <a:cs typeface="Arial" pitchFamily="34" charset="0"/>
              </a:rPr>
              <a:t>would be needed to achieve HRSA’s target practitioner-to-population ratio of 1:2,000.</a:t>
            </a:r>
            <a:endParaRPr lang="en-CA" dirty="0" bmk="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3B77-8BC0-4228-AC6C-0EC78B4165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Arkansas Physician Shortages</a:t>
            </a:r>
            <a:endParaRPr lang="en-CA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118134" y="1999059"/>
            <a:ext cx="5943600" cy="3840480"/>
            <a:chOff x="1225009" y="1999059"/>
            <a:chExt cx="5611730" cy="356616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1" b="2729"/>
            <a:stretch/>
          </p:blipFill>
          <p:spPr bwMode="auto">
            <a:xfrm>
              <a:off x="1225009" y="1999059"/>
              <a:ext cx="5611730" cy="35661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4110565" y="3619498"/>
              <a:ext cx="1232035" cy="10972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4544831" y="3813715"/>
              <a:ext cx="121920" cy="9144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4163730" y="3867474"/>
              <a:ext cx="1401825" cy="27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050" b="1" dirty="0">
                  <a:effectLst/>
                  <a:latin typeface="Calibri"/>
                  <a:ea typeface="Times New Roman"/>
                  <a:cs typeface="Times New Roman"/>
                </a:rPr>
                <a:t>Jonesboro, </a:t>
              </a:r>
              <a:r>
                <a:rPr lang="en-US" sz="1050" b="1" dirty="0" smtClean="0">
                  <a:effectLst/>
                  <a:latin typeface="Calibri"/>
                  <a:ea typeface="Times New Roman"/>
                  <a:cs typeface="Times New Roman"/>
                </a:rPr>
                <a:t>Ark.</a:t>
              </a:r>
              <a:endParaRPr lang="en-CA" sz="14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51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3B77-8BC0-4228-AC6C-0EC78B4165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7339248" y="2031993"/>
            <a:ext cx="3977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>
                <a:tab pos="2124075" algn="l"/>
              </a:tabLst>
            </a:pPr>
            <a:r>
              <a:rPr lang="en-US" b="1" dirty="0" bmk="">
                <a:solidFill>
                  <a:schemeClr val="accent4"/>
                </a:solidFill>
              </a:rPr>
              <a:t>Arkansas is ranked 42nd </a:t>
            </a:r>
            <a:r>
              <a:rPr lang="en-US" dirty="0"/>
              <a:t>in terms of the lowest rate of primary care physicians per 100,000 population. </a:t>
            </a:r>
            <a:endParaRPr lang="en-US" dirty="0" smtClean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>
                <a:tab pos="2124075" algn="l"/>
              </a:tabLst>
            </a:pPr>
            <a:endParaRPr lang="en-US" dirty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>
                <a:tab pos="2124075" algn="l"/>
              </a:tabLst>
            </a:pPr>
            <a:r>
              <a:rPr lang="en-US" dirty="0"/>
              <a:t>The Kaiser Family Foundation reports that the population of adults in Arkansas, compared to the national average in 2010, </a:t>
            </a:r>
            <a:r>
              <a:rPr lang="en-US" dirty="0" smtClean="0"/>
              <a:t>has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chemeClr val="accent4"/>
                </a:solidFill>
              </a:rPr>
              <a:t>lower </a:t>
            </a:r>
            <a:r>
              <a:rPr lang="en-US" b="1" dirty="0">
                <a:solidFill>
                  <a:schemeClr val="accent4"/>
                </a:solidFill>
              </a:rPr>
              <a:t>life expectancy </a:t>
            </a:r>
            <a:r>
              <a:rPr lang="en-US" dirty="0"/>
              <a:t>(76.1 versus 78.6) and </a:t>
            </a:r>
            <a:r>
              <a:rPr lang="en-US" b="1" dirty="0">
                <a:solidFill>
                  <a:schemeClr val="accent4"/>
                </a:solidFill>
              </a:rPr>
              <a:t>higher rates of obesity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(67.2% versus 63.8%), </a:t>
            </a:r>
            <a:r>
              <a:rPr lang="en-US" b="1" dirty="0">
                <a:solidFill>
                  <a:schemeClr val="accent4"/>
                </a:solidFill>
              </a:rPr>
              <a:t>diabetes</a:t>
            </a:r>
            <a:r>
              <a:rPr lang="en-US" dirty="0"/>
              <a:t> (9.6% versus 8.7%), </a:t>
            </a:r>
            <a:r>
              <a:rPr lang="en-US" b="1" dirty="0">
                <a:solidFill>
                  <a:schemeClr val="accent4"/>
                </a:solidFill>
              </a:rPr>
              <a:t>smoking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(22.9% versus 17.2%), and </a:t>
            </a:r>
            <a:r>
              <a:rPr lang="en-US" b="1" dirty="0">
                <a:solidFill>
                  <a:schemeClr val="accent4"/>
                </a:solidFill>
              </a:rPr>
              <a:t>deaths per 100,000 due to heart disease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(226.2 versus 186.5</a:t>
            </a:r>
            <a:r>
              <a:rPr lang="en-US" dirty="0" smtClean="0"/>
              <a:t>).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345118"/>
              </p:ext>
            </p:extLst>
          </p:nvPr>
        </p:nvGraphicFramePr>
        <p:xfrm>
          <a:off x="777079" y="1918843"/>
          <a:ext cx="6217920" cy="41385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57492"/>
                <a:gridCol w="1151468"/>
                <a:gridCol w="1957492"/>
                <a:gridCol w="1151468"/>
              </a:tblGrid>
              <a:tr h="5663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State</a:t>
                      </a:r>
                      <a:endParaRPr lang="en-CA" sz="16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Rank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(1-10)</a:t>
                      </a:r>
                      <a:endParaRPr lang="en-CA" sz="16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State</a:t>
                      </a:r>
                      <a:endParaRPr lang="en-CA" sz="16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Rank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(41-50)</a:t>
                      </a:r>
                      <a:endParaRPr lang="en-CA" sz="1600" dirty="0">
                        <a:latin typeface="+mn-lt"/>
                      </a:endParaRPr>
                    </a:p>
                  </a:txBody>
                  <a:tcPr marL="121920" marR="121920" anchor="ctr"/>
                </a:tc>
              </a:tr>
              <a:tr h="354847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CA" sz="1600" u="none" strike="noStrike" dirty="0">
                          <a:effectLst/>
                        </a:rPr>
                        <a:t>Massachusetts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CA" sz="16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CA" sz="1600" u="none" strike="noStrike" dirty="0">
                          <a:effectLst/>
                        </a:rPr>
                        <a:t>Arizona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41</a:t>
                      </a:r>
                      <a:endParaRPr lang="en-CA" sz="1600" dirty="0">
                        <a:latin typeface="+mn-lt"/>
                      </a:endParaRPr>
                    </a:p>
                  </a:txBody>
                  <a:tcPr marL="121920" marR="121920" anchor="ctr"/>
                </a:tc>
              </a:tr>
              <a:tr h="354847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CA" sz="1600" u="none" strike="noStrike">
                          <a:effectLst/>
                        </a:rPr>
                        <a:t>Maine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CA" sz="16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CA" sz="1800" b="1" u="none" strike="noStrike" dirty="0">
                          <a:effectLst/>
                        </a:rPr>
                        <a:t>Arkansas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42</a:t>
                      </a:r>
                      <a:endParaRPr lang="en-CA" sz="1800" b="1" dirty="0">
                        <a:latin typeface="+mn-lt"/>
                      </a:endParaRPr>
                    </a:p>
                  </a:txBody>
                  <a:tcPr marL="121920" marR="121920" anchor="ctr"/>
                </a:tc>
              </a:tr>
              <a:tr h="354847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CA" sz="1600" u="none" strike="noStrike" dirty="0">
                          <a:effectLst/>
                        </a:rPr>
                        <a:t>Vermont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CA" sz="16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CA" sz="1600" u="none" strike="noStrike" dirty="0">
                          <a:effectLst/>
                        </a:rPr>
                        <a:t>Oklahoma</a:t>
                      </a:r>
                      <a:endParaRPr lang="en-CA" sz="16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</a:t>
                      </a:r>
                      <a:endParaRPr lang="en-CA" sz="16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121920" marR="121920" anchor="ctr"/>
                </a:tc>
              </a:tr>
              <a:tr h="354847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CA" sz="1600" u="none" strike="noStrike">
                          <a:effectLst/>
                        </a:rPr>
                        <a:t>Hawaii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CA" sz="16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CA" sz="1600" u="none" strike="noStrike" dirty="0">
                          <a:effectLst/>
                        </a:rPr>
                        <a:t>Georgia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44</a:t>
                      </a:r>
                      <a:endParaRPr lang="en-CA" sz="1600" dirty="0">
                        <a:latin typeface="+mn-lt"/>
                      </a:endParaRPr>
                    </a:p>
                  </a:txBody>
                  <a:tcPr marL="121920" marR="121920" anchor="ctr"/>
                </a:tc>
              </a:tr>
              <a:tr h="354847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CA" sz="1600" u="none" strike="noStrike">
                          <a:effectLst/>
                        </a:rPr>
                        <a:t>Maryland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CA" sz="16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CA" sz="1600" u="none" strike="noStrike" dirty="0">
                          <a:effectLst/>
                        </a:rPr>
                        <a:t>Alabama</a:t>
                      </a:r>
                      <a:endParaRPr lang="en-CA" sz="16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</a:t>
                      </a:r>
                      <a:endParaRPr lang="en-CA" sz="16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121920" marR="121920" anchor="ctr"/>
                </a:tc>
              </a:tr>
              <a:tr h="354847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CA" sz="1600" u="none" strike="noStrike" dirty="0">
                          <a:effectLst/>
                        </a:rPr>
                        <a:t>Rhode Island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CA" sz="16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CA" sz="1600" u="none" strike="noStrike" dirty="0">
                          <a:effectLst/>
                        </a:rPr>
                        <a:t>Nevada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46</a:t>
                      </a:r>
                      <a:endParaRPr lang="en-CA" sz="1600" dirty="0">
                        <a:latin typeface="+mn-lt"/>
                      </a:endParaRPr>
                    </a:p>
                  </a:txBody>
                  <a:tcPr marL="121920" marR="121920" anchor="ctr"/>
                </a:tc>
              </a:tr>
              <a:tr h="354847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CA" sz="1600" u="none" strike="noStrike" dirty="0">
                          <a:effectLst/>
                        </a:rPr>
                        <a:t>New York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CA" sz="16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CA" sz="1600" u="none" strike="noStrike" dirty="0">
                          <a:effectLst/>
                        </a:rPr>
                        <a:t>Texas</a:t>
                      </a:r>
                      <a:endParaRPr lang="en-CA" sz="16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47</a:t>
                      </a:r>
                      <a:endParaRPr lang="en-CA" sz="16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121920" marR="121920" anchor="ctr"/>
                </a:tc>
              </a:tr>
              <a:tr h="354847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CA" sz="1600" u="none" strike="noStrike" dirty="0">
                          <a:effectLst/>
                        </a:rPr>
                        <a:t>New Hampshire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CA" sz="16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CA" sz="1600" u="none" strike="noStrike" dirty="0">
                          <a:effectLst/>
                        </a:rPr>
                        <a:t>Idaho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48</a:t>
                      </a:r>
                      <a:endParaRPr lang="en-CA" sz="1600" dirty="0">
                        <a:latin typeface="+mn-lt"/>
                      </a:endParaRPr>
                    </a:p>
                  </a:txBody>
                  <a:tcPr marL="121920" marR="121920" anchor="ctr"/>
                </a:tc>
              </a:tr>
              <a:tr h="354847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CA" sz="1600" u="none" strike="noStrike" dirty="0">
                          <a:effectLst/>
                        </a:rPr>
                        <a:t>Connecticut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CA" sz="16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CA" sz="1600" u="none" strike="noStrike" dirty="0">
                          <a:effectLst/>
                        </a:rPr>
                        <a:t>Utah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49</a:t>
                      </a:r>
                      <a:endParaRPr lang="en-CA" sz="1600" dirty="0">
                        <a:latin typeface="+mn-lt"/>
                      </a:endParaRPr>
                    </a:p>
                  </a:txBody>
                  <a:tcPr marL="121920" marR="121920" anchor="ctr"/>
                </a:tc>
              </a:tr>
              <a:tr h="354847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u="none" strike="noStrike" dirty="0" smtClean="0">
                          <a:effectLst/>
                        </a:rPr>
                        <a:t>Minnesota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CA" sz="16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CA" sz="1600" u="none" strike="noStrike" dirty="0">
                          <a:effectLst/>
                        </a:rPr>
                        <a:t>Mississippi</a:t>
                      </a:r>
                      <a:endParaRPr lang="en-CA" sz="16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CA" sz="16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Arkansas Health Rankings</a:t>
            </a:r>
            <a:endParaRPr lang="en-CA" sz="4000" dirty="0"/>
          </a:p>
        </p:txBody>
      </p:sp>
      <p:sp>
        <p:nvSpPr>
          <p:cNvPr id="6" name="Rectangle 5"/>
          <p:cNvSpPr/>
          <p:nvPr/>
        </p:nvSpPr>
        <p:spPr>
          <a:xfrm>
            <a:off x="3878318" y="2869325"/>
            <a:ext cx="3105807" cy="31531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746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3B77-8BC0-4228-AC6C-0EC78B4165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29" y="2010400"/>
            <a:ext cx="5760720" cy="384048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Future of Health care</a:t>
            </a:r>
            <a:endParaRPr lang="en-CA" sz="4000" dirty="0"/>
          </a:p>
        </p:txBody>
      </p:sp>
      <p:sp>
        <p:nvSpPr>
          <p:cNvPr id="9" name="Rectangle 8"/>
          <p:cNvSpPr/>
          <p:nvPr/>
        </p:nvSpPr>
        <p:spPr>
          <a:xfrm>
            <a:off x="6999549" y="2222480"/>
            <a:ext cx="4174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>
                <a:tab pos="2124075" algn="l"/>
              </a:tabLs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State Department of Human Services says </a:t>
            </a:r>
            <a:r>
              <a:rPr lang="en-US" b="1" dirty="0">
                <a:solidFill>
                  <a:schemeClr val="accent4"/>
                </a:solidFill>
              </a:rPr>
              <a:t>more than 55,000 low-income Arkansans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have said they want to sign up for coverage under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 recently approved plan to use federal Medicaid funds to purchase private insurance.</a:t>
            </a:r>
            <a:endParaRPr lang="en-CA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>
                <a:tab pos="2124075" algn="l"/>
              </a:tabLst>
            </a:pPr>
            <a:endParaRPr lang="en-CA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>
                <a:tab pos="2124075" algn="l"/>
              </a:tabLst>
            </a:pPr>
            <a:r>
              <a:rPr lang="en-CA" dirty="0">
                <a:solidFill>
                  <a:schemeClr val="bg2">
                    <a:lumMod val="25000"/>
                  </a:schemeClr>
                </a:solidFill>
              </a:rPr>
              <a:t>Approximately </a:t>
            </a:r>
            <a:r>
              <a:rPr lang="en-CA" b="1" dirty="0">
                <a:solidFill>
                  <a:schemeClr val="accent4"/>
                </a:solidFill>
              </a:rPr>
              <a:t>251,000 Arkansans </a:t>
            </a:r>
            <a:r>
              <a:rPr lang="en-CA" dirty="0">
                <a:solidFill>
                  <a:schemeClr val="tx2">
                    <a:lumMod val="75000"/>
                  </a:schemeClr>
                </a:solidFill>
              </a:rPr>
              <a:t>may become eligible for Medicaid a</a:t>
            </a:r>
            <a:r>
              <a:rPr lang="en-CA" dirty="0">
                <a:solidFill>
                  <a:schemeClr val="bg2">
                    <a:lumMod val="25000"/>
                  </a:schemeClr>
                </a:solidFill>
              </a:rPr>
              <a:t>nd approximately </a:t>
            </a:r>
            <a:r>
              <a:rPr lang="en-CA" b="1" dirty="0">
                <a:solidFill>
                  <a:schemeClr val="accent4"/>
                </a:solidFill>
              </a:rPr>
              <a:t>323,000 Arkansans </a:t>
            </a:r>
            <a:r>
              <a:rPr lang="en-CA" dirty="0">
                <a:solidFill>
                  <a:schemeClr val="bg2">
                    <a:lumMod val="25000"/>
                  </a:schemeClr>
                </a:solidFill>
              </a:rPr>
              <a:t>will qualify for subsidies to pay health insurance premiums in 2014.</a:t>
            </a:r>
          </a:p>
        </p:txBody>
      </p:sp>
    </p:spTree>
    <p:extLst>
      <p:ext uri="{BB962C8B-B14F-4D97-AF65-F5344CB8AC3E}">
        <p14:creationId xmlns:p14="http://schemas.microsoft.com/office/powerpoint/2010/main" val="144935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9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13084" r="23184" b="16667"/>
          <a:stretch/>
        </p:blipFill>
        <p:spPr bwMode="auto">
          <a:xfrm>
            <a:off x="1206294" y="1805863"/>
            <a:ext cx="5794141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76737" y="2523095"/>
            <a:ext cx="33554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>
                <a:tab pos="2124075" algn="l"/>
              </a:tabLst>
            </a:pPr>
            <a:r>
              <a:rPr lang="en-US" altLang="en-US" sz="2200" b="1" dirty="0" smtClean="0">
                <a:solidFill>
                  <a:schemeClr val="bg2">
                    <a:lumMod val="25000"/>
                  </a:schemeClr>
                </a:solidFill>
              </a:rPr>
              <a:t>Nationally the number of D.O.s has skyrocketed in the past 30 years from roughly 15,000 nationwide in 1980 to nearly 80,000 today.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Growth in D.O.s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53971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1770</TotalTime>
  <Words>1211</Words>
  <Application>Microsoft Office PowerPoint</Application>
  <PresentationFormat>Custom</PresentationFormat>
  <Paragraphs>184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Retrospect</vt:lpstr>
      <vt:lpstr>A Healthier Arkansas</vt:lpstr>
      <vt:lpstr>PowerPoint Presentation</vt:lpstr>
      <vt:lpstr>In the mid-nineteenth century, it was easy to become a doctor in America… </vt:lpstr>
      <vt:lpstr>Physician Surplus Forecast Two Decades Ago;  Officials Now Predict a Shortage</vt:lpstr>
      <vt:lpstr>Needs Assessment </vt:lpstr>
      <vt:lpstr>Arkansas Physician Shortages</vt:lpstr>
      <vt:lpstr>Arkansas Health Rankings</vt:lpstr>
      <vt:lpstr>Future of Health care</vt:lpstr>
      <vt:lpstr>Growth in D.O.s</vt:lpstr>
      <vt:lpstr>Feasibility Study Overview (2013)</vt:lpstr>
      <vt:lpstr>Local Impact</vt:lpstr>
      <vt:lpstr>Overview of Medical Education</vt:lpstr>
      <vt:lpstr>The Continuum: A Long-Term Investment </vt:lpstr>
      <vt:lpstr>How We Have Typically Viewed Economics of GME....</vt:lpstr>
      <vt:lpstr>Economic Value to a Community</vt:lpstr>
      <vt:lpstr>GME Economics 101</vt:lpstr>
      <vt:lpstr>Benefits to Hospitals Due to GME</vt:lpstr>
      <vt:lpstr>Benefits to Hospitals Due to GME</vt:lpstr>
      <vt:lpstr>UME + GME = Doctors</vt:lpstr>
      <vt:lpstr>Making a Difference in the Community </vt:lpstr>
      <vt:lpstr>Success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WVU PA Program</dc:title>
  <dc:creator>Angie Lockwood</dc:creator>
  <cp:lastModifiedBy>Angie Lockwood</cp:lastModifiedBy>
  <cp:revision>246</cp:revision>
  <dcterms:created xsi:type="dcterms:W3CDTF">2014-06-16T12:46:03Z</dcterms:created>
  <dcterms:modified xsi:type="dcterms:W3CDTF">2014-10-16T02:38:12Z</dcterms:modified>
</cp:coreProperties>
</file>