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5070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809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14300"/>
            <a:ext cx="2171700" cy="5981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14300"/>
            <a:ext cx="6362700" cy="5981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958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9ECEE0-E4EC-4D72-B7FA-5E9E0FE0DE7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607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50314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12838"/>
            <a:ext cx="4265613" cy="4983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12838"/>
            <a:ext cx="4265612" cy="4983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874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146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480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3628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8817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71017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828800"/>
            <a:ext cx="8683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6804" name="Rectangle 4"/>
          <p:cNvSpPr>
            <a:spLocks noChangeArrowheads="1"/>
          </p:cNvSpPr>
          <p:nvPr userDrawn="1"/>
        </p:nvSpPr>
        <p:spPr bwMode="auto">
          <a:xfrm>
            <a:off x="7938" y="457200"/>
            <a:ext cx="9144000" cy="9144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tint val="9803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6538" y="895350"/>
            <a:ext cx="8686800" cy="655638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3175"/>
            <a:ext cx="9140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21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9300" indent="-2921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028700" indent="-1651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1651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1651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2971800" indent="-1651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429000" indent="-1651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886200" indent="-1651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47800"/>
            <a:ext cx="70104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Political &amp; Policy Perspectives of </a:t>
            </a:r>
            <a:r>
              <a:rPr lang="en-US" b="1" dirty="0"/>
              <a:t>GME </a:t>
            </a:r>
            <a:r>
              <a:rPr lang="en-US" b="1" dirty="0" smtClean="0"/>
              <a:t>Development in Arkansas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Nate Smith, MD, MPH</a:t>
            </a:r>
          </a:p>
          <a:p>
            <a:r>
              <a:rPr lang="en-US" dirty="0" smtClean="0"/>
              <a:t>Director</a:t>
            </a:r>
            <a:r>
              <a:rPr lang="en-US" dirty="0"/>
              <a:t> </a:t>
            </a:r>
            <a:r>
              <a:rPr lang="en-US" dirty="0" smtClean="0"/>
              <a:t>&amp; State Health Officer </a:t>
            </a:r>
          </a:p>
          <a:p>
            <a:r>
              <a:rPr lang="en-US" dirty="0" smtClean="0"/>
              <a:t>Arkansas Department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7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38" y="895350"/>
            <a:ext cx="8686800" cy="754053"/>
          </a:xfrm>
        </p:spPr>
        <p:txBody>
          <a:bodyPr/>
          <a:lstStyle/>
          <a:p>
            <a:r>
              <a:rPr lang="en-US" dirty="0" smtClean="0"/>
              <a:t>GME needs in Arkansas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GME slots for Arkansas</a:t>
            </a:r>
          </a:p>
          <a:p>
            <a:r>
              <a:rPr lang="en-US" dirty="0" smtClean="0"/>
              <a:t>Funding outside of Medicare/Medicaid</a:t>
            </a:r>
          </a:p>
          <a:p>
            <a:r>
              <a:rPr lang="en-US" dirty="0" smtClean="0"/>
              <a:t>Increasing the number of accredited GME sites</a:t>
            </a:r>
          </a:p>
          <a:p>
            <a:r>
              <a:rPr lang="en-US" dirty="0" smtClean="0"/>
              <a:t>Control over the types and location of GME slots</a:t>
            </a:r>
          </a:p>
          <a:p>
            <a:pPr lvl="1"/>
            <a:r>
              <a:rPr lang="en-US" dirty="0" smtClean="0"/>
              <a:t>Specialty mix (i.e., primary care versus subspecialty)</a:t>
            </a:r>
          </a:p>
          <a:p>
            <a:pPr lvl="1"/>
            <a:r>
              <a:rPr lang="en-US" dirty="0" smtClean="0"/>
              <a:t>Geographic distribution within the state</a:t>
            </a:r>
          </a:p>
          <a:p>
            <a:r>
              <a:rPr lang="en-US" dirty="0" smtClean="0"/>
              <a:t>Population health training</a:t>
            </a:r>
          </a:p>
          <a:p>
            <a:pPr lvl="1"/>
            <a:r>
              <a:rPr lang="en-US" dirty="0" smtClean="0"/>
              <a:t>Within existing GME curricula (especially primary care)</a:t>
            </a:r>
          </a:p>
          <a:p>
            <a:pPr lvl="1"/>
            <a:r>
              <a:rPr lang="en-US" dirty="0" smtClean="0"/>
              <a:t>Preventive Medicine residency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508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538" y="895350"/>
            <a:ext cx="8686800" cy="754053"/>
          </a:xfrm>
        </p:spPr>
        <p:txBody>
          <a:bodyPr/>
          <a:lstStyle/>
          <a:p>
            <a:r>
              <a:rPr lang="en-US" dirty="0" smtClean="0"/>
              <a:t>Potential policy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Arkansas state GME foundation</a:t>
            </a:r>
          </a:p>
          <a:p>
            <a:pPr lvl="1"/>
            <a:r>
              <a:rPr lang="en-US" dirty="0" smtClean="0"/>
              <a:t>Funding for additional GME positions</a:t>
            </a:r>
          </a:p>
          <a:p>
            <a:pPr lvl="1"/>
            <a:r>
              <a:rPr lang="en-US" dirty="0" smtClean="0"/>
              <a:t>Public/private resources</a:t>
            </a:r>
          </a:p>
          <a:p>
            <a:pPr lvl="1"/>
            <a:r>
              <a:rPr lang="en-US" dirty="0" smtClean="0"/>
              <a:t>Supplement to Medicare/Medicaid funding</a:t>
            </a:r>
          </a:p>
          <a:p>
            <a:r>
              <a:rPr lang="en-US" dirty="0" smtClean="0"/>
              <a:t>Arkansas state GME/workforce board</a:t>
            </a:r>
          </a:p>
          <a:p>
            <a:pPr lvl="1"/>
            <a:r>
              <a:rPr lang="en-US" dirty="0" smtClean="0"/>
              <a:t>Direct GME foundation resources</a:t>
            </a:r>
          </a:p>
          <a:p>
            <a:pPr lvl="1"/>
            <a:r>
              <a:rPr lang="en-US" dirty="0" smtClean="0"/>
              <a:t>Develop </a:t>
            </a:r>
            <a:r>
              <a:rPr lang="en-US" smtClean="0"/>
              <a:t>a coordinated strategy </a:t>
            </a:r>
            <a:r>
              <a:rPr lang="en-US" dirty="0" smtClean="0"/>
              <a:t>for new GME positions</a:t>
            </a:r>
          </a:p>
          <a:p>
            <a:pPr lvl="1"/>
            <a:r>
              <a:rPr lang="en-US" dirty="0" smtClean="0"/>
              <a:t>Optimize specialty mix and training settings</a:t>
            </a:r>
          </a:p>
          <a:p>
            <a:pPr lvl="1"/>
            <a:r>
              <a:rPr lang="en-US" dirty="0" smtClean="0"/>
              <a:t>Innovative approaches to increasing access in rural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4651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JHBSPH title pag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47676"/>
      </a:accent1>
      <a:accent2>
        <a:srgbClr val="000099"/>
      </a:accent2>
      <a:accent3>
        <a:srgbClr val="FFFFFF"/>
      </a:accent3>
      <a:accent4>
        <a:srgbClr val="000000"/>
      </a:accent4>
      <a:accent5>
        <a:srgbClr val="DEBDBD"/>
      </a:accent5>
      <a:accent6>
        <a:srgbClr val="00008A"/>
      </a:accent6>
      <a:hlink>
        <a:srgbClr val="000099"/>
      </a:hlink>
      <a:folHlink>
        <a:srgbClr val="990100"/>
      </a:folHlink>
    </a:clrScheme>
    <a:fontScheme name="1_JHBSPH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JHBSPH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JHBSPH title pag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6B8CC"/>
        </a:accent1>
        <a:accent2>
          <a:srgbClr val="1C4982"/>
        </a:accent2>
        <a:accent3>
          <a:srgbClr val="FFFFFF"/>
        </a:accent3>
        <a:accent4>
          <a:srgbClr val="000000"/>
        </a:accent4>
        <a:accent5>
          <a:srgbClr val="D0D8E2"/>
        </a:accent5>
        <a:accent6>
          <a:srgbClr val="184175"/>
        </a:accent6>
        <a:hlink>
          <a:srgbClr val="AEA754"/>
        </a:hlink>
        <a:folHlink>
          <a:srgbClr val="970C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7676"/>
        </a:accent1>
        <a:accent2>
          <a:srgbClr val="1C4982"/>
        </a:accent2>
        <a:accent3>
          <a:srgbClr val="FFFFFF"/>
        </a:accent3>
        <a:accent4>
          <a:srgbClr val="000000"/>
        </a:accent4>
        <a:accent5>
          <a:srgbClr val="DEBDBD"/>
        </a:accent5>
        <a:accent6>
          <a:srgbClr val="184175"/>
        </a:accent6>
        <a:hlink>
          <a:srgbClr val="C47676"/>
        </a:hlink>
        <a:folHlink>
          <a:srgbClr val="970C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7676"/>
        </a:accent1>
        <a:accent2>
          <a:srgbClr val="1C4982"/>
        </a:accent2>
        <a:accent3>
          <a:srgbClr val="FFFFFF"/>
        </a:accent3>
        <a:accent4>
          <a:srgbClr val="000000"/>
        </a:accent4>
        <a:accent5>
          <a:srgbClr val="DEBDBD"/>
        </a:accent5>
        <a:accent6>
          <a:srgbClr val="184175"/>
        </a:accent6>
        <a:hlink>
          <a:srgbClr val="3333CC"/>
        </a:hlink>
        <a:folHlink>
          <a:srgbClr val="970C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JHBSPH title pag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7676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DEBDBD"/>
        </a:accent5>
        <a:accent6>
          <a:srgbClr val="00008A"/>
        </a:accent6>
        <a:hlink>
          <a:srgbClr val="3333CC"/>
        </a:hlink>
        <a:folHlink>
          <a:srgbClr val="990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131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1_JHBSPH title page</vt:lpstr>
      <vt:lpstr>Political &amp; Policy Perspectives of GME Development in Arkansas</vt:lpstr>
      <vt:lpstr>GME needs in Arkansas</vt:lpstr>
      <vt:lpstr>Potential policy options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 Smith, M.D.</dc:creator>
  <cp:lastModifiedBy>Denise VanderSal</cp:lastModifiedBy>
  <cp:revision>4</cp:revision>
  <cp:lastPrinted>2014-10-01T17:22:04Z</cp:lastPrinted>
  <dcterms:created xsi:type="dcterms:W3CDTF">2014-04-07T00:48:46Z</dcterms:created>
  <dcterms:modified xsi:type="dcterms:W3CDTF">2014-10-03T19:35:24Z</dcterms:modified>
</cp:coreProperties>
</file>