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59" r:id="rId5"/>
    <p:sldId id="260" r:id="rId6"/>
    <p:sldId id="261" r:id="rId7"/>
    <p:sldId id="270" r:id="rId8"/>
    <p:sldId id="271" r:id="rId9"/>
    <p:sldId id="263" r:id="rId10"/>
    <p:sldId id="262" r:id="rId11"/>
    <p:sldId id="264" r:id="rId12"/>
    <p:sldId id="265" r:id="rId13"/>
    <p:sldId id="272" r:id="rId14"/>
    <p:sldId id="266" r:id="rId15"/>
    <p:sldId id="267" r:id="rId16"/>
    <p:sldId id="268" r:id="rId17"/>
    <p:sldId id="269"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3" d="100"/>
          <a:sy n="83" d="100"/>
        </p:scale>
        <p:origin x="-666" y="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1440" tIns="45720" rIns="91440" bIns="45720" rtlCol="0"/>
          <a:lstStyle>
            <a:lvl1pPr algn="r">
              <a:defRPr sz="1200"/>
            </a:lvl1pPr>
          </a:lstStyle>
          <a:p>
            <a:fld id="{2C8E513A-B06B-4BF4-86B4-6C261F5F2B00}" type="datetimeFigureOut">
              <a:rPr lang="en-US" smtClean="0"/>
              <a:t>10/14/2014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1440" tIns="45720" rIns="91440" bIns="45720" rtlCol="0" anchor="b"/>
          <a:lstStyle>
            <a:lvl1pPr algn="r">
              <a:defRPr sz="1200"/>
            </a:lvl1pPr>
          </a:lstStyle>
          <a:p>
            <a:fld id="{D3BF94CB-0293-44DA-85B9-E2FAD8F609CF}" type="slidenum">
              <a:rPr lang="en-US" smtClean="0"/>
              <a:t>‹#›</a:t>
            </a:fld>
            <a:endParaRPr lang="en-US"/>
          </a:p>
        </p:txBody>
      </p:sp>
    </p:spTree>
    <p:extLst>
      <p:ext uri="{BB962C8B-B14F-4D97-AF65-F5344CB8AC3E}">
        <p14:creationId xmlns:p14="http://schemas.microsoft.com/office/powerpoint/2010/main" val="31115114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6752D4-40EB-4875-B9D6-53EF631B2719}" type="datetimeFigureOut">
              <a:rPr lang="en-US" smtClean="0"/>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22819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752D4-40EB-4875-B9D6-53EF631B2719}" type="datetimeFigureOut">
              <a:rPr lang="en-US" smtClean="0"/>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49856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752D4-40EB-4875-B9D6-53EF631B2719}" type="datetimeFigureOut">
              <a:rPr lang="en-US" smtClean="0"/>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877213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752D4-40EB-4875-B9D6-53EF631B2719}" type="datetimeFigureOut">
              <a:rPr lang="en-US" smtClean="0"/>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1753446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752D4-40EB-4875-B9D6-53EF631B2719}" type="datetimeFigureOut">
              <a:rPr lang="en-US" smtClean="0"/>
              <a:t>10/14/2014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73891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6752D4-40EB-4875-B9D6-53EF631B2719}" type="datetimeFigureOut">
              <a:rPr lang="en-US" smtClean="0"/>
              <a:t>10/14/2014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3555777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6752D4-40EB-4875-B9D6-53EF631B2719}" type="datetimeFigureOut">
              <a:rPr lang="en-US" smtClean="0"/>
              <a:t>10/14/2014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465689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6752D4-40EB-4875-B9D6-53EF631B2719}" type="datetimeFigureOut">
              <a:rPr lang="en-US" smtClean="0"/>
              <a:t>10/14/2014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4160671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752D4-40EB-4875-B9D6-53EF631B2719}" type="datetimeFigureOut">
              <a:rPr lang="en-US" smtClean="0"/>
              <a:t>10/14/2014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2814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752D4-40EB-4875-B9D6-53EF631B2719}" type="datetimeFigureOut">
              <a:rPr lang="en-US" smtClean="0"/>
              <a:t>10/14/2014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2363211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752D4-40EB-4875-B9D6-53EF631B2719}" type="datetimeFigureOut">
              <a:rPr lang="en-US" smtClean="0"/>
              <a:t>10/14/2014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921A62-BAC4-4342-858B-D39D8AF9A340}" type="slidenum">
              <a:rPr lang="en-US" smtClean="0"/>
              <a:t>‹#›</a:t>
            </a:fld>
            <a:endParaRPr lang="en-US"/>
          </a:p>
        </p:txBody>
      </p:sp>
    </p:spTree>
    <p:extLst>
      <p:ext uri="{BB962C8B-B14F-4D97-AF65-F5344CB8AC3E}">
        <p14:creationId xmlns:p14="http://schemas.microsoft.com/office/powerpoint/2010/main" val="2099531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752D4-40EB-4875-B9D6-53EF631B2719}" type="datetimeFigureOut">
              <a:rPr lang="en-US" smtClean="0"/>
              <a:t>10/14/2014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21A62-BAC4-4342-858B-D39D8AF9A340}" type="slidenum">
              <a:rPr lang="en-US" smtClean="0"/>
              <a:t>‹#›</a:t>
            </a:fld>
            <a:endParaRPr lang="en-US"/>
          </a:p>
        </p:txBody>
      </p:sp>
    </p:spTree>
    <p:extLst>
      <p:ext uri="{BB962C8B-B14F-4D97-AF65-F5344CB8AC3E}">
        <p14:creationId xmlns:p14="http://schemas.microsoft.com/office/powerpoint/2010/main" val="1931003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71600"/>
            <a:ext cx="9144000" cy="3124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ctrTitle"/>
          </p:nvPr>
        </p:nvSpPr>
        <p:spPr/>
        <p:txBody>
          <a:bodyPr>
            <a:normAutofit/>
          </a:bodyPr>
          <a:lstStyle/>
          <a:p>
            <a:r>
              <a:rPr lang="en-US" dirty="0" smtClean="0">
                <a:solidFill>
                  <a:schemeClr val="bg1"/>
                </a:solidFill>
              </a:rPr>
              <a:t>Health Workforce Strategies</a:t>
            </a:r>
            <a:endParaRPr lang="en-US" dirty="0">
              <a:solidFill>
                <a:schemeClr val="bg1"/>
              </a:solidFill>
            </a:endParaRPr>
          </a:p>
        </p:txBody>
      </p:sp>
      <p:sp>
        <p:nvSpPr>
          <p:cNvPr id="3" name="Subtitle 2"/>
          <p:cNvSpPr>
            <a:spLocks noGrp="1"/>
          </p:cNvSpPr>
          <p:nvPr>
            <p:ph type="subTitle" idx="1"/>
          </p:nvPr>
        </p:nvSpPr>
        <p:spPr>
          <a:xfrm>
            <a:off x="2286000" y="5334000"/>
            <a:ext cx="6400800" cy="990600"/>
          </a:xfrm>
        </p:spPr>
        <p:txBody>
          <a:bodyPr>
            <a:normAutofit fontScale="62500" lnSpcReduction="20000"/>
          </a:bodyPr>
          <a:lstStyle/>
          <a:p>
            <a:pPr algn="r"/>
            <a:r>
              <a:rPr lang="en-US" dirty="0" smtClean="0"/>
              <a:t>Dan Rahn, M.D.</a:t>
            </a:r>
          </a:p>
          <a:p>
            <a:pPr algn="r"/>
            <a:r>
              <a:rPr lang="en-US" dirty="0" smtClean="0"/>
              <a:t>Chancellor</a:t>
            </a:r>
          </a:p>
          <a:p>
            <a:pPr algn="r"/>
            <a:r>
              <a:rPr lang="en-US" dirty="0" smtClean="0"/>
              <a:t>University of Arkansas for Medical Sciences</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0812" y="5543541"/>
            <a:ext cx="1702788" cy="932086"/>
          </a:xfrm>
          <a:prstGeom prst="rect">
            <a:avLst/>
          </a:prstGeom>
        </p:spPr>
      </p:pic>
    </p:spTree>
    <p:extLst>
      <p:ext uri="{BB962C8B-B14F-4D97-AF65-F5344CB8AC3E}">
        <p14:creationId xmlns:p14="http://schemas.microsoft.com/office/powerpoint/2010/main" val="2747183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normAutofit/>
          </a:bodyPr>
          <a:lstStyle/>
          <a:p>
            <a:r>
              <a:rPr lang="en-US" dirty="0" smtClean="0">
                <a:solidFill>
                  <a:schemeClr val="bg1"/>
                </a:solidFill>
              </a:rPr>
              <a:t>UAMS Initiatives</a:t>
            </a:r>
            <a:endParaRPr lang="en-US" dirty="0">
              <a:solidFill>
                <a:schemeClr val="bg1"/>
              </a:solidFill>
            </a:endParaRPr>
          </a:p>
        </p:txBody>
      </p:sp>
      <p:sp>
        <p:nvSpPr>
          <p:cNvPr id="3" name="Content Placeholder 2"/>
          <p:cNvSpPr>
            <a:spLocks noGrp="1"/>
          </p:cNvSpPr>
          <p:nvPr>
            <p:ph idx="1"/>
          </p:nvPr>
        </p:nvSpPr>
        <p:spPr>
          <a:xfrm>
            <a:off x="457200" y="1905000"/>
            <a:ext cx="8382000" cy="4800600"/>
          </a:xfrm>
        </p:spPr>
        <p:txBody>
          <a:bodyPr>
            <a:normAutofit fontScale="77500" lnSpcReduction="20000"/>
          </a:bodyPr>
          <a:lstStyle/>
          <a:p>
            <a:r>
              <a:rPr lang="en-US" dirty="0" smtClean="0"/>
              <a:t>Medical school enrollment increased from 150 to 174 (2006)</a:t>
            </a:r>
          </a:p>
          <a:p>
            <a:r>
              <a:rPr lang="en-US" dirty="0" smtClean="0"/>
              <a:t>Established Northwest Arkansas Campus (2006-2007)</a:t>
            </a:r>
          </a:p>
          <a:p>
            <a:r>
              <a:rPr lang="en-US" dirty="0" smtClean="0"/>
              <a:t>30 new family medicine residency slots through Regional Programs (grant funded with time limit) added from 2010 to 2013. UAMS currently has 169 family medicine residency positions around state through  College of </a:t>
            </a:r>
            <a:r>
              <a:rPr lang="en-US" smtClean="0"/>
              <a:t>Medicine and </a:t>
            </a:r>
            <a:r>
              <a:rPr lang="en-US" dirty="0" smtClean="0"/>
              <a:t>regional programs </a:t>
            </a:r>
          </a:p>
          <a:p>
            <a:r>
              <a:rPr lang="en-US" dirty="0" smtClean="0"/>
              <a:t>New psychiatry residency program in NW Arkansas (2009)</a:t>
            </a:r>
          </a:p>
          <a:p>
            <a:r>
              <a:rPr lang="en-US" dirty="0" smtClean="0"/>
              <a:t>New PA program at UAMS, 26 students per year (2013)</a:t>
            </a:r>
          </a:p>
          <a:p>
            <a:r>
              <a:rPr lang="en-US" dirty="0"/>
              <a:t>N</a:t>
            </a:r>
            <a:r>
              <a:rPr lang="en-US" dirty="0" smtClean="0"/>
              <a:t>ew UAMS DNP program (20 students per year), 3 other programs in state. (2013)</a:t>
            </a:r>
          </a:p>
          <a:p>
            <a:r>
              <a:rPr lang="en-US" dirty="0" smtClean="0"/>
              <a:t>New internal medicine residency program through consortium arrangement in NW Arkansas (in development)</a:t>
            </a:r>
          </a:p>
          <a:p>
            <a:pPr marL="0" indent="0">
              <a:buNone/>
            </a:pPr>
            <a:endParaRPr lang="en-US" dirty="0"/>
          </a:p>
        </p:txBody>
      </p:sp>
    </p:spTree>
    <p:extLst>
      <p:ext uri="{BB962C8B-B14F-4D97-AF65-F5344CB8AC3E}">
        <p14:creationId xmlns:p14="http://schemas.microsoft.com/office/powerpoint/2010/main" val="2078066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lstStyle/>
          <a:p>
            <a:r>
              <a:rPr lang="en-US" dirty="0" smtClean="0">
                <a:solidFill>
                  <a:schemeClr val="bg1"/>
                </a:solidFill>
              </a:rPr>
              <a:t>UAMS Experience</a:t>
            </a:r>
            <a:endParaRPr lang="en-US" dirty="0">
              <a:solidFill>
                <a:schemeClr val="bg1"/>
              </a:solidFill>
            </a:endParaRPr>
          </a:p>
        </p:txBody>
      </p:sp>
      <p:sp>
        <p:nvSpPr>
          <p:cNvPr id="3" name="Content Placeholder 2"/>
          <p:cNvSpPr>
            <a:spLocks noGrp="1"/>
          </p:cNvSpPr>
          <p:nvPr>
            <p:ph idx="1"/>
          </p:nvPr>
        </p:nvSpPr>
        <p:spPr>
          <a:xfrm>
            <a:off x="457200" y="1752600"/>
            <a:ext cx="8229600" cy="5029200"/>
          </a:xfrm>
        </p:spPr>
        <p:txBody>
          <a:bodyPr>
            <a:normAutofit fontScale="85000" lnSpcReduction="20000"/>
          </a:bodyPr>
          <a:lstStyle/>
          <a:p>
            <a:r>
              <a:rPr lang="en-US" dirty="0" smtClean="0"/>
              <a:t>UAMS graduates who are retained in state to practice: 58% </a:t>
            </a:r>
            <a:r>
              <a:rPr lang="en-US" b="1" dirty="0" smtClean="0"/>
              <a:t>(3</a:t>
            </a:r>
            <a:r>
              <a:rPr lang="en-US" b="1" baseline="30000" dirty="0" smtClean="0"/>
              <a:t>rd</a:t>
            </a:r>
            <a:r>
              <a:rPr lang="en-US" b="1" dirty="0" smtClean="0"/>
              <a:t> nationally).</a:t>
            </a:r>
          </a:p>
          <a:p>
            <a:r>
              <a:rPr lang="en-US" dirty="0" smtClean="0"/>
              <a:t>Physicians retained in state from graduate medical education programs: 57% </a:t>
            </a:r>
            <a:r>
              <a:rPr lang="en-US" b="1" dirty="0" smtClean="0"/>
              <a:t>(6</a:t>
            </a:r>
            <a:r>
              <a:rPr lang="en-US" b="1" baseline="30000" dirty="0" smtClean="0"/>
              <a:t>th</a:t>
            </a:r>
            <a:r>
              <a:rPr lang="en-US" b="1" dirty="0" smtClean="0"/>
              <a:t> nationally)</a:t>
            </a:r>
          </a:p>
          <a:p>
            <a:r>
              <a:rPr lang="en-US" dirty="0" smtClean="0"/>
              <a:t>Physicians who have graduated from UAMS and completed a residency in Arkansas: 80% stay in Arkansas to practice </a:t>
            </a:r>
            <a:r>
              <a:rPr lang="en-US" b="1" dirty="0" smtClean="0"/>
              <a:t>(2</a:t>
            </a:r>
            <a:r>
              <a:rPr lang="en-US" b="1" baseline="30000" dirty="0" smtClean="0"/>
              <a:t>nd</a:t>
            </a:r>
            <a:r>
              <a:rPr lang="en-US" b="1" dirty="0" smtClean="0"/>
              <a:t> nationally)</a:t>
            </a:r>
          </a:p>
          <a:p>
            <a:r>
              <a:rPr lang="en-US" dirty="0" smtClean="0"/>
              <a:t>All residency programs in Arkansas are sponsored by the UAMS College of Medicine and UAMS Regional Programs with support from major educational partners</a:t>
            </a:r>
          </a:p>
          <a:p>
            <a:r>
              <a:rPr lang="en-US" dirty="0" smtClean="0"/>
              <a:t>Average medical student debt at graduation - $160,224</a:t>
            </a:r>
          </a:p>
          <a:p>
            <a:r>
              <a:rPr lang="en-US" dirty="0" smtClean="0"/>
              <a:t>UAMS Annual tuition and fees - $26,694</a:t>
            </a:r>
          </a:p>
          <a:p>
            <a:endParaRPr lang="en-US" dirty="0"/>
          </a:p>
        </p:txBody>
      </p:sp>
    </p:spTree>
    <p:extLst>
      <p:ext uri="{BB962C8B-B14F-4D97-AF65-F5344CB8AC3E}">
        <p14:creationId xmlns:p14="http://schemas.microsoft.com/office/powerpoint/2010/main" val="1360638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0046"/>
          <a:stretch/>
        </p:blipFill>
        <p:spPr>
          <a:xfrm>
            <a:off x="152400" y="1674503"/>
            <a:ext cx="8888642" cy="5488297"/>
          </a:xfrm>
        </p:spPr>
      </p:pic>
      <p:sp>
        <p:nvSpPr>
          <p:cNvPr id="5" name="Rectangle 4"/>
          <p:cNvSpPr/>
          <p:nvPr/>
        </p:nvSpPr>
        <p:spPr>
          <a:xfrm>
            <a:off x="0" y="0"/>
            <a:ext cx="9144000" cy="12954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itle 1"/>
          <p:cNvSpPr>
            <a:spLocks noGrp="1"/>
          </p:cNvSpPr>
          <p:nvPr>
            <p:ph type="title"/>
          </p:nvPr>
        </p:nvSpPr>
        <p:spPr>
          <a:xfrm>
            <a:off x="457200" y="152400"/>
            <a:ext cx="8229600" cy="1112838"/>
          </a:xfrm>
        </p:spPr>
        <p:txBody>
          <a:bodyPr>
            <a:noAutofit/>
          </a:bodyPr>
          <a:lstStyle/>
          <a:p>
            <a:r>
              <a:rPr lang="en-US" sz="3200" dirty="0" smtClean="0">
                <a:solidFill>
                  <a:schemeClr val="bg1"/>
                </a:solidFill>
              </a:rPr>
              <a:t>Regional Programs’ Impact on Physician Workforce in Arkansas</a:t>
            </a:r>
            <a:endParaRPr lang="en-US" sz="3200" dirty="0">
              <a:solidFill>
                <a:schemeClr val="bg1"/>
              </a:solidFill>
            </a:endParaRPr>
          </a:p>
        </p:txBody>
      </p:sp>
    </p:spTree>
    <p:extLst>
      <p:ext uri="{BB962C8B-B14F-4D97-AF65-F5344CB8AC3E}">
        <p14:creationId xmlns:p14="http://schemas.microsoft.com/office/powerpoint/2010/main" val="3726386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13874" t="15454" r="5061" b="35834"/>
          <a:stretch/>
        </p:blipFill>
        <p:spPr>
          <a:xfrm>
            <a:off x="304800" y="1591714"/>
            <a:ext cx="6276850" cy="4881000"/>
          </a:xfrm>
          <a:prstGeom prst="rect">
            <a:avLst/>
          </a:prstGeom>
        </p:spPr>
      </p:pic>
      <p:sp>
        <p:nvSpPr>
          <p:cNvPr id="3" name="Rectangle 2"/>
          <p:cNvSpPr/>
          <p:nvPr/>
        </p:nvSpPr>
        <p:spPr>
          <a:xfrm>
            <a:off x="0" y="0"/>
            <a:ext cx="9144000" cy="12954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itle 1"/>
          <p:cNvSpPr>
            <a:spLocks noGrp="1"/>
          </p:cNvSpPr>
          <p:nvPr>
            <p:ph type="title"/>
          </p:nvPr>
        </p:nvSpPr>
        <p:spPr>
          <a:xfrm>
            <a:off x="457200" y="152400"/>
            <a:ext cx="8229600" cy="1112838"/>
          </a:xfrm>
        </p:spPr>
        <p:txBody>
          <a:bodyPr>
            <a:noAutofit/>
          </a:bodyPr>
          <a:lstStyle/>
          <a:p>
            <a:r>
              <a:rPr lang="en-US" sz="3200" dirty="0" smtClean="0">
                <a:solidFill>
                  <a:schemeClr val="bg1"/>
                </a:solidFill>
              </a:rPr>
              <a:t>Regional Programs’ Impact on Physician Workforce in Arkansas</a:t>
            </a:r>
            <a:endParaRPr lang="en-US" sz="3200" dirty="0">
              <a:solidFill>
                <a:schemeClr val="bg1"/>
              </a:solidFill>
            </a:endParaRPr>
          </a:p>
        </p:txBody>
      </p:sp>
      <p:pic>
        <p:nvPicPr>
          <p:cNvPr id="5" name="Content Placeholder 3"/>
          <p:cNvPicPr>
            <a:picLocks noChangeAspect="1"/>
          </p:cNvPicPr>
          <p:nvPr/>
        </p:nvPicPr>
        <p:blipFill rotWithShape="1">
          <a:blip r:embed="rId2" cstate="print">
            <a:extLst>
              <a:ext uri="{28A0092B-C50C-407E-A947-70E740481C1C}">
                <a14:useLocalDpi xmlns:a14="http://schemas.microsoft.com/office/drawing/2010/main" val="0"/>
              </a:ext>
            </a:extLst>
          </a:blip>
          <a:srcRect l="14371" t="64166" r="25850" b="17832"/>
          <a:stretch/>
        </p:blipFill>
        <p:spPr>
          <a:xfrm>
            <a:off x="4804782" y="4363771"/>
            <a:ext cx="4034418" cy="1572283"/>
          </a:xfrm>
          <a:prstGeom prst="rect">
            <a:avLst/>
          </a:prstGeom>
        </p:spPr>
      </p:pic>
    </p:spTree>
    <p:extLst>
      <p:ext uri="{BB962C8B-B14F-4D97-AF65-F5344CB8AC3E}">
        <p14:creationId xmlns:p14="http://schemas.microsoft.com/office/powerpoint/2010/main" val="4243835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lstStyle/>
          <a:p>
            <a:r>
              <a:rPr lang="en-US" dirty="0" smtClean="0">
                <a:solidFill>
                  <a:schemeClr val="bg1"/>
                </a:solidFill>
              </a:rPr>
              <a:t>Conclusion / Recommendations</a:t>
            </a:r>
            <a:endParaRPr lang="en-US" dirty="0">
              <a:solidFill>
                <a:schemeClr val="bg1"/>
              </a:solidFill>
            </a:endParaRPr>
          </a:p>
        </p:txBody>
      </p:sp>
      <p:sp>
        <p:nvSpPr>
          <p:cNvPr id="3" name="Content Placeholder 2"/>
          <p:cNvSpPr>
            <a:spLocks noGrp="1"/>
          </p:cNvSpPr>
          <p:nvPr>
            <p:ph idx="1"/>
          </p:nvPr>
        </p:nvSpPr>
        <p:spPr>
          <a:xfrm>
            <a:off x="457200" y="1798637"/>
            <a:ext cx="8229600" cy="4525963"/>
          </a:xfrm>
        </p:spPr>
        <p:txBody>
          <a:bodyPr>
            <a:normAutofit fontScale="92500" lnSpcReduction="20000"/>
          </a:bodyPr>
          <a:lstStyle/>
          <a:p>
            <a:r>
              <a:rPr lang="en-US" dirty="0" smtClean="0"/>
              <a:t>Many initiatives underway to address ways to transform Arkansas’ health system to achieve the triple aim.</a:t>
            </a:r>
          </a:p>
          <a:p>
            <a:r>
              <a:rPr lang="en-US" dirty="0" smtClean="0"/>
              <a:t>Current programs are highly successful (among the best in the nation) in tracking physicians into practice in Arkansas.</a:t>
            </a:r>
          </a:p>
          <a:p>
            <a:r>
              <a:rPr lang="en-US" dirty="0" smtClean="0"/>
              <a:t>The primary bottle neck in </a:t>
            </a:r>
            <a:r>
              <a:rPr lang="en-US" smtClean="0"/>
              <a:t>increasing physician </a:t>
            </a:r>
            <a:r>
              <a:rPr lang="en-US" dirty="0" smtClean="0"/>
              <a:t>work force is limitation in residency slots and funding. It costs $160,000 per year to fund one family medicine residency position after clinical income has been taken into account.</a:t>
            </a:r>
          </a:p>
        </p:txBody>
      </p:sp>
    </p:spTree>
    <p:extLst>
      <p:ext uri="{BB962C8B-B14F-4D97-AF65-F5344CB8AC3E}">
        <p14:creationId xmlns:p14="http://schemas.microsoft.com/office/powerpoint/2010/main" val="14356199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953000"/>
          </a:xfrm>
        </p:spPr>
        <p:txBody>
          <a:bodyPr>
            <a:normAutofit lnSpcReduction="10000"/>
          </a:bodyPr>
          <a:lstStyle/>
          <a:p>
            <a:r>
              <a:rPr lang="en-US" dirty="0" smtClean="0"/>
              <a:t>Fund expansion of GME at the state level with funding focused on meeting highest needs in Arkansas.</a:t>
            </a:r>
          </a:p>
          <a:p>
            <a:r>
              <a:rPr lang="en-US" dirty="0" smtClean="0"/>
              <a:t>Arkansas has a shortage of physicians (both primary care and specialty care) and a highly significant mal-distribution problem. Focusing on one issue (like medical student enrollment) without a policy framework that addresses all of the issues is unlikely to have a meaningful impact on population health outcomes.</a:t>
            </a:r>
          </a:p>
        </p:txBody>
      </p:sp>
      <p:sp>
        <p:nvSpPr>
          <p:cNvPr id="5" name="Rectangle 4"/>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itle 1"/>
          <p:cNvSpPr>
            <a:spLocks noGrp="1"/>
          </p:cNvSpPr>
          <p:nvPr>
            <p:ph type="title"/>
          </p:nvPr>
        </p:nvSpPr>
        <p:spPr>
          <a:xfrm>
            <a:off x="457200" y="274638"/>
            <a:ext cx="8229600" cy="1143000"/>
          </a:xfrm>
        </p:spPr>
        <p:txBody>
          <a:bodyPr/>
          <a:lstStyle/>
          <a:p>
            <a:r>
              <a:rPr lang="en-US" dirty="0" smtClean="0">
                <a:solidFill>
                  <a:schemeClr val="bg1"/>
                </a:solidFill>
              </a:rPr>
              <a:t>Conclusion / Recommendations</a:t>
            </a:r>
            <a:endParaRPr lang="en-US" dirty="0">
              <a:solidFill>
                <a:schemeClr val="bg1"/>
              </a:solidFill>
            </a:endParaRPr>
          </a:p>
        </p:txBody>
      </p:sp>
    </p:spTree>
    <p:extLst>
      <p:ext uri="{BB962C8B-B14F-4D97-AF65-F5344CB8AC3E}">
        <p14:creationId xmlns:p14="http://schemas.microsoft.com/office/powerpoint/2010/main" val="3340728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00600"/>
          </a:xfrm>
        </p:spPr>
        <p:txBody>
          <a:bodyPr>
            <a:normAutofit fontScale="92500" lnSpcReduction="20000"/>
          </a:bodyPr>
          <a:lstStyle/>
          <a:p>
            <a:r>
              <a:rPr lang="en-US" dirty="0" smtClean="0"/>
              <a:t>Stay the course with insurance expansion; spread of electronic health information infrastructure, payment improvement initiative.</a:t>
            </a:r>
          </a:p>
          <a:p>
            <a:r>
              <a:rPr lang="en-US" dirty="0" smtClean="0"/>
              <a:t>Promote licensure strategies that enable all members of the health care team to function at the top of their training and licensure.</a:t>
            </a:r>
          </a:p>
          <a:p>
            <a:r>
              <a:rPr lang="en-US" dirty="0" smtClean="0"/>
              <a:t>Create a mechanism at the state level to ensure that educational programs are focused on producing graduates who are prepared to meet needs in Arkansas and to ensure that the recommendations of the Health Professions Work Force Strategic Plan are implemented.</a:t>
            </a:r>
          </a:p>
          <a:p>
            <a:endParaRPr lang="en-US" dirty="0" smtClean="0"/>
          </a:p>
          <a:p>
            <a:endParaRPr lang="en-US" dirty="0" smtClean="0"/>
          </a:p>
        </p:txBody>
      </p:sp>
      <p:sp>
        <p:nvSpPr>
          <p:cNvPr id="5" name="Rectangle 4"/>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itle 1"/>
          <p:cNvSpPr>
            <a:spLocks noGrp="1"/>
          </p:cNvSpPr>
          <p:nvPr>
            <p:ph type="title"/>
          </p:nvPr>
        </p:nvSpPr>
        <p:spPr>
          <a:xfrm>
            <a:off x="457200" y="274638"/>
            <a:ext cx="8229600" cy="1143000"/>
          </a:xfrm>
        </p:spPr>
        <p:txBody>
          <a:bodyPr/>
          <a:lstStyle/>
          <a:p>
            <a:r>
              <a:rPr lang="en-US" dirty="0" smtClean="0">
                <a:solidFill>
                  <a:schemeClr val="bg1"/>
                </a:solidFill>
              </a:rPr>
              <a:t>Conclusion / Recommendations</a:t>
            </a:r>
            <a:endParaRPr lang="en-US" dirty="0">
              <a:solidFill>
                <a:schemeClr val="bg1"/>
              </a:solidFill>
            </a:endParaRPr>
          </a:p>
        </p:txBody>
      </p:sp>
    </p:spTree>
    <p:extLst>
      <p:ext uri="{BB962C8B-B14F-4D97-AF65-F5344CB8AC3E}">
        <p14:creationId xmlns:p14="http://schemas.microsoft.com/office/powerpoint/2010/main" val="2930643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76800"/>
          </a:xfrm>
        </p:spPr>
        <p:txBody>
          <a:bodyPr>
            <a:normAutofit/>
          </a:bodyPr>
          <a:lstStyle/>
          <a:p>
            <a:r>
              <a:rPr lang="en-US" dirty="0" smtClean="0"/>
              <a:t>Provide funding for continuation of expanded Family Medicine residencies when federal funding runs out (10 slots per year, 30 total slots) and for two new rural training track Family Medicine residencies in Helena and Batesville (total of 6 additional slots per year for the two proposed programs, 18 </a:t>
            </a:r>
            <a:r>
              <a:rPr lang="en-US" smtClean="0"/>
              <a:t>total slots).</a:t>
            </a:r>
            <a:endParaRPr lang="en-US" dirty="0" smtClean="0"/>
          </a:p>
          <a:p>
            <a:r>
              <a:rPr lang="en-US" dirty="0" smtClean="0"/>
              <a:t>Modernize the rural scholarship program.</a:t>
            </a:r>
          </a:p>
        </p:txBody>
      </p:sp>
      <p:sp>
        <p:nvSpPr>
          <p:cNvPr id="5" name="Rectangle 4"/>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Title 1"/>
          <p:cNvSpPr>
            <a:spLocks noGrp="1"/>
          </p:cNvSpPr>
          <p:nvPr>
            <p:ph type="title"/>
          </p:nvPr>
        </p:nvSpPr>
        <p:spPr>
          <a:xfrm>
            <a:off x="457200" y="274638"/>
            <a:ext cx="8229600" cy="1143000"/>
          </a:xfrm>
        </p:spPr>
        <p:txBody>
          <a:bodyPr/>
          <a:lstStyle/>
          <a:p>
            <a:r>
              <a:rPr lang="en-US" dirty="0" smtClean="0">
                <a:solidFill>
                  <a:schemeClr val="bg1"/>
                </a:solidFill>
              </a:rPr>
              <a:t>Conclusion / Recommendations</a:t>
            </a:r>
            <a:endParaRPr lang="en-US" dirty="0">
              <a:solidFill>
                <a:schemeClr val="bg1"/>
              </a:solidFill>
            </a:endParaRPr>
          </a:p>
        </p:txBody>
      </p:sp>
    </p:spTree>
    <p:extLst>
      <p:ext uri="{BB962C8B-B14F-4D97-AF65-F5344CB8AC3E}">
        <p14:creationId xmlns:p14="http://schemas.microsoft.com/office/powerpoint/2010/main" val="1214219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00400" y="0"/>
            <a:ext cx="5943600" cy="2407328"/>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Content Placeholder 2"/>
          <p:cNvSpPr>
            <a:spLocks noGrp="1"/>
          </p:cNvSpPr>
          <p:nvPr>
            <p:ph idx="1"/>
          </p:nvPr>
        </p:nvSpPr>
        <p:spPr>
          <a:xfrm>
            <a:off x="671738" y="3352800"/>
            <a:ext cx="7862662" cy="2133600"/>
          </a:xfrm>
        </p:spPr>
        <p:txBody>
          <a:bodyPr>
            <a:noAutofit/>
          </a:bodyPr>
          <a:lstStyle/>
          <a:p>
            <a:r>
              <a:rPr lang="en-US" sz="4000" dirty="0" smtClean="0"/>
              <a:t>Higher Quality Health Care</a:t>
            </a:r>
          </a:p>
          <a:p>
            <a:r>
              <a:rPr lang="en-US" sz="4000" dirty="0" smtClean="0"/>
              <a:t>Better Patient Experience</a:t>
            </a:r>
          </a:p>
          <a:p>
            <a:r>
              <a:rPr lang="en-US" sz="4000" dirty="0" smtClean="0"/>
              <a:t>Lower Cost</a:t>
            </a:r>
            <a:endParaRPr lang="en-US" sz="3600" dirty="0"/>
          </a:p>
        </p:txBody>
      </p:sp>
      <p:sp>
        <p:nvSpPr>
          <p:cNvPr id="6" name="Title 1"/>
          <p:cNvSpPr>
            <a:spLocks noGrp="1"/>
          </p:cNvSpPr>
          <p:nvPr>
            <p:ph type="title"/>
          </p:nvPr>
        </p:nvSpPr>
        <p:spPr>
          <a:xfrm>
            <a:off x="3581400" y="274638"/>
            <a:ext cx="5105400" cy="1858962"/>
          </a:xfrm>
        </p:spPr>
        <p:txBody>
          <a:bodyPr>
            <a:normAutofit fontScale="90000"/>
          </a:bodyPr>
          <a:lstStyle/>
          <a:p>
            <a:r>
              <a:rPr lang="en-US" dirty="0" smtClean="0">
                <a:solidFill>
                  <a:schemeClr val="bg1"/>
                </a:solidFill>
              </a:rPr>
              <a:t>Health System Transformation to Achieve the Triple Aim</a:t>
            </a:r>
            <a:endParaRPr lang="en-US" dirty="0">
              <a:solidFill>
                <a:schemeClr val="bg1"/>
              </a:solidFill>
            </a:endParaRPr>
          </a:p>
        </p:txBody>
      </p:sp>
      <p:pic>
        <p:nvPicPr>
          <p:cNvPr id="8" name="Picture 7"/>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4286" t="4276" b="3803"/>
          <a:stretch/>
        </p:blipFill>
        <p:spPr>
          <a:xfrm>
            <a:off x="-4440" y="0"/>
            <a:ext cx="3470425" cy="2667000"/>
          </a:xfrm>
          <a:prstGeom prst="rect">
            <a:avLst/>
          </a:prstGeom>
        </p:spPr>
      </p:pic>
    </p:spTree>
    <p:extLst>
      <p:ext uri="{BB962C8B-B14F-4D97-AF65-F5344CB8AC3E}">
        <p14:creationId xmlns:p14="http://schemas.microsoft.com/office/powerpoint/2010/main" val="3824464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30001" y="0"/>
            <a:ext cx="6613999" cy="1981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2667000" y="152400"/>
            <a:ext cx="6324600" cy="1752600"/>
          </a:xfrm>
        </p:spPr>
        <p:txBody>
          <a:bodyPr>
            <a:normAutofit fontScale="90000"/>
          </a:bodyPr>
          <a:lstStyle/>
          <a:p>
            <a:r>
              <a:rPr lang="en-US" dirty="0" smtClean="0">
                <a:solidFill>
                  <a:schemeClr val="bg1"/>
                </a:solidFill>
              </a:rPr>
              <a:t>Arkansas’s Strategy for Health System Transformation</a:t>
            </a:r>
            <a:endParaRPr lang="en-US" dirty="0">
              <a:solidFill>
                <a:schemeClr val="bg1"/>
              </a:solidFill>
            </a:endParaRPr>
          </a:p>
        </p:txBody>
      </p:sp>
      <p:sp>
        <p:nvSpPr>
          <p:cNvPr id="3" name="Content Placeholder 2"/>
          <p:cNvSpPr>
            <a:spLocks noGrp="1"/>
          </p:cNvSpPr>
          <p:nvPr>
            <p:ph idx="1"/>
          </p:nvPr>
        </p:nvSpPr>
        <p:spPr>
          <a:xfrm>
            <a:off x="457200" y="2514600"/>
            <a:ext cx="8229600" cy="3916363"/>
          </a:xfrm>
        </p:spPr>
        <p:txBody>
          <a:bodyPr>
            <a:normAutofit lnSpcReduction="10000"/>
          </a:bodyPr>
          <a:lstStyle/>
          <a:p>
            <a:r>
              <a:rPr lang="en-US" dirty="0" smtClean="0"/>
              <a:t>Insurance expansion so that everyone is in the system</a:t>
            </a:r>
          </a:p>
          <a:p>
            <a:r>
              <a:rPr lang="en-US" dirty="0" smtClean="0"/>
              <a:t>Payment Improvement Initiative to curb rising costs and improve quality</a:t>
            </a:r>
          </a:p>
          <a:p>
            <a:r>
              <a:rPr lang="en-US" dirty="0" smtClean="0"/>
              <a:t>Accelerate the </a:t>
            </a:r>
            <a:r>
              <a:rPr lang="en-US" dirty="0"/>
              <a:t>u</a:t>
            </a:r>
            <a:r>
              <a:rPr lang="en-US" dirty="0" smtClean="0"/>
              <a:t>se of health </a:t>
            </a:r>
            <a:r>
              <a:rPr lang="en-US" dirty="0"/>
              <a:t>i</a:t>
            </a:r>
            <a:r>
              <a:rPr lang="en-US" dirty="0" smtClean="0"/>
              <a:t>nformation technology</a:t>
            </a:r>
          </a:p>
          <a:p>
            <a:r>
              <a:rPr lang="en-US" dirty="0" smtClean="0"/>
              <a:t>Work Force Strategic Plan to meet the needs of everyone in society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9" y="0"/>
            <a:ext cx="2524822" cy="1981200"/>
          </a:xfrm>
          <a:prstGeom prst="rect">
            <a:avLst/>
          </a:prstGeom>
        </p:spPr>
      </p:pic>
    </p:spTree>
    <p:extLst>
      <p:ext uri="{BB962C8B-B14F-4D97-AF65-F5344CB8AC3E}">
        <p14:creationId xmlns:p14="http://schemas.microsoft.com/office/powerpoint/2010/main" val="81155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371600"/>
            <a:ext cx="9144000" cy="41910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838200" y="1112838"/>
            <a:ext cx="7620000" cy="4754562"/>
          </a:xfrm>
        </p:spPr>
        <p:txBody>
          <a:bodyPr>
            <a:normAutofit/>
          </a:bodyPr>
          <a:lstStyle/>
          <a:p>
            <a:r>
              <a:rPr lang="en-US" i="1" dirty="0" smtClean="0">
                <a:solidFill>
                  <a:schemeClr val="bg1"/>
                </a:solidFill>
              </a:rPr>
              <a:t>Physician Work force Initiatives must be considered in the context of all components of health system transformation</a:t>
            </a:r>
            <a:endParaRPr lang="en-US" i="1" dirty="0">
              <a:solidFill>
                <a:schemeClr val="bg1"/>
              </a:solidFill>
            </a:endParaRPr>
          </a:p>
        </p:txBody>
      </p:sp>
    </p:spTree>
    <p:extLst>
      <p:ext uri="{BB962C8B-B14F-4D97-AF65-F5344CB8AC3E}">
        <p14:creationId xmlns:p14="http://schemas.microsoft.com/office/powerpoint/2010/main" val="22409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533400" y="274638"/>
            <a:ext cx="8153400" cy="1143000"/>
          </a:xfrm>
        </p:spPr>
        <p:txBody>
          <a:bodyPr/>
          <a:lstStyle/>
          <a:p>
            <a:r>
              <a:rPr lang="en-US" dirty="0" smtClean="0">
                <a:solidFill>
                  <a:schemeClr val="bg1"/>
                </a:solidFill>
              </a:rPr>
              <a:t>Work Force Strategic Plan - 2012</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dirty="0" smtClean="0"/>
              <a:t>Co-chaired with Dr. Paul Halverson, former Arkansas State Health Department Director</a:t>
            </a:r>
          </a:p>
          <a:p>
            <a:r>
              <a:rPr lang="en-US" dirty="0" smtClean="0"/>
              <a:t>Broad stakeholder involvement</a:t>
            </a:r>
          </a:p>
          <a:p>
            <a:r>
              <a:rPr lang="en-US" dirty="0" smtClean="0"/>
              <a:t>Final report presented to and accepted by Gov. Beebe and provided to all members of General Assembly</a:t>
            </a:r>
          </a:p>
          <a:p>
            <a:r>
              <a:rPr lang="en-US" dirty="0" smtClean="0"/>
              <a:t>Three broad goals and 38 specific recommendations</a:t>
            </a:r>
            <a:endParaRPr lang="en-US" dirty="0"/>
          </a:p>
        </p:txBody>
      </p:sp>
    </p:spTree>
    <p:extLst>
      <p:ext uri="{BB962C8B-B14F-4D97-AF65-F5344CB8AC3E}">
        <p14:creationId xmlns:p14="http://schemas.microsoft.com/office/powerpoint/2010/main" val="3031309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lstStyle/>
          <a:p>
            <a:r>
              <a:rPr lang="en-US" dirty="0" smtClean="0">
                <a:solidFill>
                  <a:schemeClr val="bg1"/>
                </a:solidFill>
              </a:rPr>
              <a:t>Goals</a:t>
            </a:r>
            <a:endParaRPr lang="en-US" dirty="0">
              <a:solidFill>
                <a:schemeClr val="bg1"/>
              </a:solidFill>
            </a:endParaRPr>
          </a:p>
        </p:txBody>
      </p:sp>
      <p:sp>
        <p:nvSpPr>
          <p:cNvPr id="3" name="Content Placeholder 2"/>
          <p:cNvSpPr>
            <a:spLocks noGrp="1"/>
          </p:cNvSpPr>
          <p:nvPr>
            <p:ph idx="1"/>
          </p:nvPr>
        </p:nvSpPr>
        <p:spPr>
          <a:xfrm>
            <a:off x="457200" y="1752600"/>
            <a:ext cx="8229600" cy="4876800"/>
          </a:xfrm>
        </p:spPr>
        <p:txBody>
          <a:bodyPr>
            <a:normAutofit lnSpcReduction="10000"/>
          </a:bodyPr>
          <a:lstStyle/>
          <a:p>
            <a:r>
              <a:rPr lang="en-US" b="1" dirty="0" smtClean="0"/>
              <a:t>Goal 1</a:t>
            </a:r>
            <a:r>
              <a:rPr lang="en-US" dirty="0" smtClean="0"/>
              <a:t>: Support the implementation of and transition to team-based care that is patient-centered, coordinated, evidence-based and efficient (17 specific recommendations)</a:t>
            </a:r>
          </a:p>
          <a:p>
            <a:r>
              <a:rPr lang="en-US" b="1" dirty="0" smtClean="0"/>
              <a:t>Goal 2</a:t>
            </a:r>
            <a:r>
              <a:rPr lang="en-US" dirty="0" smtClean="0"/>
              <a:t>: Enhance and increase the use of health information technology (10 recommendations)</a:t>
            </a:r>
          </a:p>
          <a:p>
            <a:r>
              <a:rPr lang="en-US" b="1" dirty="0" smtClean="0"/>
              <a:t>Goal 3</a:t>
            </a:r>
            <a:r>
              <a:rPr lang="en-US" dirty="0" smtClean="0"/>
              <a:t>: Increase the supply and improve the equitable distribution of primary care providers (11 recommendations)</a:t>
            </a:r>
            <a:endParaRPr lang="en-US" dirty="0"/>
          </a:p>
        </p:txBody>
      </p:sp>
    </p:spTree>
    <p:extLst>
      <p:ext uri="{BB962C8B-B14F-4D97-AF65-F5344CB8AC3E}">
        <p14:creationId xmlns:p14="http://schemas.microsoft.com/office/powerpoint/2010/main" val="1455086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lstStyle/>
          <a:p>
            <a:r>
              <a:rPr lang="en-US" dirty="0" smtClean="0">
                <a:solidFill>
                  <a:schemeClr val="bg1"/>
                </a:solidFill>
              </a:rPr>
              <a:t>Goal #3 Recommendations</a:t>
            </a:r>
            <a:endParaRPr lang="en-US" dirty="0">
              <a:solidFill>
                <a:schemeClr val="bg1"/>
              </a:solidFill>
            </a:endParaRPr>
          </a:p>
        </p:txBody>
      </p:sp>
      <p:sp>
        <p:nvSpPr>
          <p:cNvPr id="3" name="Content Placeholder 2"/>
          <p:cNvSpPr>
            <a:spLocks noGrp="1"/>
          </p:cNvSpPr>
          <p:nvPr>
            <p:ph idx="1"/>
          </p:nvPr>
        </p:nvSpPr>
        <p:spPr>
          <a:xfrm>
            <a:off x="457200" y="1752600"/>
            <a:ext cx="8229600" cy="5029200"/>
          </a:xfrm>
        </p:spPr>
        <p:txBody>
          <a:bodyPr>
            <a:normAutofit fontScale="85000" lnSpcReduction="10000"/>
          </a:bodyPr>
          <a:lstStyle/>
          <a:p>
            <a:r>
              <a:rPr lang="en-US" dirty="0" smtClean="0"/>
              <a:t>Recruit more diverse students into health professions, especially bi- or multilingual students.</a:t>
            </a:r>
          </a:p>
          <a:p>
            <a:r>
              <a:rPr lang="en-US" dirty="0" smtClean="0"/>
              <a:t>Increase funding to support nursing and PA education with additional faculty, student loan or payback programs, etc.</a:t>
            </a:r>
          </a:p>
          <a:p>
            <a:r>
              <a:rPr lang="en-US" dirty="0" smtClean="0"/>
              <a:t>Expand number of graduate medical education residency slots in primary and preventive care, especially those dedicated to rural practice.</a:t>
            </a:r>
          </a:p>
          <a:p>
            <a:r>
              <a:rPr lang="en-US" dirty="0" smtClean="0"/>
              <a:t>Establish the Arkansas Rural Scholars Program</a:t>
            </a:r>
          </a:p>
          <a:p>
            <a:r>
              <a:rPr lang="en-US" dirty="0" smtClean="0"/>
              <a:t>Increase collaboration among two- and four-year colleges to increase access to and quality of education and training for health professions.</a:t>
            </a:r>
          </a:p>
        </p:txBody>
      </p:sp>
    </p:spTree>
    <p:extLst>
      <p:ext uri="{BB962C8B-B14F-4D97-AF65-F5344CB8AC3E}">
        <p14:creationId xmlns:p14="http://schemas.microsoft.com/office/powerpoint/2010/main" val="1407380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lstStyle/>
          <a:p>
            <a:r>
              <a:rPr lang="en-US" dirty="0" smtClean="0">
                <a:solidFill>
                  <a:schemeClr val="bg1"/>
                </a:solidFill>
              </a:rPr>
              <a:t>Goal #3 Recommendations</a:t>
            </a:r>
            <a:endParaRPr lang="en-US" dirty="0">
              <a:solidFill>
                <a:schemeClr val="bg1"/>
              </a:solidFill>
            </a:endParaRPr>
          </a:p>
        </p:txBody>
      </p:sp>
      <p:sp>
        <p:nvSpPr>
          <p:cNvPr id="3" name="Content Placeholder 2"/>
          <p:cNvSpPr>
            <a:spLocks noGrp="1"/>
          </p:cNvSpPr>
          <p:nvPr>
            <p:ph idx="1"/>
          </p:nvPr>
        </p:nvSpPr>
        <p:spPr>
          <a:xfrm>
            <a:off x="457200" y="1752600"/>
            <a:ext cx="8229600" cy="5029200"/>
          </a:xfrm>
        </p:spPr>
        <p:txBody>
          <a:bodyPr>
            <a:normAutofit fontScale="70000" lnSpcReduction="20000"/>
          </a:bodyPr>
          <a:lstStyle/>
          <a:p>
            <a:r>
              <a:rPr lang="en-US" dirty="0" smtClean="0"/>
              <a:t>Expand strategies to provide longitudinal clinical experiences in primary care for medical students and enhance incentives and recognition for teaching primary care for all health care professions.</a:t>
            </a:r>
          </a:p>
          <a:p>
            <a:r>
              <a:rPr lang="en-US" dirty="0" smtClean="0"/>
              <a:t>Strengthen primary care leadership curricula in primary care education, residencies, and </a:t>
            </a:r>
            <a:r>
              <a:rPr lang="en-US" dirty="0" err="1" smtClean="0"/>
              <a:t>preceptorships</a:t>
            </a:r>
            <a:r>
              <a:rPr lang="en-US" dirty="0" smtClean="0"/>
              <a:t>.</a:t>
            </a:r>
          </a:p>
          <a:p>
            <a:r>
              <a:rPr lang="en-US" dirty="0" smtClean="0"/>
              <a:t>Enhance outreach to educate guidance counselors and career coaches about opportunities for students to enter health professions.</a:t>
            </a:r>
          </a:p>
          <a:p>
            <a:r>
              <a:rPr lang="en-US" dirty="0" smtClean="0"/>
              <a:t>Strengthen education in science, technology, engineering, and math (STEM) by strengthening curricula at all levels.</a:t>
            </a:r>
          </a:p>
          <a:p>
            <a:r>
              <a:rPr lang="en-US" dirty="0" smtClean="0"/>
              <a:t>Develop more effective strategies to fill J-1 visa waiver slots and provide enhanced support for integration of international medical graduates into rural communities</a:t>
            </a:r>
          </a:p>
          <a:p>
            <a:r>
              <a:rPr lang="en-US" dirty="0" smtClean="0"/>
              <a:t>All state boards responsible for licensing health professionals should implement policies to reduce complexity and decrease licensing time for qualified applicants.</a:t>
            </a:r>
          </a:p>
          <a:p>
            <a:pPr marL="0" indent="0">
              <a:buNone/>
            </a:pPr>
            <a:endParaRPr lang="en-US" dirty="0" smtClean="0"/>
          </a:p>
        </p:txBody>
      </p:sp>
    </p:spTree>
    <p:extLst>
      <p:ext uri="{BB962C8B-B14F-4D97-AF65-F5344CB8AC3E}">
        <p14:creationId xmlns:p14="http://schemas.microsoft.com/office/powerpoint/2010/main" val="1027547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600200"/>
          </a:xfrm>
          <a:prstGeom prst="rect">
            <a:avLst/>
          </a:prstGeom>
          <a:solidFill>
            <a:srgbClr val="00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normAutofit fontScale="90000"/>
          </a:bodyPr>
          <a:lstStyle/>
          <a:p>
            <a:r>
              <a:rPr lang="en-US" dirty="0" smtClean="0">
                <a:solidFill>
                  <a:schemeClr val="bg1"/>
                </a:solidFill>
              </a:rPr>
              <a:t>Estimate of current shortage of Primary care physicians</a:t>
            </a:r>
            <a:endParaRPr lang="en-US" dirty="0">
              <a:solidFill>
                <a:schemeClr val="bg1"/>
              </a:solidFill>
            </a:endParaRPr>
          </a:p>
        </p:txBody>
      </p:sp>
      <p:sp>
        <p:nvSpPr>
          <p:cNvPr id="3" name="Content Placeholder 2"/>
          <p:cNvSpPr>
            <a:spLocks noGrp="1"/>
          </p:cNvSpPr>
          <p:nvPr>
            <p:ph idx="1"/>
          </p:nvPr>
        </p:nvSpPr>
        <p:spPr>
          <a:xfrm>
            <a:off x="457200" y="1752600"/>
            <a:ext cx="8229600" cy="4525963"/>
          </a:xfrm>
        </p:spPr>
        <p:txBody>
          <a:bodyPr>
            <a:normAutofit fontScale="85000" lnSpcReduction="10000"/>
          </a:bodyPr>
          <a:lstStyle/>
          <a:p>
            <a:r>
              <a:rPr lang="en-US" dirty="0" smtClean="0"/>
              <a:t>Blue and You Foundation grant estimate: Shortage of 360 physicians but if distribution were balanced and APNs and PAs are included the shortage decreases to 138. (2013)</a:t>
            </a:r>
          </a:p>
          <a:p>
            <a:r>
              <a:rPr lang="en-US" dirty="0" smtClean="0"/>
              <a:t>Regional Program estimate based on statewide survey of entities looking to recruit new primary care physicians: 511.</a:t>
            </a:r>
          </a:p>
          <a:p>
            <a:r>
              <a:rPr lang="en-US" dirty="0" smtClean="0"/>
              <a:t>The shortage of specialty physicians is significant but less than the shortage of primary care providers.</a:t>
            </a:r>
          </a:p>
          <a:p>
            <a:r>
              <a:rPr lang="en-US" dirty="0" smtClean="0"/>
              <a:t>These estimates are based on current model of care.</a:t>
            </a:r>
            <a:endParaRPr lang="en-US" dirty="0"/>
          </a:p>
        </p:txBody>
      </p:sp>
    </p:spTree>
    <p:extLst>
      <p:ext uri="{BB962C8B-B14F-4D97-AF65-F5344CB8AC3E}">
        <p14:creationId xmlns:p14="http://schemas.microsoft.com/office/powerpoint/2010/main" val="1523204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4240</TotalTime>
  <Words>1042</Words>
  <Application>Microsoft Office PowerPoint</Application>
  <PresentationFormat>On-screen Show (4:3)</PresentationFormat>
  <Paragraphs>72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Health Workforce Strategies</vt:lpstr>
      <vt:lpstr>Health System Transformation to Achieve the Triple Aim</vt:lpstr>
      <vt:lpstr>Arkansas’s Strategy for Health System Transformation</vt:lpstr>
      <vt:lpstr>Physician Work force Initiatives must be considered in the context of all components of health system transformation</vt:lpstr>
      <vt:lpstr>Work Force Strategic Plan - 2012</vt:lpstr>
      <vt:lpstr>Goals</vt:lpstr>
      <vt:lpstr>Goal #3 Recommendations</vt:lpstr>
      <vt:lpstr>Goal #3 Recommendations</vt:lpstr>
      <vt:lpstr>Estimate of current shortage of Primary care physicians</vt:lpstr>
      <vt:lpstr>UAMS Initiatives</vt:lpstr>
      <vt:lpstr>UAMS Experience</vt:lpstr>
      <vt:lpstr>Regional Programs’ Impact on Physician Workforce in Arkansas</vt:lpstr>
      <vt:lpstr>Regional Programs’ Impact on Physician Workforce in Arkansas</vt:lpstr>
      <vt:lpstr>Conclusion / Recommendations</vt:lpstr>
      <vt:lpstr>Conclusion / Recommendations</vt:lpstr>
      <vt:lpstr>Conclusion / Recommendations</vt:lpstr>
      <vt:lpstr>Conclusion / Recommendations</vt:lpstr>
    </vt:vector>
  </TitlesOfParts>
  <Company>University of Arkansas for Medical Sciences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Mcdaniel, Angela C</dc:creator>
  <cp:lastModifiedBy>Denise VanderSal</cp:lastModifiedBy>
  <cp:revision>43</cp:revision>
  <cp:lastPrinted>2014-10-10T17:20:20Z</cp:lastPrinted>
  <dcterms:created xsi:type="dcterms:W3CDTF">2014-10-06T21:21:38Z</dcterms:created>
  <dcterms:modified xsi:type="dcterms:W3CDTF">2014-10-15T03:30:04Z</dcterms:modified>
</cp:coreProperties>
</file>