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  <p:sldMasterId id="2147483710" r:id="rId2"/>
    <p:sldMasterId id="2147483894" r:id="rId3"/>
  </p:sldMasterIdLst>
  <p:notesMasterIdLst>
    <p:notesMasterId r:id="rId15"/>
  </p:notesMasterIdLst>
  <p:sldIdLst>
    <p:sldId id="528" r:id="rId4"/>
    <p:sldId id="529" r:id="rId5"/>
    <p:sldId id="530" r:id="rId6"/>
    <p:sldId id="531" r:id="rId7"/>
    <p:sldId id="532" r:id="rId8"/>
    <p:sldId id="533" r:id="rId9"/>
    <p:sldId id="534" r:id="rId10"/>
    <p:sldId id="535" r:id="rId11"/>
    <p:sldId id="536" r:id="rId12"/>
    <p:sldId id="537" r:id="rId13"/>
    <p:sldId id="538" r:id="rId14"/>
  </p:sldIdLst>
  <p:sldSz cx="9144000" cy="6858000" type="screen4x3"/>
  <p:notesSz cx="6858000" cy="9144000"/>
  <p:defaultTextStyle>
    <a:defPPr>
      <a:defRPr lang="en-US"/>
    </a:defPPr>
    <a:lvl1pPr marL="0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3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5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5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r. Mullan" id="{FB1687B4-3EA1-024D-AF61-6BA037906F8D}">
          <p14:sldIdLst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99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0" autoAdjust="0"/>
    <p:restoredTop sz="98216" autoAdjust="0"/>
  </p:normalViewPr>
  <p:slideViewPr>
    <p:cSldViewPr snapToGrid="0">
      <p:cViewPr>
        <p:scale>
          <a:sx n="75" d="100"/>
          <a:sy n="75" d="100"/>
        </p:scale>
        <p:origin x="-2208" y="-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ie\Downloads\Projection%20Slides%20Supporting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weider\Downloads\Projection%20Slides%20Supporting%20Excel%20(4)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'[Projection Slides Supporting Excel.xlsx]Sheet1'!$B$2</c:f>
              <c:strCache>
                <c:ptCount val="1"/>
                <c:pt idx="0">
                  <c:v>Entrants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0.00170721274532449"/>
                  <c:y val="0.012012012012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0.00900900900900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"/>
                  <c:y val="-0.012012012012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'[Projection Slides Supporting Excel.xlsx]Sheet1'!$A$3:$A$16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'[Projection Slides Supporting Excel.xlsx]Sheet1'!$B$3:$B$16</c:f>
              <c:numCache>
                <c:formatCode>#,##0</c:formatCode>
                <c:ptCount val="14"/>
                <c:pt idx="0">
                  <c:v>25105.0</c:v>
                </c:pt>
                <c:pt idx="1">
                  <c:v>25151.0</c:v>
                </c:pt>
                <c:pt idx="2">
                  <c:v>25384.0</c:v>
                </c:pt>
                <c:pt idx="3">
                  <c:v>25617.0</c:v>
                </c:pt>
                <c:pt idx="4">
                  <c:v>25574.0</c:v>
                </c:pt>
                <c:pt idx="5">
                  <c:v>25959.0</c:v>
                </c:pt>
                <c:pt idx="6">
                  <c:v>26084.0</c:v>
                </c:pt>
                <c:pt idx="7">
                  <c:v>26220.0</c:v>
                </c:pt>
                <c:pt idx="8">
                  <c:v>26692.0</c:v>
                </c:pt>
                <c:pt idx="9">
                  <c:v>27198.0</c:v>
                </c:pt>
                <c:pt idx="10">
                  <c:v>27489.0</c:v>
                </c:pt>
                <c:pt idx="11">
                  <c:v>28450.0</c:v>
                </c:pt>
                <c:pt idx="12">
                  <c:v>28871.0</c:v>
                </c:pt>
                <c:pt idx="13">
                  <c:v>29292.0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0711560"/>
        <c:axId val="-2050708456"/>
      </c:barChart>
      <c:catAx>
        <c:axId val="-2050711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50708456"/>
        <c:crosses val="autoZero"/>
        <c:auto val="1"/>
        <c:lblAlgn val="ctr"/>
        <c:lblOffset val="100"/>
        <c:noMultiLvlLbl val="0"/>
      </c:catAx>
      <c:valAx>
        <c:axId val="-2050708456"/>
        <c:scaling>
          <c:orientation val="minMax"/>
          <c:min val="20000.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50711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50748803458"/>
          <c:y val="0.116403829604755"/>
          <c:w val="0.855206036745407"/>
          <c:h val="0.673008872112823"/>
        </c:manualLayout>
      </c:layout>
      <c:areaChart>
        <c:grouping val="standard"/>
        <c:varyColors val="0"/>
        <c:ser>
          <c:idx val="1"/>
          <c:order val="0"/>
          <c:tx>
            <c:strRef>
              <c:f>'[Projection Slides Supporting Excel (4).xlsx]Attrition'!$B$2</c:f>
              <c:strCache>
                <c:ptCount val="1"/>
                <c:pt idx="0">
                  <c:v>1st Year Entrants into GME</c:v>
                </c:pt>
              </c:strCache>
            </c:strRef>
          </c:tx>
          <c:spPr>
            <a:pattFill prst="dkVert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4925">
              <a:solidFill>
                <a:srgbClr val="FF0000"/>
              </a:solidFill>
            </a:ln>
          </c:spPr>
          <c:cat>
            <c:strRef>
              <c:f>'[Projection Slides Supporting Excel (4).xlsx]Attrition'!$A$3:$A$15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2014*</c:v>
                </c:pt>
                <c:pt idx="6">
                  <c:v>2015*</c:v>
                </c:pt>
                <c:pt idx="7">
                  <c:v>2016*</c:v>
                </c:pt>
                <c:pt idx="8">
                  <c:v>2017*</c:v>
                </c:pt>
                <c:pt idx="9">
                  <c:v>2018**</c:v>
                </c:pt>
                <c:pt idx="10">
                  <c:v>2019**</c:v>
                </c:pt>
                <c:pt idx="11">
                  <c:v>2020**</c:v>
                </c:pt>
                <c:pt idx="12">
                  <c:v>2021**</c:v>
                </c:pt>
              </c:strCache>
            </c:strRef>
          </c:cat>
          <c:val>
            <c:numRef>
              <c:f>'[Projection Slides Supporting Excel (4).xlsx]Attrition'!$B$3:$B$15</c:f>
              <c:numCache>
                <c:formatCode>#,##0</c:formatCode>
                <c:ptCount val="13"/>
                <c:pt idx="0">
                  <c:v>27198.0</c:v>
                </c:pt>
                <c:pt idx="1">
                  <c:v>27489.0</c:v>
                </c:pt>
                <c:pt idx="2">
                  <c:v>28450.0</c:v>
                </c:pt>
                <c:pt idx="3">
                  <c:v>28871.0</c:v>
                </c:pt>
                <c:pt idx="4">
                  <c:v>29292.0</c:v>
                </c:pt>
                <c:pt idx="5" formatCode="0">
                  <c:v>29584.92</c:v>
                </c:pt>
                <c:pt idx="6" formatCode="0">
                  <c:v>29880.7692</c:v>
                </c:pt>
                <c:pt idx="7" formatCode="0">
                  <c:v>30179.576892</c:v>
                </c:pt>
                <c:pt idx="8" formatCode="0">
                  <c:v>30481.37266091999</c:v>
                </c:pt>
                <c:pt idx="9" formatCode="0">
                  <c:v>30786.1863875292</c:v>
                </c:pt>
                <c:pt idx="10" formatCode="0">
                  <c:v>31094.0482514045</c:v>
                </c:pt>
                <c:pt idx="11" formatCode="0">
                  <c:v>31404.98873391854</c:v>
                </c:pt>
                <c:pt idx="12" formatCode="0">
                  <c:v>31719.03862125772</c:v>
                </c:pt>
              </c:numCache>
            </c:numRef>
          </c:val>
        </c:ser>
        <c:ser>
          <c:idx val="2"/>
          <c:order val="1"/>
          <c:tx>
            <c:strRef>
              <c:f>'[Projection Slides Supporting Excel (4).xlsx]Attrition'!$F$2</c:f>
              <c:strCache>
                <c:ptCount val="1"/>
                <c:pt idx="0">
                  <c:v>US Medical School Graduates with 3% Attrition Rate</c:v>
                </c:pt>
              </c:strCache>
            </c:strRef>
          </c:tx>
          <c:spPr>
            <a:solidFill>
              <a:schemeClr val="bg1"/>
            </a:solidFill>
            <a:ln w="44450">
              <a:solidFill>
                <a:schemeClr val="tx1"/>
              </a:solidFill>
            </a:ln>
          </c:spPr>
          <c:cat>
            <c:strRef>
              <c:f>'[Projection Slides Supporting Excel (4).xlsx]Attrition'!$A$3:$A$15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2014*</c:v>
                </c:pt>
                <c:pt idx="6">
                  <c:v>2015*</c:v>
                </c:pt>
                <c:pt idx="7">
                  <c:v>2016*</c:v>
                </c:pt>
                <c:pt idx="8">
                  <c:v>2017*</c:v>
                </c:pt>
                <c:pt idx="9">
                  <c:v>2018**</c:v>
                </c:pt>
                <c:pt idx="10">
                  <c:v>2019**</c:v>
                </c:pt>
                <c:pt idx="11">
                  <c:v>2020**</c:v>
                </c:pt>
                <c:pt idx="12">
                  <c:v>2021**</c:v>
                </c:pt>
              </c:strCache>
            </c:strRef>
          </c:cat>
          <c:val>
            <c:numRef>
              <c:f>'[Projection Slides Supporting Excel (4).xlsx]Attrition'!$F$3:$F$15</c:f>
              <c:numCache>
                <c:formatCode>0</c:formatCode>
                <c:ptCount val="13"/>
                <c:pt idx="0">
                  <c:v>20055.0</c:v>
                </c:pt>
                <c:pt idx="1">
                  <c:v>20467.0</c:v>
                </c:pt>
                <c:pt idx="2">
                  <c:v>21521.0</c:v>
                </c:pt>
                <c:pt idx="3">
                  <c:v>21801.0</c:v>
                </c:pt>
                <c:pt idx="4">
                  <c:v>22882.0</c:v>
                </c:pt>
                <c:pt idx="5">
                  <c:v>23370.21</c:v>
                </c:pt>
                <c:pt idx="6">
                  <c:v>24267.46</c:v>
                </c:pt>
                <c:pt idx="7">
                  <c:v>24737.91</c:v>
                </c:pt>
                <c:pt idx="8">
                  <c:v>25708.88</c:v>
                </c:pt>
                <c:pt idx="9">
                  <c:v>26117.25</c:v>
                </c:pt>
                <c:pt idx="10">
                  <c:v>26456.75</c:v>
                </c:pt>
                <c:pt idx="11">
                  <c:v>26610.98</c:v>
                </c:pt>
                <c:pt idx="12">
                  <c:v>27265.73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4785704"/>
        <c:axId val="-2114782600"/>
      </c:areaChart>
      <c:catAx>
        <c:axId val="-211478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114782600"/>
        <c:crosses val="autoZero"/>
        <c:auto val="1"/>
        <c:lblAlgn val="ctr"/>
        <c:lblOffset val="100"/>
        <c:noMultiLvlLbl val="0"/>
      </c:catAx>
      <c:valAx>
        <c:axId val="-2114782600"/>
        <c:scaling>
          <c:orientation val="minMax"/>
          <c:min val="15000.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114785704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0448179271708684"/>
          <c:y val="0.0282440797588673"/>
          <c:w val="0.9"/>
          <c:h val="0.0703957590825896"/>
        </c:manualLayout>
      </c:layout>
      <c:overlay val="0"/>
      <c:txPr>
        <a:bodyPr/>
        <a:lstStyle/>
        <a:p>
          <a:pPr>
            <a:defRPr sz="12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0.10924</cdr:x>
      <cdr:y>0.70748</cdr:y>
    </cdr:from>
    <cdr:to>
      <cdr:x>0.95798</cdr:x>
      <cdr:y>0.70748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990600" y="3657600"/>
          <a:ext cx="76962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0.10924</cdr:x>
      <cdr:y>0.63378</cdr:y>
    </cdr:from>
    <cdr:to>
      <cdr:x>0.95798</cdr:x>
      <cdr:y>0.63378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990600" y="3276600"/>
          <a:ext cx="76962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0.21849</cdr:x>
      <cdr:y>0.56008</cdr:y>
    </cdr:from>
    <cdr:to>
      <cdr:x>0.95798</cdr:x>
      <cdr:y>0.56008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981200" y="2895600"/>
          <a:ext cx="67056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0.42017</cdr:x>
      <cdr:y>0.48639</cdr:y>
    </cdr:from>
    <cdr:to>
      <cdr:x>0.95798</cdr:x>
      <cdr:y>0.48639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3810000" y="2514600"/>
          <a:ext cx="48768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0.62605</cdr:x>
      <cdr:y>0.41269</cdr:y>
    </cdr:from>
    <cdr:to>
      <cdr:x>0.95798</cdr:x>
      <cdr:y>0.41269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5676900" y="2133600"/>
          <a:ext cx="300990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tx1">
              <a:alpha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0.86675</cdr:y>
    </cdr:from>
    <cdr:to>
      <cdr:x>0.10892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481039"/>
          <a:ext cx="987665" cy="68889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96E77-3517-4BFA-91C1-DCE3A8DA717C}" type="datetimeFigureOut">
              <a:rPr lang="en-US" smtClean="0"/>
              <a:t>10/24/14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63581-5BD4-4F5A-B629-00AB96B238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5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5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download/358638/data/2013applicantandenrollmentdatacharts.pdf" TargetMode="External"/><Relationship Id="rId4" Type="http://schemas.openxmlformats.org/officeDocument/2006/relationships/hyperlink" Target="http://www.aacom.org/data/studentenrollment/Documents/1st-yr-enroll-by-gender-3-15-13.xl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download/358638/data/2013applicantandenrollmentdatacharts.pdf" TargetMode="External"/><Relationship Id="rId4" Type="http://schemas.openxmlformats.org/officeDocument/2006/relationships/hyperlink" Target="http://www.aacom.org/data/studentenrollment/Documents/1st-yr-enroll-by-gender-3-15-13.xl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17" indent="-280391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564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189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816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441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065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692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317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© 2008 Association of American Medical Colleges.</a:t>
            </a: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17" indent="-280391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564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189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816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441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065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692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317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35307B-311B-474D-8401-4AD1D8DCBD7F}" type="slidenum">
              <a:rPr lang="en-US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50">
              <a:defRPr/>
            </a:pPr>
            <a:r>
              <a:rPr lang="en-US" dirty="0" smtClean="0">
                <a:latin typeface="Arial" pitchFamily="34" charset="0"/>
              </a:rPr>
              <a:t>MD 2007 Figure</a:t>
            </a:r>
            <a:r>
              <a:rPr lang="en-US" baseline="0" dirty="0" smtClean="0">
                <a:latin typeface="Arial" pitchFamily="34" charset="0"/>
              </a:rPr>
              <a:t> - https://www.aamc.org/download/60740/data/enrollmentdata2008.pdf</a:t>
            </a:r>
            <a:endParaRPr lang="en-US" dirty="0" smtClean="0">
              <a:latin typeface="Arial" pitchFamily="34" charset="0"/>
            </a:endParaRPr>
          </a:p>
          <a:p>
            <a:pPr defTabSz="914350">
              <a:defRPr/>
            </a:pPr>
            <a:r>
              <a:rPr lang="en-US" dirty="0" smtClean="0">
                <a:latin typeface="Arial" pitchFamily="34" charset="0"/>
              </a:rPr>
              <a:t>MD &amp; DO 2017 Figure - </a:t>
            </a:r>
            <a:r>
              <a:rPr lang="en-US" dirty="0">
                <a:solidFill>
                  <a:srgbClr val="092F6D"/>
                </a:solidFill>
                <a:latin typeface="Calibri" pitchFamily="34" charset="0"/>
              </a:rPr>
              <a:t>AAMC Results of the 2012 Medical School Enrollment Survey, May 2013; </a:t>
            </a:r>
          </a:p>
          <a:p>
            <a:pPr defTabSz="914350">
              <a:defRPr/>
            </a:pPr>
            <a:r>
              <a:rPr lang="en-US" dirty="0">
                <a:solidFill>
                  <a:srgbClr val="092F6D"/>
                </a:solidFill>
                <a:latin typeface="Calibri" pitchFamily="34" charset="0"/>
              </a:rPr>
              <a:t>DO 2007 Figure - Trends in Osteopathic Medical School Applicants, Enrollment and Graduates - http://www.aacom.org/data/studentenrollment/Pages/default.aspx</a:t>
            </a: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17" indent="-280391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564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189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816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441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065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692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317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© 2008 Association of American Medical Colleges.</a:t>
            </a: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17" indent="-280391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564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189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816" indent="-224312" defTabSz="91438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441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065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692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317" indent="-224312" defTabSz="9143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35307B-311B-474D-8401-4AD1D8DCBD7F}" type="slidenum">
              <a:rPr lang="en-US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50">
              <a:defRPr/>
            </a:pPr>
            <a:r>
              <a:rPr lang="en-US" dirty="0" smtClean="0">
                <a:latin typeface="Arial" pitchFamily="34" charset="0"/>
              </a:rPr>
              <a:t>MD 2007 Figure</a:t>
            </a:r>
            <a:r>
              <a:rPr lang="en-US" baseline="0" dirty="0" smtClean="0">
                <a:latin typeface="Arial" pitchFamily="34" charset="0"/>
              </a:rPr>
              <a:t> - https://www.aamc.org/download/60740/data/enrollmentdata2008.pdf</a:t>
            </a:r>
            <a:endParaRPr lang="en-US" dirty="0" smtClean="0">
              <a:latin typeface="Arial" pitchFamily="34" charset="0"/>
            </a:endParaRPr>
          </a:p>
          <a:p>
            <a:pPr defTabSz="914350">
              <a:defRPr/>
            </a:pPr>
            <a:r>
              <a:rPr lang="en-US" dirty="0" smtClean="0">
                <a:latin typeface="Arial" pitchFamily="34" charset="0"/>
              </a:rPr>
              <a:t>MD &amp; DO 2017 Figure - </a:t>
            </a:r>
            <a:r>
              <a:rPr lang="en-US" dirty="0">
                <a:solidFill>
                  <a:srgbClr val="092F6D"/>
                </a:solidFill>
                <a:latin typeface="Calibri" pitchFamily="34" charset="0"/>
              </a:rPr>
              <a:t>AAMC Results of the 2012 Medical School Enrollment Survey, May 2013; </a:t>
            </a:r>
          </a:p>
          <a:p>
            <a:pPr defTabSz="914350">
              <a:defRPr/>
            </a:pPr>
            <a:r>
              <a:rPr lang="en-US" dirty="0">
                <a:solidFill>
                  <a:srgbClr val="092F6D"/>
                </a:solidFill>
                <a:latin typeface="Calibri" pitchFamily="34" charset="0"/>
              </a:rPr>
              <a:t>DO 2007 Figure - Trends in Osteopathic Medical School Applicants, Enrollment and Graduates - http://www.aacom.org/data/studentenrollment/Pages/default.aspx</a:t>
            </a: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2008-2012</a:t>
            </a:r>
            <a:r>
              <a:rPr lang="en-US" baseline="0" dirty="0" smtClean="0"/>
              <a:t> MD &amp; DO Graduation Data – Actual Graduation data from: </a:t>
            </a:r>
          </a:p>
          <a:p>
            <a:r>
              <a:rPr lang="pt-BR" dirty="0"/>
              <a:t>MD 2008: AAMC Data Book </a:t>
            </a:r>
            <a:r>
              <a:rPr lang="pt-BR" dirty="0" smtClean="0"/>
              <a:t> </a:t>
            </a:r>
          </a:p>
          <a:p>
            <a:r>
              <a:rPr lang="pt-BR" dirty="0"/>
              <a:t>MD 2009-2013 - https://www.aamc.org/download/321532/data/2013factstable27-2.pdf</a:t>
            </a:r>
            <a:r>
              <a:rPr lang="pt-BR" dirty="0" smtClean="0"/>
              <a:t> </a:t>
            </a:r>
          </a:p>
          <a:p>
            <a:r>
              <a:rPr lang="pt-BR" dirty="0"/>
              <a:t>DO 2008-2012 - http://www.aacom.org/data/graduates/Pages/default.aspx</a:t>
            </a:r>
            <a:r>
              <a:rPr lang="pt-BR" dirty="0" smtClean="0"/>
              <a:t> </a:t>
            </a:r>
          </a:p>
          <a:p>
            <a:r>
              <a:rPr lang="pt-BR" dirty="0"/>
              <a:t>DO 2013 - http://www.aacom.org/data/studentenrollment/Documents/prelim%20enroll%20report%202013%20fast%20facts%20103013.pdf</a:t>
            </a:r>
            <a:r>
              <a:rPr lang="pt-BR" dirty="0" smtClean="0"/>
              <a:t>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Projected Data: </a:t>
            </a:r>
          </a:p>
          <a:p>
            <a:r>
              <a:rPr lang="en-US" dirty="0" smtClean="0"/>
              <a:t>*MD &amp; DO</a:t>
            </a:r>
            <a:r>
              <a:rPr lang="en-US" baseline="0" dirty="0" smtClean="0"/>
              <a:t> 2013-2017 Based on current enrollment data </a:t>
            </a:r>
          </a:p>
          <a:p>
            <a:pPr defTabSz="914350">
              <a:defRPr/>
            </a:pPr>
            <a:r>
              <a:rPr lang="en-US" baseline="0" dirty="0" smtClean="0"/>
              <a:t>MD 2013-2017 - </a:t>
            </a:r>
            <a:r>
              <a:rPr lang="en-US" b="1" dirty="0">
                <a:hlinkClick r:id="rId3"/>
              </a:rPr>
              <a:t>2013</a:t>
            </a:r>
            <a:r>
              <a:rPr lang="en-US" dirty="0">
                <a:hlinkClick r:id="rId3"/>
              </a:rPr>
              <a:t> Applicant and </a:t>
            </a:r>
            <a:r>
              <a:rPr lang="en-US" b="1" dirty="0">
                <a:hlinkClick r:id="rId3"/>
              </a:rPr>
              <a:t>Enrollment</a:t>
            </a:r>
            <a:r>
              <a:rPr lang="en-US" dirty="0">
                <a:hlinkClick r:id="rId3"/>
              </a:rPr>
              <a:t> Data Charts - </a:t>
            </a:r>
            <a:r>
              <a:rPr lang="en-US" b="1" dirty="0">
                <a:hlinkClick r:id="rId3"/>
              </a:rPr>
              <a:t>AAMC</a:t>
            </a:r>
            <a:endParaRPr lang="en-US" dirty="0"/>
          </a:p>
          <a:p>
            <a:r>
              <a:rPr lang="en-US" baseline="0" dirty="0" smtClean="0"/>
              <a:t>https://www.aamc.org/download/358638/data/2013applicantandenrollmentdatacharts.pdf</a:t>
            </a:r>
          </a:p>
          <a:p>
            <a:r>
              <a:rPr lang="en-US" dirty="0" smtClean="0"/>
              <a:t>DO 2013-2017 </a:t>
            </a:r>
            <a:r>
              <a:rPr lang="en-US" b="1" dirty="0"/>
              <a:t> </a:t>
            </a:r>
            <a:r>
              <a:rPr lang="en-US" dirty="0">
                <a:hlinkClick r:id="rId4"/>
              </a:rPr>
              <a:t>First-Year Enrollment by Gender 1968-2013</a:t>
            </a:r>
            <a:r>
              <a:rPr lang="en-US" dirty="0"/>
              <a:t> - http://www.aacom.org/data/studentenrollment/Pages/default.aspx</a:t>
            </a:r>
            <a:endParaRPr lang="en-US" dirty="0" smtClean="0"/>
          </a:p>
          <a:p>
            <a:r>
              <a:rPr lang="en-US" dirty="0" smtClean="0"/>
              <a:t>**MD &amp; DO</a:t>
            </a:r>
            <a:r>
              <a:rPr lang="en-US" baseline="0" dirty="0" smtClean="0"/>
              <a:t> </a:t>
            </a:r>
            <a:r>
              <a:rPr lang="en-US" dirty="0" smtClean="0"/>
              <a:t>2017-2021</a:t>
            </a:r>
            <a:r>
              <a:rPr lang="en-US" baseline="0" dirty="0" smtClean="0"/>
              <a:t> – Based on Enrollment data from https://members.aamc.org/eweb/upload/12-237%20EnrollmSurvey2013.pdf</a:t>
            </a:r>
            <a:endParaRPr lang="en-US" dirty="0" smtClean="0"/>
          </a:p>
          <a:p>
            <a:r>
              <a:rPr lang="en-US" baseline="0" dirty="0" smtClean="0"/>
              <a:t>Does not account for attrition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398A5-CC6D-486F-A6E9-ED47BDA6EBC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MD</a:t>
            </a:r>
            <a:r>
              <a:rPr lang="en-US" baseline="0" dirty="0" smtClean="0"/>
              <a:t> PGY-1 Positions -  http://www.nrmp.org/match-data/nrmp-historical-reports/</a:t>
            </a:r>
          </a:p>
          <a:p>
            <a:r>
              <a:rPr lang="en-US" dirty="0" smtClean="0"/>
              <a:t>DO PGY1-</a:t>
            </a:r>
            <a:r>
              <a:rPr lang="en-US" baseline="0" dirty="0" smtClean="0"/>
              <a:t> Positions - https://natmatch.com/aoairp/aboutstats.html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398A5-CC6D-486F-A6E9-ED47BDA6EBC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3% Attrition</a:t>
            </a:r>
            <a:r>
              <a:rPr lang="en-US" baseline="0" dirty="0" smtClean="0"/>
              <a:t> Rate </a:t>
            </a:r>
            <a:endParaRPr lang="en-US" dirty="0" smtClean="0"/>
          </a:p>
          <a:p>
            <a:r>
              <a:rPr lang="en-US" dirty="0" smtClean="0"/>
              <a:t>GME Projections</a:t>
            </a:r>
            <a:r>
              <a:rPr lang="en-US" baseline="0" dirty="0" smtClean="0"/>
              <a:t> </a:t>
            </a:r>
            <a:r>
              <a:rPr lang="en-US" dirty="0" smtClean="0"/>
              <a:t>2014 – 2020 based on a 1% annual growth </a:t>
            </a:r>
          </a:p>
          <a:p>
            <a:r>
              <a:rPr lang="en-US" dirty="0" smtClean="0"/>
              <a:t>MD</a:t>
            </a:r>
            <a:r>
              <a:rPr lang="en-US" baseline="0" dirty="0" smtClean="0"/>
              <a:t> PGY-1 Positions -  http://www.nrmp.org/match-data/nrmp-historical-reports/</a:t>
            </a:r>
          </a:p>
          <a:p>
            <a:r>
              <a:rPr lang="en-US" dirty="0" smtClean="0"/>
              <a:t>DO PGY1-</a:t>
            </a:r>
            <a:r>
              <a:rPr lang="en-US" baseline="0" dirty="0" smtClean="0"/>
              <a:t> Positions - https://natmatch.com/aoairp/aboutstats.html</a:t>
            </a:r>
            <a:endParaRPr lang="en-US" dirty="0" smtClean="0"/>
          </a:p>
          <a:p>
            <a:r>
              <a:rPr lang="en-US" dirty="0" smtClean="0"/>
              <a:t>2009-2012</a:t>
            </a:r>
            <a:r>
              <a:rPr lang="en-US" baseline="0" dirty="0" smtClean="0"/>
              <a:t> MD &amp; DO Graduation Data – Actual Graduation data from: </a:t>
            </a:r>
          </a:p>
          <a:p>
            <a:r>
              <a:rPr lang="pt-BR" dirty="0"/>
              <a:t>MD 2009: AAMC Data Book </a:t>
            </a:r>
            <a:r>
              <a:rPr lang="pt-BR" dirty="0" smtClean="0"/>
              <a:t> </a:t>
            </a:r>
          </a:p>
          <a:p>
            <a:r>
              <a:rPr lang="pt-BR" dirty="0"/>
              <a:t>MD 2009-2013 - https://www.aamc.org/download/321532/data/2013factstable27-2.pdf</a:t>
            </a:r>
            <a:r>
              <a:rPr lang="pt-BR" dirty="0" smtClean="0"/>
              <a:t> </a:t>
            </a:r>
          </a:p>
          <a:p>
            <a:r>
              <a:rPr lang="pt-BR" dirty="0"/>
              <a:t>DO 2009-2012 - http://www.aacom.org/data/graduates/Pages/default.aspx</a:t>
            </a:r>
            <a:r>
              <a:rPr lang="pt-BR" dirty="0" smtClean="0"/>
              <a:t> </a:t>
            </a:r>
          </a:p>
          <a:p>
            <a:r>
              <a:rPr lang="pt-BR" dirty="0"/>
              <a:t>DO 2013 - http://www.aacom.org/data/studentenrollment/Documents/prelim%20enroll%20report%202013%20fast%20facts%20103013.pdf</a:t>
            </a:r>
            <a:r>
              <a:rPr lang="pt-BR" dirty="0" smtClean="0"/>
              <a:t>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Projected Data: </a:t>
            </a:r>
          </a:p>
          <a:p>
            <a:r>
              <a:rPr lang="en-US" dirty="0" smtClean="0"/>
              <a:t>*MD &amp; DO</a:t>
            </a:r>
            <a:r>
              <a:rPr lang="en-US" baseline="0" dirty="0" smtClean="0"/>
              <a:t> 2013-2017 Based on current enrollment data </a:t>
            </a:r>
          </a:p>
          <a:p>
            <a:pPr defTabSz="914350">
              <a:defRPr/>
            </a:pPr>
            <a:r>
              <a:rPr lang="en-US" baseline="0" dirty="0" smtClean="0"/>
              <a:t>MD 2013-2017 - </a:t>
            </a:r>
            <a:r>
              <a:rPr lang="en-US" b="1" dirty="0">
                <a:hlinkClick r:id="rId3"/>
              </a:rPr>
              <a:t>2013</a:t>
            </a:r>
            <a:r>
              <a:rPr lang="en-US" dirty="0">
                <a:hlinkClick r:id="rId3"/>
              </a:rPr>
              <a:t> Applicant and </a:t>
            </a:r>
            <a:r>
              <a:rPr lang="en-US" b="1" dirty="0">
                <a:hlinkClick r:id="rId3"/>
              </a:rPr>
              <a:t>Enrollment</a:t>
            </a:r>
            <a:r>
              <a:rPr lang="en-US" dirty="0">
                <a:hlinkClick r:id="rId3"/>
              </a:rPr>
              <a:t> Data Charts - </a:t>
            </a:r>
            <a:r>
              <a:rPr lang="en-US" b="1" dirty="0">
                <a:hlinkClick r:id="rId3"/>
              </a:rPr>
              <a:t>AAMC</a:t>
            </a:r>
            <a:endParaRPr lang="en-US" dirty="0"/>
          </a:p>
          <a:p>
            <a:r>
              <a:rPr lang="en-US" baseline="0" dirty="0" smtClean="0"/>
              <a:t>https://www.aamc.org/download/358638/data/2013applicantandenrollmentdatacharts.pdf</a:t>
            </a:r>
          </a:p>
          <a:p>
            <a:r>
              <a:rPr lang="en-US" dirty="0" smtClean="0"/>
              <a:t>DO 2013-2017 </a:t>
            </a:r>
            <a:r>
              <a:rPr lang="en-US" b="1" dirty="0"/>
              <a:t> </a:t>
            </a:r>
            <a:r>
              <a:rPr lang="en-US" dirty="0">
                <a:hlinkClick r:id="rId4"/>
              </a:rPr>
              <a:t>First-Year Enrollment by Gender 1968-2013</a:t>
            </a:r>
            <a:r>
              <a:rPr lang="en-US" dirty="0"/>
              <a:t> - http://www.aacom.org/data/studentenrollment/Pages/default.aspx</a:t>
            </a:r>
            <a:endParaRPr lang="en-US" dirty="0" smtClean="0"/>
          </a:p>
          <a:p>
            <a:r>
              <a:rPr lang="en-US" dirty="0" smtClean="0"/>
              <a:t>**MD &amp; DO</a:t>
            </a:r>
            <a:r>
              <a:rPr lang="en-US" baseline="0" dirty="0" smtClean="0"/>
              <a:t> </a:t>
            </a:r>
            <a:r>
              <a:rPr lang="en-US" dirty="0" smtClean="0"/>
              <a:t>2017-2021</a:t>
            </a:r>
            <a:r>
              <a:rPr lang="en-US" baseline="0" dirty="0" smtClean="0"/>
              <a:t> – Based on Enrollment data from https://members.aamc.org/eweb/upload/12-237%20EnrollmSurvey2013.pdf</a:t>
            </a:r>
            <a:endParaRPr lang="en-US" dirty="0" smtClean="0"/>
          </a:p>
          <a:p>
            <a:r>
              <a:rPr lang="en-US" dirty="0" smtClean="0"/>
              <a:t>All data based on enrollment data</a:t>
            </a:r>
            <a:r>
              <a:rPr lang="en-US" baseline="0" dirty="0" smtClean="0"/>
              <a:t> – does not account for attrition </a:t>
            </a:r>
            <a:endParaRPr lang="en-US" dirty="0" smtClean="0"/>
          </a:p>
          <a:p>
            <a:r>
              <a:rPr lang="en-US" dirty="0" smtClean="0"/>
              <a:t>2010-2013</a:t>
            </a:r>
            <a:r>
              <a:rPr lang="en-US" baseline="0" dirty="0" smtClean="0"/>
              <a:t> MD, DO and Combined graduates – based on real graduation data</a:t>
            </a:r>
          </a:p>
          <a:p>
            <a:r>
              <a:rPr lang="en-US" dirty="0" smtClean="0"/>
              <a:t>2013-2017</a:t>
            </a:r>
            <a:r>
              <a:rPr lang="en-US" baseline="0" dirty="0" smtClean="0"/>
              <a:t> MD, DO and Combined graduated – based on real enrollment data – no account for attrition </a:t>
            </a:r>
            <a:endParaRPr lang="en-US" dirty="0" smtClean="0"/>
          </a:p>
          <a:p>
            <a:r>
              <a:rPr lang="en-US" dirty="0" smtClean="0"/>
              <a:t>MD Graduation Projections</a:t>
            </a:r>
            <a:r>
              <a:rPr lang="en-US" baseline="0" dirty="0" smtClean="0"/>
              <a:t> </a:t>
            </a:r>
            <a:r>
              <a:rPr lang="en-US" dirty="0" smtClean="0"/>
              <a:t>2016-2021</a:t>
            </a:r>
            <a:r>
              <a:rPr lang="en-US" baseline="0" dirty="0" smtClean="0"/>
              <a:t> – AAMC 2013 Enrollment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398A5-CC6D-486F-A6E9-ED47BDA6EBC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8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2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5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7" algn="l"/>
                <a:tab pos="1299254" algn="l"/>
                <a:tab pos="1948881" algn="l"/>
                <a:tab pos="2598508" algn="l"/>
                <a:tab pos="3248135" algn="l"/>
                <a:tab pos="3897762" algn="l"/>
                <a:tab pos="4547389" algn="l"/>
              </a:tabLst>
            </a:pPr>
            <a:r>
              <a:rPr lang="en-GB" altLang="en-US">
                <a:latin typeface="Arial" pitchFamily="34" charset="0"/>
                <a:ea typeface="msgothic" charset="0"/>
                <a:cs typeface="msgothic" charset="0"/>
              </a:rPr>
              <a:t>State Medicare Graduate Medical Education Cap Per 100,000 Population, 2010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7540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410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1203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7299" y="114300"/>
            <a:ext cx="1508105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4300"/>
            <a:ext cx="6362700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53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540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9ECEE0-E4EC-4D72-B7FA-5E9E0FE0DE77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3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635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533400" y="990600"/>
            <a:ext cx="617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400" b="1" smtClean="0">
                <a:solidFill>
                  <a:srgbClr val="000000"/>
                </a:solidFill>
              </a:rPr>
              <a:t>Accreditation Council for Graduate Medical Education</a:t>
            </a:r>
          </a:p>
        </p:txBody>
      </p:sp>
      <p:pic>
        <p:nvPicPr>
          <p:cNvPr id="5" name="Picture 7" descr="ACGME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593725" y="4837113"/>
            <a:ext cx="443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593725" y="4191000"/>
            <a:ext cx="565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419600" y="6477000"/>
            <a:ext cx="434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000000"/>
                </a:solidFill>
              </a:rPr>
              <a:t>©2014 Accreditation Council for Graduate Medical Education (ACGME)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828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2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2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425575" y="3225800"/>
            <a:ext cx="62928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smtClean="0">
                <a:solidFill>
                  <a:srgbClr val="000000"/>
                </a:solidFill>
              </a:rPr>
              <a:t>John R. Potts, III, M.D.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smtClean="0">
                <a:solidFill>
                  <a:srgbClr val="000000"/>
                </a:solidFill>
              </a:rPr>
              <a:t>Senior Vice-President, Surgical Accreditation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smtClean="0">
                <a:solidFill>
                  <a:srgbClr val="000000"/>
                </a:solidFill>
              </a:rPr>
              <a:t>ACGME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752850" y="4826000"/>
            <a:ext cx="1638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smtClean="0">
                <a:solidFill>
                  <a:srgbClr val="000000"/>
                </a:solidFill>
              </a:rPr>
              <a:t>Organization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smtClean="0">
                <a:solidFill>
                  <a:srgbClr val="000000"/>
                </a:solidFill>
              </a:rPr>
              <a:t>Date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smtClean="0">
                <a:solidFill>
                  <a:srgbClr val="000000"/>
                </a:solidFill>
              </a:rPr>
              <a:t>Place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362075"/>
          </a:xfrm>
        </p:spPr>
        <p:txBody>
          <a:bodyPr/>
          <a:lstStyle>
            <a:lvl1pPr algn="ctr">
              <a:defRPr sz="4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6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5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10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21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561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427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820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7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6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67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0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75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9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33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7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23439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181408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91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81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64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86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2" y="1112838"/>
            <a:ext cx="4265613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1112838"/>
            <a:ext cx="4265612" cy="4983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5591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75405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661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5589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34568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27214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46892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228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62051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" y="0"/>
            <a:ext cx="91392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3" y="1828800"/>
            <a:ext cx="8683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804" name="Rectangle 4"/>
          <p:cNvSpPr>
            <a:spLocks noChangeArrowheads="1"/>
          </p:cNvSpPr>
          <p:nvPr userDrawn="1"/>
        </p:nvSpPr>
        <p:spPr bwMode="auto">
          <a:xfrm>
            <a:off x="7938" y="457200"/>
            <a:ext cx="9144000" cy="9144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9803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6538" y="895355"/>
            <a:ext cx="8686800" cy="75405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353181"/>
            <a:ext cx="9140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01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9300" indent="-2921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028700" indent="-1651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1651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1651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1651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1651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1651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2B2B2"/>
            </a:gs>
            <a:gs pos="50000">
              <a:schemeClr val="bg1"/>
            </a:gs>
            <a:gs pos="100000">
              <a:srgbClr val="B2B2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ACGM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2446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4419600" y="6477000"/>
            <a:ext cx="434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 smtClean="0">
                <a:solidFill>
                  <a:srgbClr val="000000"/>
                </a:solidFill>
              </a:rPr>
              <a:t>©2014 Accreditation Council for Graduate Medical Education (ACGME)</a:t>
            </a:r>
          </a:p>
        </p:txBody>
      </p:sp>
      <p:grpSp>
        <p:nvGrpSpPr>
          <p:cNvPr id="1030" name="Group 11"/>
          <p:cNvGrpSpPr>
            <a:grpSpLocks/>
          </p:cNvGrpSpPr>
          <p:nvPr userDrawn="1"/>
        </p:nvGrpSpPr>
        <p:grpSpPr bwMode="auto">
          <a:xfrm>
            <a:off x="698500" y="952500"/>
            <a:ext cx="7924800" cy="76200"/>
            <a:chOff x="609600" y="762000"/>
            <a:chExt cx="7924800" cy="76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09600" y="762000"/>
              <a:ext cx="7924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5800" y="838200"/>
              <a:ext cx="7772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042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Arial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8196FB6-DA2D-45BB-9E6A-E5B030AA7D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10/24/14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A20C9E-7702-40BE-B07C-79B1F6837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download/60740/data/enrollmentdata2008.pdf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download/60740/data/enrollmentdata2008.pdf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emf"/><Relationship Id="rId3" Type="http://schemas.openxmlformats.org/officeDocument/2006/relationships/hyperlink" Target="http://www.savegm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5715000" cy="244116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Implications of </a:t>
            </a:r>
            <a:br>
              <a:rPr lang="en-US" sz="4800" b="1" dirty="0" smtClean="0"/>
            </a:br>
            <a:r>
              <a:rPr lang="en-US" sz="4800" b="1" dirty="0" smtClean="0"/>
              <a:t>The IOM GME Report</a:t>
            </a:r>
            <a:r>
              <a:rPr lang="en-US" sz="4800" b="1" i="1" dirty="0" smtClean="0"/>
              <a:t/>
            </a:r>
            <a:br>
              <a:rPr lang="en-US" sz="4800" b="1" i="1" dirty="0" smtClean="0"/>
            </a:br>
            <a:endParaRPr lang="en-US" sz="4800" b="1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Fitzhugh Mullan, MD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Murdock Head Professor of Medicine and Health Policy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George Washington University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Arkansas GME Summit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October 16, 2014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7" y="574074"/>
            <a:ext cx="1978191" cy="29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logo_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60" y="6167592"/>
            <a:ext cx="990600" cy="6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1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500" b="1">
                <a:latin typeface="Arial" pitchFamily="34" charset="0"/>
              </a:rPr>
              <a:t>State Medicare Graduate Medical Education Cap Per 100,000 Population, 2010.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60" y="979303"/>
            <a:ext cx="753840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04961" y="6321336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100" b="1" dirty="0">
                <a:latin typeface="Arial" pitchFamily="34" charset="0"/>
              </a:rPr>
              <a:t>Mullan F et al. Health </a:t>
            </a:r>
            <a:r>
              <a:rPr lang="en-GB" altLang="en-US" sz="1100" b="1" dirty="0" err="1">
                <a:latin typeface="Arial" pitchFamily="34" charset="0"/>
              </a:rPr>
              <a:t>Aff</a:t>
            </a:r>
            <a:r>
              <a:rPr lang="en-GB" altLang="en-US" sz="1100" b="1" dirty="0">
                <a:latin typeface="Arial" pitchFamily="34" charset="0"/>
              </a:rPr>
              <a:t> 2013;32:1914-1921</a:t>
            </a:r>
          </a:p>
        </p:txBody>
      </p:sp>
      <p:pic>
        <p:nvPicPr>
          <p:cNvPr id="7" name="Picture 13" descr="logo_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990600" cy="6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230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62985"/>
              </p:ext>
            </p:extLst>
          </p:nvPr>
        </p:nvGraphicFramePr>
        <p:xfrm>
          <a:off x="-1" y="1066801"/>
          <a:ext cx="9145439" cy="5645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0030"/>
                <a:gridCol w="1187405"/>
                <a:gridCol w="1045272"/>
                <a:gridCol w="1157598"/>
                <a:gridCol w="1137675"/>
                <a:gridCol w="1520265"/>
                <a:gridCol w="1156025"/>
                <a:gridCol w="1321169"/>
              </a:tblGrid>
              <a:tr h="154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State</a:t>
                      </a:r>
                      <a:endParaRPr lang="en-US" sz="20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Population</a:t>
                      </a:r>
                      <a:endParaRPr lang="en-US" sz="20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Resident cap</a:t>
                      </a:r>
                      <a:endParaRPr lang="en-US" sz="2000" b="1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Resident Cap per 100,000 population</a:t>
                      </a:r>
                      <a:endParaRPr lang="en-US" sz="2000" b="1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Resident number</a:t>
                      </a:r>
                      <a:endParaRPr lang="en-US" sz="2000" b="1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Medicare GME payments</a:t>
                      </a:r>
                      <a:endParaRPr lang="en-US" sz="2000" b="1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Medicare GME payment per population</a:t>
                      </a:r>
                      <a:endParaRPr lang="en-US" sz="20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Medicare GME average payment per resident</a:t>
                      </a:r>
                      <a:endParaRPr lang="en-US" sz="20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</a:tr>
              <a:tr h="65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NY </a:t>
                      </a:r>
                      <a:endParaRPr lang="en-US" sz="12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19,378,102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14,945.91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77.13</a:t>
                      </a: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15,549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$2,008,212,352</a:t>
                      </a: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$103.63</a:t>
                      </a: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$139,126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</a:tr>
              <a:tr h="65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CT</a:t>
                      </a:r>
                      <a:endParaRPr lang="en-US" sz="12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3,574,097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1,774.65</a:t>
                      </a: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49.65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1,844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$266,880,096</a:t>
                      </a: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$74.67</a:t>
                      </a: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$155,135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</a:tr>
              <a:tr h="836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US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312,471,327</a:t>
                      </a:r>
                      <a:endParaRPr lang="en-US" sz="12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91,559.05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29.31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101,024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$10,094,758,522</a:t>
                      </a:r>
                      <a:endParaRPr lang="en-US" sz="12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$32.31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$112,642</a:t>
                      </a:r>
                      <a:endParaRPr lang="en-US" sz="1300" b="1" dirty="0" smtClean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</a:tr>
              <a:tr h="65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KS</a:t>
                      </a:r>
                      <a:endParaRPr lang="en-US" sz="12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2,853,118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527.73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18.50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548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$52,258,136</a:t>
                      </a: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$18.32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$100,834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</a:tr>
              <a:tr h="65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2,915,918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455.66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15.63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515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$35,584,024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300" b="1" dirty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12.20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$</a:t>
                      </a:r>
                      <a:r>
                        <a:rPr lang="en-US" sz="1300" b="1" dirty="0">
                          <a:effectLst/>
                          <a:highlight>
                            <a:srgbClr val="FFFF00"/>
                          </a:highlight>
                          <a:latin typeface="Lucida Console" panose="020B0609040504020204" pitchFamily="49" charset="0"/>
                        </a:rPr>
                        <a:t>79,144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</a:tr>
              <a:tr h="65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</a:t>
                      </a:r>
                      <a:endParaRPr lang="en-US" sz="12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2,967,297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333.84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11.25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437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$22,162,972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$7.47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effectLst/>
                          <a:latin typeface="Lucida Console" panose="020B0609040504020204" pitchFamily="49" charset="0"/>
                        </a:rPr>
                        <a:t>$67,527</a:t>
                      </a:r>
                      <a:endParaRPr lang="en-US" sz="1300" b="1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42573" marR="42573" marT="0" marB="0" anchor="b"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7189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State Level Medicare Graduate Medical Education Cap </a:t>
            </a:r>
            <a:r>
              <a:rPr lang="en-US" sz="2000" b="1" dirty="0" smtClean="0"/>
              <a:t>and Payments</a:t>
            </a:r>
            <a:r>
              <a:rPr lang="en-US" sz="2000" b="1" dirty="0"/>
              <a:t>, Arrayed by Cap per 100,000 Population (Selected </a:t>
            </a:r>
            <a:r>
              <a:rPr lang="en-US" sz="2000" b="1" dirty="0" smtClean="0"/>
              <a:t>States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156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433388"/>
            <a:ext cx="8169275" cy="10906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Year MD and DO Enrollment In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2003 Compared With Projected 2017 Enrollment Figures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1"/>
            <a:ext cx="9144000" cy="3851275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dirty="0" smtClean="0"/>
              <a:t>			</a:t>
            </a:r>
            <a:r>
              <a:rPr lang="en-US" b="1" dirty="0" smtClean="0"/>
              <a:t> </a:t>
            </a:r>
            <a:r>
              <a:rPr lang="en-US" sz="2400" b="1" u="sng" dirty="0"/>
              <a:t>2003</a:t>
            </a:r>
            <a:r>
              <a:rPr lang="en-US" sz="2400" b="1" dirty="0"/>
              <a:t>	            </a:t>
            </a:r>
            <a:r>
              <a:rPr lang="en-US" sz="2400" b="1" u="sng" dirty="0"/>
              <a:t> 2017</a:t>
            </a:r>
            <a:r>
              <a:rPr lang="en-US" sz="2400" b="1" dirty="0"/>
              <a:t>          </a:t>
            </a:r>
            <a:r>
              <a:rPr lang="en-US" sz="2400" b="1" u="sng" dirty="0"/>
              <a:t># and % Increase</a:t>
            </a:r>
          </a:p>
          <a:p>
            <a:pPr lvl="1" eaLnBrk="1" hangingPunct="1">
              <a:buFontTx/>
              <a:buNone/>
            </a:pPr>
            <a:endParaRPr lang="en-US" sz="2400" b="1" dirty="0"/>
          </a:p>
          <a:p>
            <a:pPr lvl="1">
              <a:buNone/>
            </a:pPr>
            <a:r>
              <a:rPr lang="en-US" sz="2400" b="1" dirty="0"/>
              <a:t>        MD	16,541		21,434		 4,893     29.6%</a:t>
            </a:r>
          </a:p>
          <a:p>
            <a:pPr lvl="1">
              <a:buNone/>
            </a:pPr>
            <a:r>
              <a:rPr lang="en-US" sz="2400" b="1" dirty="0"/>
              <a:t>        DO	3,308		 6,675		 3,367     101.8% _______________________________________________</a:t>
            </a:r>
          </a:p>
          <a:p>
            <a:pPr lvl="1">
              <a:buNone/>
            </a:pPr>
            <a:r>
              <a:rPr lang="en-US" sz="2400" b="1" dirty="0"/>
              <a:t>     Combined 19,849	28,109		8,260	   41.2%	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04801" y="5791200"/>
            <a:ext cx="8609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marL="914400" indent="-9144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05"/>
            <a:r>
              <a:rPr lang="en-US" sz="1200" dirty="0">
                <a:solidFill>
                  <a:srgbClr val="092F6D"/>
                </a:solidFill>
                <a:latin typeface="Calibri" pitchFamily="34" charset="0"/>
              </a:rPr>
              <a:t>Sources:	AAMC Results of the 2012 Medical School Enrollment Survey, May 2013; </a:t>
            </a:r>
          </a:p>
          <a:p>
            <a:pPr defTabSz="914305"/>
            <a:r>
              <a:rPr lang="en-US" sz="1200" dirty="0">
                <a:solidFill>
                  <a:srgbClr val="092F6D"/>
                </a:solidFill>
                <a:latin typeface="Calibri" pitchFamily="34" charset="0"/>
              </a:rPr>
              <a:t>	AAMC Enrollment Data 2008 </a:t>
            </a:r>
            <a:r>
              <a:rPr lang="en-US" sz="1200" dirty="0">
                <a:solidFill>
                  <a:srgbClr val="092F6D"/>
                </a:solidFill>
                <a:latin typeface="Calibri" pitchFamily="34" charset="0"/>
                <a:hlinkClick r:id="rId3"/>
              </a:rPr>
              <a:t>https://www.aamc.org/download/60740/data/enrollmentdata2008.pdf</a:t>
            </a:r>
            <a:endParaRPr lang="en-US" sz="1200" dirty="0">
              <a:solidFill>
                <a:srgbClr val="092F6D"/>
              </a:solidFill>
              <a:latin typeface="Calibri" pitchFamily="34" charset="0"/>
            </a:endParaRPr>
          </a:p>
          <a:p>
            <a:pPr defTabSz="914305"/>
            <a:r>
              <a:rPr lang="en-US" sz="1200" dirty="0">
                <a:solidFill>
                  <a:srgbClr val="092F6D"/>
                </a:solidFill>
                <a:latin typeface="Calibri" pitchFamily="34" charset="0"/>
              </a:rPr>
              <a:t>	AACOM – Trends in Osteopathic Medical School Applicants, Enrollment and Graduates </a:t>
            </a:r>
          </a:p>
        </p:txBody>
      </p:sp>
      <p:pic>
        <p:nvPicPr>
          <p:cNvPr id="5" name="Picture 13" descr="logo_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60" y="6167592"/>
            <a:ext cx="990600" cy="6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701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963"/>
            <a:ext cx="8534400" cy="65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5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433388"/>
            <a:ext cx="8169275" cy="10906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Year MD and DO Enrollment In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2003 Compared With Projected 2017 Enrollment Figures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1"/>
            <a:ext cx="9144000" cy="3851275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dirty="0" smtClean="0"/>
              <a:t>			</a:t>
            </a:r>
            <a:r>
              <a:rPr lang="en-US" b="1" dirty="0" smtClean="0"/>
              <a:t> </a:t>
            </a:r>
            <a:r>
              <a:rPr lang="en-US" sz="2400" b="1" u="sng" dirty="0"/>
              <a:t>2003</a:t>
            </a:r>
            <a:r>
              <a:rPr lang="en-US" sz="2400" b="1" dirty="0"/>
              <a:t>	            </a:t>
            </a:r>
            <a:r>
              <a:rPr lang="en-US" sz="2400" b="1" u="sng" dirty="0"/>
              <a:t> 2017</a:t>
            </a:r>
            <a:r>
              <a:rPr lang="en-US" sz="2400" b="1" dirty="0"/>
              <a:t>          </a:t>
            </a:r>
            <a:r>
              <a:rPr lang="en-US" sz="2400" b="1" u="sng" dirty="0"/>
              <a:t># and % Increase</a:t>
            </a:r>
          </a:p>
          <a:p>
            <a:pPr lvl="1" eaLnBrk="1" hangingPunct="1">
              <a:buFontTx/>
              <a:buNone/>
            </a:pPr>
            <a:endParaRPr lang="en-US" sz="2400" b="1" dirty="0"/>
          </a:p>
          <a:p>
            <a:pPr lvl="1">
              <a:buNone/>
            </a:pPr>
            <a:r>
              <a:rPr lang="en-US" sz="2400" b="1" dirty="0"/>
              <a:t>        MD	16,541		21,434		 4,893     29.6%</a:t>
            </a:r>
          </a:p>
          <a:p>
            <a:pPr lvl="1">
              <a:buNone/>
            </a:pPr>
            <a:r>
              <a:rPr lang="en-US" sz="2400" b="1" dirty="0"/>
              <a:t>        DO	3,308		 6,675		 3,367     101.8% _______________________________________________</a:t>
            </a:r>
          </a:p>
          <a:p>
            <a:pPr lvl="1">
              <a:buNone/>
            </a:pPr>
            <a:r>
              <a:rPr lang="en-US" sz="2400" b="1" dirty="0"/>
              <a:t>     Combined 19,849	28,109		8,260	   41.2%	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04801" y="5791200"/>
            <a:ext cx="8609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marL="914400" indent="-9144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05"/>
            <a:r>
              <a:rPr lang="en-US" sz="1200" dirty="0">
                <a:solidFill>
                  <a:srgbClr val="092F6D"/>
                </a:solidFill>
                <a:latin typeface="Calibri" pitchFamily="34" charset="0"/>
              </a:rPr>
              <a:t>Sources:	AAMC Results of the 2012 Medical School Enrollment Survey, May 2013; </a:t>
            </a:r>
          </a:p>
          <a:p>
            <a:pPr defTabSz="914305"/>
            <a:r>
              <a:rPr lang="en-US" sz="1200" dirty="0">
                <a:solidFill>
                  <a:srgbClr val="092F6D"/>
                </a:solidFill>
                <a:latin typeface="Calibri" pitchFamily="34" charset="0"/>
              </a:rPr>
              <a:t>	AAMC Enrollment Data 2008 </a:t>
            </a:r>
            <a:r>
              <a:rPr lang="en-US" sz="1200" dirty="0">
                <a:solidFill>
                  <a:srgbClr val="092F6D"/>
                </a:solidFill>
                <a:latin typeface="Calibri" pitchFamily="34" charset="0"/>
                <a:hlinkClick r:id="rId3"/>
              </a:rPr>
              <a:t>https://www.aamc.org/download/60740/data/enrollmentdata2008.pdf</a:t>
            </a:r>
            <a:endParaRPr lang="en-US" sz="1200" dirty="0">
              <a:solidFill>
                <a:srgbClr val="092F6D"/>
              </a:solidFill>
              <a:latin typeface="Calibri" pitchFamily="34" charset="0"/>
            </a:endParaRPr>
          </a:p>
          <a:p>
            <a:pPr defTabSz="914305"/>
            <a:r>
              <a:rPr lang="en-US" sz="1200" dirty="0">
                <a:solidFill>
                  <a:srgbClr val="092F6D"/>
                </a:solidFill>
                <a:latin typeface="Calibri" pitchFamily="34" charset="0"/>
              </a:rPr>
              <a:t>	AACOM – Trends in Osteopathic Medical School Applicants, Enrollment and Graduates </a:t>
            </a:r>
          </a:p>
        </p:txBody>
      </p:sp>
      <p:pic>
        <p:nvPicPr>
          <p:cNvPr id="5" name="Picture 13" descr="logo_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60" y="6167592"/>
            <a:ext cx="990600" cy="6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7487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998777"/>
              </p:ext>
            </p:extLst>
          </p:nvPr>
        </p:nvGraphicFramePr>
        <p:xfrm>
          <a:off x="315036" y="1143000"/>
          <a:ext cx="8305800" cy="4922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4033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Graduation 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 Graduates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Graduates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Graduates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1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2008-2009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20,055</a:t>
                      </a:r>
                    </a:p>
                  </a:txBody>
                  <a:tcPr marL="9525" marR="9525" marT="9525" marB="0" anchor="ctr"/>
                </a:tc>
              </a:tr>
              <a:tr h="331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2009-2010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20,467</a:t>
                      </a:r>
                    </a:p>
                  </a:txBody>
                  <a:tcPr marL="9525" marR="9525" marT="9525" marB="0" anchor="ctr"/>
                </a:tc>
              </a:tr>
              <a:tr h="3315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2010-2011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21,521</a:t>
                      </a:r>
                    </a:p>
                  </a:txBody>
                  <a:tcPr marL="9525" marR="9525" marT="9525" marB="0" anchor="ctr"/>
                </a:tc>
              </a:tr>
              <a:tr h="3315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2011-2012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21,801</a:t>
                      </a:r>
                    </a:p>
                  </a:txBody>
                  <a:tcPr marL="9525" marR="9525" marT="9525" marB="0" anchor="ctr"/>
                </a:tc>
              </a:tr>
              <a:tr h="342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2012-2013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22,882</a:t>
                      </a:r>
                    </a:p>
                  </a:txBody>
                  <a:tcPr marL="9525" marR="9525" marT="9525" marB="0" anchor="ctr"/>
                </a:tc>
              </a:tr>
              <a:tr h="3315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2013-2014*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24,093</a:t>
                      </a:r>
                    </a:p>
                  </a:txBody>
                  <a:tcPr marL="9525" marR="9525" marT="9525" marB="0" anchor="ctr"/>
                </a:tc>
              </a:tr>
              <a:tr h="3315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2014-2015*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25,018</a:t>
                      </a:r>
                    </a:p>
                  </a:txBody>
                  <a:tcPr marL="9525" marR="9525" marT="9525" marB="0" anchor="ctr"/>
                </a:tc>
              </a:tr>
              <a:tr h="35432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2015-2016*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25,503</a:t>
                      </a:r>
                    </a:p>
                  </a:txBody>
                  <a:tcPr marL="9525" marR="9525" marT="9525" marB="0" anchor="ctr"/>
                </a:tc>
              </a:tr>
              <a:tr h="3315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2016-2017*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26,504</a:t>
                      </a:r>
                    </a:p>
                  </a:txBody>
                  <a:tcPr marL="9525" marR="9525" marT="9525" marB="0" anchor="ctr"/>
                </a:tc>
              </a:tr>
              <a:tr h="3315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2017-2018**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5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2018-2019**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27,275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5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2019-2020**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6,179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53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2020-2021**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6,675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4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MD and DO Medical School Graduation Projections from 2008 - 2021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0" y="6172200"/>
            <a:ext cx="8763000" cy="6715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black"/>
                </a:solidFill>
              </a:rPr>
              <a:t>Sources: AAMC and ACCOM</a:t>
            </a:r>
          </a:p>
          <a:p>
            <a:r>
              <a:rPr lang="en-US" sz="1200" dirty="0">
                <a:solidFill>
                  <a:prstClr val="black"/>
                </a:solidFill>
              </a:rPr>
              <a:t>*Notes extrapolated data </a:t>
            </a:r>
          </a:p>
          <a:p>
            <a:r>
              <a:rPr lang="en-US" sz="1200" dirty="0">
                <a:solidFill>
                  <a:prstClr val="black"/>
                </a:solidFill>
              </a:rPr>
              <a:t>**Notes projected data </a:t>
            </a: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8" name="Picture 13" descr="logo_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990600" cy="6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001301" y="3082119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02439" y="57150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6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890" y="76200"/>
            <a:ext cx="8649311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New Entrants into GME: Entrants into GME Without Prior GME 2010-2013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0" y="6496458"/>
            <a:ext cx="9296400" cy="347246"/>
          </a:xfrm>
          <a:prstGeom prst="rect">
            <a:avLst/>
          </a:prstGeom>
        </p:spPr>
        <p:txBody>
          <a:bodyPr wrap="square" lIns="91430" tIns="45715" rIns="91430" bIns="4571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en-US" sz="1200" dirty="0">
                <a:solidFill>
                  <a:prstClr val="black"/>
                </a:solidFill>
              </a:rPr>
              <a:t>Sources: NCHWA analysis of data from AAMC and AACOM, April 2012; Number for 2011 is provisional; Number for 2013 is from NRMP and AOA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407356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40942" y="3257730"/>
            <a:ext cx="461645" cy="1200329"/>
          </a:xfrm>
          <a:prstGeom prst="rect">
            <a:avLst/>
          </a:prstGeom>
          <a:noFill/>
        </p:spPr>
        <p:txBody>
          <a:bodyPr vert="vert270" wrap="square" lIns="91430" tIns="45715" rIns="91430" bIns="45715" rtlCol="0">
            <a:spAutoFit/>
          </a:bodyPr>
          <a:lstStyle/>
          <a:p>
            <a:pPr algn="ctr" defTabSz="914305"/>
            <a:r>
              <a:rPr lang="en-US" dirty="0">
                <a:solidFill>
                  <a:prstClr val="black"/>
                </a:solidFill>
              </a:rPr>
              <a:t>Entrants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6172200"/>
            <a:ext cx="289560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 defTabSz="914305"/>
            <a:r>
              <a:rPr lang="en-US" dirty="0">
                <a:solidFill>
                  <a:prstClr val="black"/>
                </a:solidFill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53282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Projected US MD and DO Medical School Graduates (with 3% Attrition Rate) and 1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Year Entrants into GME  (2009-2021)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6096000"/>
            <a:ext cx="358140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 defTabSz="914305"/>
            <a:r>
              <a:rPr lang="en-US" dirty="0">
                <a:solidFill>
                  <a:prstClr val="black"/>
                </a:solidFill>
              </a:rPr>
              <a:t>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6465332"/>
            <a:ext cx="5105399" cy="2616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4305"/>
            <a:r>
              <a:rPr lang="en-US" sz="1100" dirty="0">
                <a:solidFill>
                  <a:prstClr val="black"/>
                </a:solidFill>
              </a:rPr>
              <a:t>2014-2021 data are based on a 1% annual increase in entrants into GME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260026"/>
              </p:ext>
            </p:extLst>
          </p:nvPr>
        </p:nvGraphicFramePr>
        <p:xfrm>
          <a:off x="0" y="1295400"/>
          <a:ext cx="9067800" cy="516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43486"/>
            <a:ext cx="5029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534400" y="3048000"/>
            <a:ext cx="114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7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Box 1"/>
          <p:cNvSpPr txBox="1">
            <a:spLocks noChangeArrowheads="1"/>
          </p:cNvSpPr>
          <p:nvPr/>
        </p:nvSpPr>
        <p:spPr bwMode="auto">
          <a:xfrm>
            <a:off x="7010400" y="62484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smtClean="0">
                <a:solidFill>
                  <a:srgbClr val="000000"/>
                </a:solidFill>
              </a:rPr>
              <a:t>Source: The Washington Post, March 11, 2013</a:t>
            </a:r>
          </a:p>
        </p:txBody>
      </p:sp>
      <p:pic>
        <p:nvPicPr>
          <p:cNvPr id="158723" name="Picture 3" descr="H:\Katie\se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1763"/>
            <a:ext cx="4191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95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113"/>
            <a:ext cx="6245225" cy="55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1" name="TextBox 3"/>
          <p:cNvSpPr txBox="1">
            <a:spLocks noChangeArrowheads="1"/>
          </p:cNvSpPr>
          <p:nvPr/>
        </p:nvSpPr>
        <p:spPr bwMode="auto">
          <a:xfrm>
            <a:off x="1446213" y="6173788"/>
            <a:ext cx="579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prstClr val="black"/>
                </a:solidFill>
                <a:latin typeface="Cambria" pitchFamily="18" charset="0"/>
              </a:rPr>
              <a:t>Source: American Medical Association (</a:t>
            </a:r>
            <a:r>
              <a:rPr lang="en-US" altLang="en-US" sz="140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www.savegme.org</a:t>
            </a:r>
            <a:r>
              <a:rPr lang="en-US" altLang="en-US" sz="1400" smtClean="0">
                <a:solidFill>
                  <a:prstClr val="black"/>
                </a:solidFill>
                <a:latin typeface="Cambria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3244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JHBSPH title pag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47676"/>
      </a:accent1>
      <a:accent2>
        <a:srgbClr val="000099"/>
      </a:accent2>
      <a:accent3>
        <a:srgbClr val="FFFFFF"/>
      </a:accent3>
      <a:accent4>
        <a:srgbClr val="000000"/>
      </a:accent4>
      <a:accent5>
        <a:srgbClr val="DEBDBD"/>
      </a:accent5>
      <a:accent6>
        <a:srgbClr val="00008A"/>
      </a:accent6>
      <a:hlink>
        <a:srgbClr val="000099"/>
      </a:hlink>
      <a:folHlink>
        <a:srgbClr val="990100"/>
      </a:folHlink>
    </a:clrScheme>
    <a:fontScheme name="1_JHBSPH title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JHBSPH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HBSPH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HBSPH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HBSPH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HBSPH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HBSPH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HBSPH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HBSPH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HBSPH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HBSPH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HBSPH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HBSPH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HBSPH title p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6B8CC"/>
        </a:accent1>
        <a:accent2>
          <a:srgbClr val="1C4982"/>
        </a:accent2>
        <a:accent3>
          <a:srgbClr val="FFFFFF"/>
        </a:accent3>
        <a:accent4>
          <a:srgbClr val="000000"/>
        </a:accent4>
        <a:accent5>
          <a:srgbClr val="D0D8E2"/>
        </a:accent5>
        <a:accent6>
          <a:srgbClr val="184175"/>
        </a:accent6>
        <a:hlink>
          <a:srgbClr val="AEA754"/>
        </a:hlink>
        <a:folHlink>
          <a:srgbClr val="970C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HBSPH title pag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47676"/>
        </a:accent1>
        <a:accent2>
          <a:srgbClr val="1C4982"/>
        </a:accent2>
        <a:accent3>
          <a:srgbClr val="FFFFFF"/>
        </a:accent3>
        <a:accent4>
          <a:srgbClr val="000000"/>
        </a:accent4>
        <a:accent5>
          <a:srgbClr val="DEBDBD"/>
        </a:accent5>
        <a:accent6>
          <a:srgbClr val="184175"/>
        </a:accent6>
        <a:hlink>
          <a:srgbClr val="C47676"/>
        </a:hlink>
        <a:folHlink>
          <a:srgbClr val="970C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HBSPH title pag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47676"/>
        </a:accent1>
        <a:accent2>
          <a:srgbClr val="1C4982"/>
        </a:accent2>
        <a:accent3>
          <a:srgbClr val="FFFFFF"/>
        </a:accent3>
        <a:accent4>
          <a:srgbClr val="000000"/>
        </a:accent4>
        <a:accent5>
          <a:srgbClr val="DEBDBD"/>
        </a:accent5>
        <a:accent6>
          <a:srgbClr val="184175"/>
        </a:accent6>
        <a:hlink>
          <a:srgbClr val="3333CC"/>
        </a:hlink>
        <a:folHlink>
          <a:srgbClr val="970C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HBSPH title pag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47676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DEBDBD"/>
        </a:accent5>
        <a:accent6>
          <a:srgbClr val="00008A"/>
        </a:accent6>
        <a:hlink>
          <a:srgbClr val="3333CC"/>
        </a:hlink>
        <a:folHlink>
          <a:srgbClr val="990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tts ACGMESlide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1962</TotalTime>
  <Words>885</Words>
  <Application>Microsoft Macintosh PowerPoint</Application>
  <PresentationFormat>On-screen Show (4:3)</PresentationFormat>
  <Paragraphs>206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1_JHBSPH title page</vt:lpstr>
      <vt:lpstr>Potts ACGMESlideTemplate</vt:lpstr>
      <vt:lpstr>7_Office Theme</vt:lpstr>
      <vt:lpstr>Implications of  The IOM GME Report </vt:lpstr>
      <vt:lpstr>1st Year MD and DO Enrollment In 2003 Compared With Projected 2017 Enrollment Figures</vt:lpstr>
      <vt:lpstr>PowerPoint Presentation</vt:lpstr>
      <vt:lpstr>1st Year MD and DO Enrollment In 2003 Compared With Projected 2017 Enrollment Figures</vt:lpstr>
      <vt:lpstr>MD and DO Medical School Graduation Projections from 2008 - 2021</vt:lpstr>
      <vt:lpstr>New Entrants into GME: Entrants into GME Without Prior GME 2010-2013</vt:lpstr>
      <vt:lpstr>Projected US MD and DO Medical School Graduates (with 3% Attrition Rate) and 1st Year Entrants into GME  (2009-2021) </vt:lpstr>
      <vt:lpstr>PowerPoint Presentation</vt:lpstr>
      <vt:lpstr>PowerPoint Presentation</vt:lpstr>
      <vt:lpstr>PowerPoint Presentation</vt:lpstr>
      <vt:lpstr>State Level Medicare Graduate Medical Education Cap and Payments, Arrayed by Cap per 100,000 Population (Selected States)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WVU PA Program</dc:title>
  <dc:creator>Angie Lockwood</dc:creator>
  <cp:lastModifiedBy>Todd Clark</cp:lastModifiedBy>
  <cp:revision>261</cp:revision>
  <dcterms:created xsi:type="dcterms:W3CDTF">2014-06-16T12:46:03Z</dcterms:created>
  <dcterms:modified xsi:type="dcterms:W3CDTF">2014-10-24T20:21:51Z</dcterms:modified>
</cp:coreProperties>
</file>