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94" d="100"/>
          <a:sy n="94" d="100"/>
        </p:scale>
        <p:origin x="-1290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517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ECBAD-EDA9-4A27-B0BE-2602F2F497B5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0F93-21A1-4E29-B63D-A874A89F4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367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ECBAD-EDA9-4A27-B0BE-2602F2F497B5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0F93-21A1-4E29-B63D-A874A89F4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782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ECBAD-EDA9-4A27-B0BE-2602F2F497B5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0F93-21A1-4E29-B63D-A874A89F4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21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ECBAD-EDA9-4A27-B0BE-2602F2F497B5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0F93-21A1-4E29-B63D-A874A89F4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483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ECBAD-EDA9-4A27-B0BE-2602F2F497B5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0F93-21A1-4E29-B63D-A874A89F4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39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ECBAD-EDA9-4A27-B0BE-2602F2F497B5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0F93-21A1-4E29-B63D-A874A89F4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543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ECBAD-EDA9-4A27-B0BE-2602F2F497B5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0F93-21A1-4E29-B63D-A874A89F4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467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ECBAD-EDA9-4A27-B0BE-2602F2F497B5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0F93-21A1-4E29-B63D-A874A89F4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257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ECBAD-EDA9-4A27-B0BE-2602F2F497B5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0F93-21A1-4E29-B63D-A874A89F4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29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ECBAD-EDA9-4A27-B0BE-2602F2F497B5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0F93-21A1-4E29-B63D-A874A89F4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886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ECBAD-EDA9-4A27-B0BE-2602F2F497B5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0F93-21A1-4E29-B63D-A874A89F4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022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ECBAD-EDA9-4A27-B0BE-2602F2F497B5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B0F93-21A1-4E29-B63D-A874A89F4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291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533400"/>
            <a:ext cx="7772400" cy="266700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GME AND YOU</a:t>
            </a:r>
            <a:br>
              <a:rPr lang="en-US" sz="6000" dirty="0" smtClean="0"/>
            </a:br>
            <a:r>
              <a:rPr lang="en-US" sz="3200" dirty="0" smtClean="0"/>
              <a:t>WHAT ARE THE BENEFITS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2438400"/>
          </a:xfrm>
        </p:spPr>
        <p:txBody>
          <a:bodyPr>
            <a:normAutofit fontScale="92500" lnSpcReduction="20000"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2400" dirty="0" smtClean="0"/>
              <a:t>KENNETH A HEILES, DO, FACOFP,dist.</a:t>
            </a:r>
          </a:p>
          <a:p>
            <a:r>
              <a:rPr lang="en-US" sz="2400" dirty="0" smtClean="0"/>
              <a:t>DEAN ARCOM ( proposed )</a:t>
            </a:r>
          </a:p>
          <a:p>
            <a:r>
              <a:rPr lang="en-US" sz="2400" dirty="0" smtClean="0"/>
              <a:t>Chair Education Committee ACOFP</a:t>
            </a:r>
          </a:p>
          <a:p>
            <a:r>
              <a:rPr lang="en-US" sz="2400" dirty="0" smtClean="0"/>
              <a:t>Vice Chair Postgraduate Training Review Committee</a:t>
            </a:r>
          </a:p>
          <a:p>
            <a:r>
              <a:rPr lang="en-US" sz="2400" dirty="0" smtClean="0"/>
              <a:t>AOA</a:t>
            </a:r>
            <a:endParaRPr lang="en-US" sz="24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2175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BENEFITS</a:t>
            </a:r>
          </a:p>
          <a:p>
            <a:pPr marL="514350" indent="-514350">
              <a:buAutoNum type="arabicPeriod"/>
            </a:pPr>
            <a:r>
              <a:rPr lang="en-US" dirty="0" smtClean="0"/>
              <a:t>Physician Recruitment</a:t>
            </a:r>
          </a:p>
          <a:p>
            <a:pPr marL="514350" indent="-514350">
              <a:buAutoNum type="arabicPeriod"/>
            </a:pPr>
            <a:r>
              <a:rPr lang="en-US" dirty="0" smtClean="0"/>
              <a:t>Medical Staff </a:t>
            </a:r>
          </a:p>
          <a:p>
            <a:pPr marL="514350" indent="-514350">
              <a:buAutoNum type="arabicPeriod"/>
            </a:pPr>
            <a:r>
              <a:rPr lang="en-US" dirty="0" smtClean="0"/>
              <a:t>Patient Care </a:t>
            </a:r>
          </a:p>
          <a:p>
            <a:pPr marL="514350" indent="-514350">
              <a:buAutoNum type="arabicPeriod"/>
            </a:pPr>
            <a:r>
              <a:rPr lang="en-US" dirty="0" smtClean="0"/>
              <a:t>Finances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59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RESOURSES</a:t>
            </a:r>
          </a:p>
          <a:p>
            <a:r>
              <a:rPr lang="en-US" dirty="0" smtClean="0"/>
              <a:t>Physician leadership / Local Champion</a:t>
            </a:r>
          </a:p>
          <a:p>
            <a:r>
              <a:rPr lang="en-US" dirty="0" smtClean="0"/>
              <a:t>Medical Staff and Administration Support</a:t>
            </a:r>
          </a:p>
          <a:p>
            <a:r>
              <a:rPr lang="en-US" dirty="0" smtClean="0"/>
              <a:t>Hospital Board Support</a:t>
            </a:r>
          </a:p>
          <a:p>
            <a:r>
              <a:rPr lang="en-US" dirty="0" smtClean="0"/>
              <a:t>OPTI ( Osteopathic Postdoctoral Training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( Institutes )</a:t>
            </a:r>
          </a:p>
          <a:p>
            <a:r>
              <a:rPr lang="en-US" dirty="0" smtClean="0"/>
              <a:t>AOA – BOGMED  /  Consultants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52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PHYSICIAN RECRUITMENT</a:t>
            </a:r>
          </a:p>
          <a:p>
            <a:r>
              <a:rPr lang="en-US" dirty="0" smtClean="0"/>
              <a:t>Grow your own Medical Staff</a:t>
            </a:r>
          </a:p>
          <a:p>
            <a:endParaRPr lang="en-US" dirty="0"/>
          </a:p>
          <a:p>
            <a:r>
              <a:rPr lang="en-US" dirty="0" smtClean="0"/>
              <a:t>Reduce Recruitment Expenses</a:t>
            </a:r>
          </a:p>
          <a:p>
            <a:endParaRPr lang="en-US" dirty="0"/>
          </a:p>
          <a:p>
            <a:r>
              <a:rPr lang="en-US" dirty="0" smtClean="0"/>
              <a:t>Physician becomes comfortable with hospital and community during residency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07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MEDICAL STAFF BENEFITS</a:t>
            </a:r>
          </a:p>
          <a:p>
            <a:r>
              <a:rPr lang="en-US" dirty="0" smtClean="0"/>
              <a:t>Creates an environment of Life Long Learning</a:t>
            </a:r>
          </a:p>
          <a:p>
            <a:r>
              <a:rPr lang="en-US" dirty="0" smtClean="0"/>
              <a:t>Loyal Cadre of Graduates / Peers</a:t>
            </a:r>
          </a:p>
          <a:p>
            <a:r>
              <a:rPr lang="en-US" dirty="0" smtClean="0"/>
              <a:t>Opportunity to Mentor and Mold Future Physicians</a:t>
            </a:r>
          </a:p>
          <a:p>
            <a:r>
              <a:rPr lang="en-US" dirty="0" smtClean="0"/>
              <a:t>Enhanced CME Opportunity for Entire Medical Staff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76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 smtClean="0"/>
              <a:t>PATIENT BENEFITS</a:t>
            </a:r>
          </a:p>
          <a:p>
            <a:r>
              <a:rPr lang="en-US" dirty="0" smtClean="0"/>
              <a:t>Enhanced Quality of Care</a:t>
            </a:r>
          </a:p>
          <a:p>
            <a:r>
              <a:rPr lang="en-US" dirty="0" smtClean="0"/>
              <a:t>Increased ability to serve unmet Community needs</a:t>
            </a:r>
          </a:p>
          <a:p>
            <a:r>
              <a:rPr lang="en-US" dirty="0" smtClean="0"/>
              <a:t>Opportunity to expand Scope of Practices</a:t>
            </a:r>
          </a:p>
          <a:p>
            <a:r>
              <a:rPr lang="en-US" dirty="0" smtClean="0"/>
              <a:t>Presence of Residents 24/7</a:t>
            </a:r>
          </a:p>
          <a:p>
            <a:r>
              <a:rPr lang="en-US" dirty="0" smtClean="0"/>
              <a:t>Increase comfort of Nursing</a:t>
            </a:r>
          </a:p>
          <a:p>
            <a:r>
              <a:rPr lang="en-US" dirty="0" smtClean="0"/>
              <a:t>Improved Patient Perception/Satisfaction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33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 smtClean="0"/>
              <a:t>FINANCIALS</a:t>
            </a:r>
          </a:p>
          <a:p>
            <a:r>
              <a:rPr lang="en-US" dirty="0" smtClean="0"/>
              <a:t>GME payments – DGME and IGME   (CMS reimbursement for uncapped/virgin hospitals still exists)</a:t>
            </a:r>
          </a:p>
          <a:p>
            <a:r>
              <a:rPr lang="en-US" dirty="0" smtClean="0"/>
              <a:t>Residents can reduce medical staff coverage expense</a:t>
            </a:r>
          </a:p>
          <a:p>
            <a:r>
              <a:rPr lang="en-US" dirty="0" smtClean="0"/>
              <a:t>Increase Physician Referral base  ( graduates in primary care worth 1.2 – 2.0 million/year to hospital )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8404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RESOURCES / NEEDS</a:t>
            </a:r>
          </a:p>
          <a:p>
            <a:r>
              <a:rPr lang="en-US" dirty="0" smtClean="0"/>
              <a:t>Need Physician leadership and Local Champion</a:t>
            </a:r>
          </a:p>
          <a:p>
            <a:r>
              <a:rPr lang="en-US" dirty="0" smtClean="0"/>
              <a:t>Need buy-in from medical Staff and Administration ( C-Suite )</a:t>
            </a:r>
          </a:p>
          <a:p>
            <a:r>
              <a:rPr lang="en-US" dirty="0" smtClean="0"/>
              <a:t>Hospital Board Approval</a:t>
            </a:r>
          </a:p>
          <a:p>
            <a:r>
              <a:rPr lang="en-US" dirty="0" smtClean="0"/>
              <a:t>OPTI</a:t>
            </a:r>
          </a:p>
          <a:p>
            <a:r>
              <a:rPr lang="en-US" dirty="0" smtClean="0"/>
              <a:t>AOA – OGME Initiative / Consultants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70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211</Words>
  <Application>Microsoft Office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GME AND YOU WHAT ARE THE BENEFITS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Heiles, Kenneth</dc:creator>
  <cp:lastModifiedBy>Denise VanderSal</cp:lastModifiedBy>
  <cp:revision>8</cp:revision>
  <dcterms:created xsi:type="dcterms:W3CDTF">2014-10-14T16:36:49Z</dcterms:created>
  <dcterms:modified xsi:type="dcterms:W3CDTF">2014-10-16T04:16:28Z</dcterms:modified>
</cp:coreProperties>
</file>