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2" r:id="rId3"/>
    <p:sldId id="258" r:id="rId4"/>
    <p:sldId id="282" r:id="rId5"/>
    <p:sldId id="261" r:id="rId6"/>
    <p:sldId id="295" r:id="rId7"/>
    <p:sldId id="293" r:id="rId8"/>
    <p:sldId id="270" r:id="rId9"/>
    <p:sldId id="279" r:id="rId10"/>
    <p:sldId id="280" r:id="rId11"/>
    <p:sldId id="281" r:id="rId12"/>
    <p:sldId id="298" r:id="rId13"/>
    <p:sldId id="299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300" r:id="rId25"/>
    <p:sldId id="301" r:id="rId26"/>
    <p:sldId id="302" r:id="rId27"/>
    <p:sldId id="276" r:id="rId28"/>
    <p:sldId id="294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2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C2B63-70C7-CD44-B866-7C020F60A8E3}" type="doc">
      <dgm:prSet loTypeId="urn:microsoft.com/office/officeart/2005/8/layout/vProcess5" loCatId="" qsTypeId="urn:microsoft.com/office/officeart/2005/8/quickstyle/3d5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7AB6C36-D927-F44F-A864-F1E96FB9EEE2}">
      <dgm:prSet phldrT="[Text]"/>
      <dgm:spPr/>
      <dgm:t>
        <a:bodyPr/>
        <a:lstStyle/>
        <a:p>
          <a:r>
            <a:rPr lang="en-US" dirty="0"/>
            <a:t>Learning Outcomes</a:t>
          </a:r>
        </a:p>
      </dgm:t>
    </dgm:pt>
    <dgm:pt modelId="{C6C06FCF-AEA2-DA43-87D6-F1A6977314DC}" type="parTrans" cxnId="{779280C1-6EA5-A14B-A1D6-381EA76A9BCE}">
      <dgm:prSet/>
      <dgm:spPr/>
      <dgm:t>
        <a:bodyPr/>
        <a:lstStyle/>
        <a:p>
          <a:endParaRPr lang="en-US"/>
        </a:p>
      </dgm:t>
    </dgm:pt>
    <dgm:pt modelId="{ADF109AA-F3B5-8D4E-9B6E-7CBB43C86E1C}" type="sibTrans" cxnId="{779280C1-6EA5-A14B-A1D6-381EA76A9BCE}">
      <dgm:prSet/>
      <dgm:spPr/>
      <dgm:t>
        <a:bodyPr/>
        <a:lstStyle/>
        <a:p>
          <a:endParaRPr lang="en-US" dirty="0"/>
        </a:p>
      </dgm:t>
    </dgm:pt>
    <dgm:pt modelId="{12447A0E-5324-3449-A149-FC21F9614D99}">
      <dgm:prSet phldrT="[Text]"/>
      <dgm:spPr/>
      <dgm:t>
        <a:bodyPr/>
        <a:lstStyle/>
        <a:p>
          <a:r>
            <a:rPr lang="en-US" dirty="0"/>
            <a:t>Curriculum Mapping</a:t>
          </a:r>
        </a:p>
      </dgm:t>
    </dgm:pt>
    <dgm:pt modelId="{C11D5813-F9DD-FF46-ABCB-658962A61046}" type="parTrans" cxnId="{DF55C143-4933-0C4C-A6A8-0FC17FDE3235}">
      <dgm:prSet/>
      <dgm:spPr/>
      <dgm:t>
        <a:bodyPr/>
        <a:lstStyle/>
        <a:p>
          <a:endParaRPr lang="en-US"/>
        </a:p>
      </dgm:t>
    </dgm:pt>
    <dgm:pt modelId="{9CE55C02-A7CF-A242-AC6C-A727E7C46BFC}" type="sibTrans" cxnId="{DF55C143-4933-0C4C-A6A8-0FC17FDE3235}">
      <dgm:prSet/>
      <dgm:spPr/>
      <dgm:t>
        <a:bodyPr/>
        <a:lstStyle/>
        <a:p>
          <a:endParaRPr lang="en-US" dirty="0"/>
        </a:p>
      </dgm:t>
    </dgm:pt>
    <dgm:pt modelId="{26432B5D-1243-C940-A05E-82310BF01F62}">
      <dgm:prSet phldrT="[Text]"/>
      <dgm:spPr/>
      <dgm:t>
        <a:bodyPr/>
        <a:lstStyle/>
        <a:p>
          <a:r>
            <a:rPr lang="en-US" dirty="0"/>
            <a:t>Direct and Indirect Measures</a:t>
          </a:r>
        </a:p>
      </dgm:t>
    </dgm:pt>
    <dgm:pt modelId="{EB0A2F82-B6AC-E648-A68A-E436AE4EBB34}" type="parTrans" cxnId="{548C97D1-C01A-B543-A62F-E33613DB035B}">
      <dgm:prSet/>
      <dgm:spPr/>
      <dgm:t>
        <a:bodyPr/>
        <a:lstStyle/>
        <a:p>
          <a:endParaRPr lang="en-US"/>
        </a:p>
      </dgm:t>
    </dgm:pt>
    <dgm:pt modelId="{0C3AF655-1BA4-DE4D-8F6D-B5BBF23EB30B}" type="sibTrans" cxnId="{548C97D1-C01A-B543-A62F-E33613DB035B}">
      <dgm:prSet/>
      <dgm:spPr/>
      <dgm:t>
        <a:bodyPr/>
        <a:lstStyle/>
        <a:p>
          <a:endParaRPr lang="en-US" dirty="0"/>
        </a:p>
      </dgm:t>
    </dgm:pt>
    <dgm:pt modelId="{91FEABCA-FF3F-CB46-8204-B87EC0F7402B}">
      <dgm:prSet/>
      <dgm:spPr/>
      <dgm:t>
        <a:bodyPr/>
        <a:lstStyle/>
        <a:p>
          <a:r>
            <a:rPr lang="en-US" dirty="0"/>
            <a:t>Data Findings</a:t>
          </a:r>
        </a:p>
      </dgm:t>
    </dgm:pt>
    <dgm:pt modelId="{E11E5BDE-F961-DB44-8FC1-5FE55BE924AE}" type="parTrans" cxnId="{C8622D3B-7EC2-574B-B413-3CA0DACF290D}">
      <dgm:prSet/>
      <dgm:spPr/>
      <dgm:t>
        <a:bodyPr/>
        <a:lstStyle/>
        <a:p>
          <a:endParaRPr lang="en-US"/>
        </a:p>
      </dgm:t>
    </dgm:pt>
    <dgm:pt modelId="{E735D707-F888-6E45-BF33-126D7971B6CC}" type="sibTrans" cxnId="{C8622D3B-7EC2-574B-B413-3CA0DACF290D}">
      <dgm:prSet/>
      <dgm:spPr/>
      <dgm:t>
        <a:bodyPr/>
        <a:lstStyle/>
        <a:p>
          <a:endParaRPr lang="en-US"/>
        </a:p>
      </dgm:t>
    </dgm:pt>
    <dgm:pt modelId="{A28CD5A4-DDDF-9141-AFE3-AB65EDB6F497}" type="pres">
      <dgm:prSet presAssocID="{81FC2B63-70C7-CD44-B866-7C020F60A8E3}" presName="outerComposite" presStyleCnt="0">
        <dgm:presLayoutVars>
          <dgm:chMax val="5"/>
          <dgm:dir/>
          <dgm:resizeHandles val="exact"/>
        </dgm:presLayoutVars>
      </dgm:prSet>
      <dgm:spPr/>
    </dgm:pt>
    <dgm:pt modelId="{274C2BAC-C1BE-8044-AB17-7525DFDCFC0C}" type="pres">
      <dgm:prSet presAssocID="{81FC2B63-70C7-CD44-B866-7C020F60A8E3}" presName="dummyMaxCanvas" presStyleCnt="0">
        <dgm:presLayoutVars/>
      </dgm:prSet>
      <dgm:spPr/>
    </dgm:pt>
    <dgm:pt modelId="{422EF346-04B3-424F-9606-55B8EBF5795C}" type="pres">
      <dgm:prSet presAssocID="{81FC2B63-70C7-CD44-B866-7C020F60A8E3}" presName="FourNodes_1" presStyleLbl="node1" presStyleIdx="0" presStyleCnt="4">
        <dgm:presLayoutVars>
          <dgm:bulletEnabled val="1"/>
        </dgm:presLayoutVars>
      </dgm:prSet>
      <dgm:spPr/>
    </dgm:pt>
    <dgm:pt modelId="{99888B8F-7B77-2848-B04A-DA8C2FFBF7BA}" type="pres">
      <dgm:prSet presAssocID="{81FC2B63-70C7-CD44-B866-7C020F60A8E3}" presName="FourNodes_2" presStyleLbl="node1" presStyleIdx="1" presStyleCnt="4">
        <dgm:presLayoutVars>
          <dgm:bulletEnabled val="1"/>
        </dgm:presLayoutVars>
      </dgm:prSet>
      <dgm:spPr/>
    </dgm:pt>
    <dgm:pt modelId="{C3240013-AA84-C541-A2A5-68A19BBC3D29}" type="pres">
      <dgm:prSet presAssocID="{81FC2B63-70C7-CD44-B866-7C020F60A8E3}" presName="FourNodes_3" presStyleLbl="node1" presStyleIdx="2" presStyleCnt="4">
        <dgm:presLayoutVars>
          <dgm:bulletEnabled val="1"/>
        </dgm:presLayoutVars>
      </dgm:prSet>
      <dgm:spPr/>
    </dgm:pt>
    <dgm:pt modelId="{01AD9183-7970-164F-A0A1-142A86861C12}" type="pres">
      <dgm:prSet presAssocID="{81FC2B63-70C7-CD44-B866-7C020F60A8E3}" presName="FourNodes_4" presStyleLbl="node1" presStyleIdx="3" presStyleCnt="4">
        <dgm:presLayoutVars>
          <dgm:bulletEnabled val="1"/>
        </dgm:presLayoutVars>
      </dgm:prSet>
      <dgm:spPr/>
    </dgm:pt>
    <dgm:pt modelId="{A2F3334A-F2D7-3644-804F-83F2B8BF7156}" type="pres">
      <dgm:prSet presAssocID="{81FC2B63-70C7-CD44-B866-7C020F60A8E3}" presName="FourConn_1-2" presStyleLbl="fgAccFollowNode1" presStyleIdx="0" presStyleCnt="3">
        <dgm:presLayoutVars>
          <dgm:bulletEnabled val="1"/>
        </dgm:presLayoutVars>
      </dgm:prSet>
      <dgm:spPr/>
    </dgm:pt>
    <dgm:pt modelId="{18A52168-DC43-D341-B299-0C426EEE929B}" type="pres">
      <dgm:prSet presAssocID="{81FC2B63-70C7-CD44-B866-7C020F60A8E3}" presName="FourConn_2-3" presStyleLbl="fgAccFollowNode1" presStyleIdx="1" presStyleCnt="3">
        <dgm:presLayoutVars>
          <dgm:bulletEnabled val="1"/>
        </dgm:presLayoutVars>
      </dgm:prSet>
      <dgm:spPr/>
    </dgm:pt>
    <dgm:pt modelId="{3ADC7864-130C-6248-843E-C564A0280FAA}" type="pres">
      <dgm:prSet presAssocID="{81FC2B63-70C7-CD44-B866-7C020F60A8E3}" presName="FourConn_3-4" presStyleLbl="fgAccFollowNode1" presStyleIdx="2" presStyleCnt="3">
        <dgm:presLayoutVars>
          <dgm:bulletEnabled val="1"/>
        </dgm:presLayoutVars>
      </dgm:prSet>
      <dgm:spPr/>
    </dgm:pt>
    <dgm:pt modelId="{67DC2483-5332-6643-B4E7-12EA8C70A3CC}" type="pres">
      <dgm:prSet presAssocID="{81FC2B63-70C7-CD44-B866-7C020F60A8E3}" presName="FourNodes_1_text" presStyleLbl="node1" presStyleIdx="3" presStyleCnt="4">
        <dgm:presLayoutVars>
          <dgm:bulletEnabled val="1"/>
        </dgm:presLayoutVars>
      </dgm:prSet>
      <dgm:spPr/>
    </dgm:pt>
    <dgm:pt modelId="{D6AC1E04-FF76-D64E-9D10-F663C8F3C41D}" type="pres">
      <dgm:prSet presAssocID="{81FC2B63-70C7-CD44-B866-7C020F60A8E3}" presName="FourNodes_2_text" presStyleLbl="node1" presStyleIdx="3" presStyleCnt="4">
        <dgm:presLayoutVars>
          <dgm:bulletEnabled val="1"/>
        </dgm:presLayoutVars>
      </dgm:prSet>
      <dgm:spPr/>
    </dgm:pt>
    <dgm:pt modelId="{C0011B85-EDF9-4C4D-8061-5FB7BAB7B92A}" type="pres">
      <dgm:prSet presAssocID="{81FC2B63-70C7-CD44-B866-7C020F60A8E3}" presName="FourNodes_3_text" presStyleLbl="node1" presStyleIdx="3" presStyleCnt="4">
        <dgm:presLayoutVars>
          <dgm:bulletEnabled val="1"/>
        </dgm:presLayoutVars>
      </dgm:prSet>
      <dgm:spPr/>
    </dgm:pt>
    <dgm:pt modelId="{9CFAA864-7FF0-504C-9CAA-CB4A363F5FCC}" type="pres">
      <dgm:prSet presAssocID="{81FC2B63-70C7-CD44-B866-7C020F60A8E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3CEAA00-5EC7-3A41-BD89-4CEE006EED3D}" type="presOf" srcId="{91FEABCA-FF3F-CB46-8204-B87EC0F7402B}" destId="{9CFAA864-7FF0-504C-9CAA-CB4A363F5FCC}" srcOrd="1" destOrd="0" presId="urn:microsoft.com/office/officeart/2005/8/layout/vProcess5"/>
    <dgm:cxn modelId="{61B0DD0A-8AD0-4F4A-8EF2-7ECB3775C6ED}" type="presOf" srcId="{12447A0E-5324-3449-A149-FC21F9614D99}" destId="{99888B8F-7B77-2848-B04A-DA8C2FFBF7BA}" srcOrd="0" destOrd="0" presId="urn:microsoft.com/office/officeart/2005/8/layout/vProcess5"/>
    <dgm:cxn modelId="{EB51671B-3876-1442-966F-50A010D655EE}" type="presOf" srcId="{26432B5D-1243-C940-A05E-82310BF01F62}" destId="{C0011B85-EDF9-4C4D-8061-5FB7BAB7B92A}" srcOrd="1" destOrd="0" presId="urn:microsoft.com/office/officeart/2005/8/layout/vProcess5"/>
    <dgm:cxn modelId="{A6C08927-D2FE-E145-BDD4-193CFF201AB2}" type="presOf" srcId="{9CE55C02-A7CF-A242-AC6C-A727E7C46BFC}" destId="{18A52168-DC43-D341-B299-0C426EEE929B}" srcOrd="0" destOrd="0" presId="urn:microsoft.com/office/officeart/2005/8/layout/vProcess5"/>
    <dgm:cxn modelId="{C8622D3B-7EC2-574B-B413-3CA0DACF290D}" srcId="{81FC2B63-70C7-CD44-B866-7C020F60A8E3}" destId="{91FEABCA-FF3F-CB46-8204-B87EC0F7402B}" srcOrd="3" destOrd="0" parTransId="{E11E5BDE-F961-DB44-8FC1-5FE55BE924AE}" sibTransId="{E735D707-F888-6E45-BF33-126D7971B6CC}"/>
    <dgm:cxn modelId="{7757123F-2705-8943-A54D-E25EC93F1376}" type="presOf" srcId="{81FC2B63-70C7-CD44-B866-7C020F60A8E3}" destId="{A28CD5A4-DDDF-9141-AFE3-AB65EDB6F497}" srcOrd="0" destOrd="0" presId="urn:microsoft.com/office/officeart/2005/8/layout/vProcess5"/>
    <dgm:cxn modelId="{DF55C143-4933-0C4C-A6A8-0FC17FDE3235}" srcId="{81FC2B63-70C7-CD44-B866-7C020F60A8E3}" destId="{12447A0E-5324-3449-A149-FC21F9614D99}" srcOrd="1" destOrd="0" parTransId="{C11D5813-F9DD-FF46-ABCB-658962A61046}" sibTransId="{9CE55C02-A7CF-A242-AC6C-A727E7C46BFC}"/>
    <dgm:cxn modelId="{F64C1849-41DD-4948-B47D-18DF1B7F2F16}" type="presOf" srcId="{12447A0E-5324-3449-A149-FC21F9614D99}" destId="{D6AC1E04-FF76-D64E-9D10-F663C8F3C41D}" srcOrd="1" destOrd="0" presId="urn:microsoft.com/office/officeart/2005/8/layout/vProcess5"/>
    <dgm:cxn modelId="{44EA515E-78B0-A44B-9640-5614B75109CC}" type="presOf" srcId="{27AB6C36-D927-F44F-A864-F1E96FB9EEE2}" destId="{422EF346-04B3-424F-9606-55B8EBF5795C}" srcOrd="0" destOrd="0" presId="urn:microsoft.com/office/officeart/2005/8/layout/vProcess5"/>
    <dgm:cxn modelId="{09474A68-C72C-7D44-BB78-A557BB541DFE}" type="presOf" srcId="{ADF109AA-F3B5-8D4E-9B6E-7CBB43C86E1C}" destId="{A2F3334A-F2D7-3644-804F-83F2B8BF7156}" srcOrd="0" destOrd="0" presId="urn:microsoft.com/office/officeart/2005/8/layout/vProcess5"/>
    <dgm:cxn modelId="{D9476A9E-8C5F-754C-AAE7-42E37AA8D07D}" type="presOf" srcId="{0C3AF655-1BA4-DE4D-8F6D-B5BBF23EB30B}" destId="{3ADC7864-130C-6248-843E-C564A0280FAA}" srcOrd="0" destOrd="0" presId="urn:microsoft.com/office/officeart/2005/8/layout/vProcess5"/>
    <dgm:cxn modelId="{5247F69F-EF5C-5A47-BC23-CEC8D1A1BBC1}" type="presOf" srcId="{26432B5D-1243-C940-A05E-82310BF01F62}" destId="{C3240013-AA84-C541-A2A5-68A19BBC3D29}" srcOrd="0" destOrd="0" presId="urn:microsoft.com/office/officeart/2005/8/layout/vProcess5"/>
    <dgm:cxn modelId="{779280C1-6EA5-A14B-A1D6-381EA76A9BCE}" srcId="{81FC2B63-70C7-CD44-B866-7C020F60A8E3}" destId="{27AB6C36-D927-F44F-A864-F1E96FB9EEE2}" srcOrd="0" destOrd="0" parTransId="{C6C06FCF-AEA2-DA43-87D6-F1A6977314DC}" sibTransId="{ADF109AA-F3B5-8D4E-9B6E-7CBB43C86E1C}"/>
    <dgm:cxn modelId="{77F353C3-2D9D-344D-A223-AD9E7ABA3AA2}" type="presOf" srcId="{91FEABCA-FF3F-CB46-8204-B87EC0F7402B}" destId="{01AD9183-7970-164F-A0A1-142A86861C12}" srcOrd="0" destOrd="0" presId="urn:microsoft.com/office/officeart/2005/8/layout/vProcess5"/>
    <dgm:cxn modelId="{316792C5-D384-134F-95BE-F1B56EA844E6}" type="presOf" srcId="{27AB6C36-D927-F44F-A864-F1E96FB9EEE2}" destId="{67DC2483-5332-6643-B4E7-12EA8C70A3CC}" srcOrd="1" destOrd="0" presId="urn:microsoft.com/office/officeart/2005/8/layout/vProcess5"/>
    <dgm:cxn modelId="{548C97D1-C01A-B543-A62F-E33613DB035B}" srcId="{81FC2B63-70C7-CD44-B866-7C020F60A8E3}" destId="{26432B5D-1243-C940-A05E-82310BF01F62}" srcOrd="2" destOrd="0" parTransId="{EB0A2F82-B6AC-E648-A68A-E436AE4EBB34}" sibTransId="{0C3AF655-1BA4-DE4D-8F6D-B5BBF23EB30B}"/>
    <dgm:cxn modelId="{76ED23F9-5355-284C-9B0C-FF592071295F}" type="presParOf" srcId="{A28CD5A4-DDDF-9141-AFE3-AB65EDB6F497}" destId="{274C2BAC-C1BE-8044-AB17-7525DFDCFC0C}" srcOrd="0" destOrd="0" presId="urn:microsoft.com/office/officeart/2005/8/layout/vProcess5"/>
    <dgm:cxn modelId="{A47A45DB-CEE8-FB48-A015-0F5E58967624}" type="presParOf" srcId="{A28CD5A4-DDDF-9141-AFE3-AB65EDB6F497}" destId="{422EF346-04B3-424F-9606-55B8EBF5795C}" srcOrd="1" destOrd="0" presId="urn:microsoft.com/office/officeart/2005/8/layout/vProcess5"/>
    <dgm:cxn modelId="{281CD9F7-12FC-E148-933A-9F03BDBF9EE1}" type="presParOf" srcId="{A28CD5A4-DDDF-9141-AFE3-AB65EDB6F497}" destId="{99888B8F-7B77-2848-B04A-DA8C2FFBF7BA}" srcOrd="2" destOrd="0" presId="urn:microsoft.com/office/officeart/2005/8/layout/vProcess5"/>
    <dgm:cxn modelId="{D751BD30-B170-1E45-89DD-4B98134B4B36}" type="presParOf" srcId="{A28CD5A4-DDDF-9141-AFE3-AB65EDB6F497}" destId="{C3240013-AA84-C541-A2A5-68A19BBC3D29}" srcOrd="3" destOrd="0" presId="urn:microsoft.com/office/officeart/2005/8/layout/vProcess5"/>
    <dgm:cxn modelId="{D32E5460-DE1E-1143-961B-29BCDE77FF00}" type="presParOf" srcId="{A28CD5A4-DDDF-9141-AFE3-AB65EDB6F497}" destId="{01AD9183-7970-164F-A0A1-142A86861C12}" srcOrd="4" destOrd="0" presId="urn:microsoft.com/office/officeart/2005/8/layout/vProcess5"/>
    <dgm:cxn modelId="{59699270-3226-244E-B80D-9F81442D5B3C}" type="presParOf" srcId="{A28CD5A4-DDDF-9141-AFE3-AB65EDB6F497}" destId="{A2F3334A-F2D7-3644-804F-83F2B8BF7156}" srcOrd="5" destOrd="0" presId="urn:microsoft.com/office/officeart/2005/8/layout/vProcess5"/>
    <dgm:cxn modelId="{4EBB3480-0693-C54D-A4C9-27CDC8D9B48A}" type="presParOf" srcId="{A28CD5A4-DDDF-9141-AFE3-AB65EDB6F497}" destId="{18A52168-DC43-D341-B299-0C426EEE929B}" srcOrd="6" destOrd="0" presId="urn:microsoft.com/office/officeart/2005/8/layout/vProcess5"/>
    <dgm:cxn modelId="{5D69EAE7-DD01-F645-B03E-2ABC765E2840}" type="presParOf" srcId="{A28CD5A4-DDDF-9141-AFE3-AB65EDB6F497}" destId="{3ADC7864-130C-6248-843E-C564A0280FAA}" srcOrd="7" destOrd="0" presId="urn:microsoft.com/office/officeart/2005/8/layout/vProcess5"/>
    <dgm:cxn modelId="{AD5BCBC4-D4E2-2E41-B685-971B97521AC1}" type="presParOf" srcId="{A28CD5A4-DDDF-9141-AFE3-AB65EDB6F497}" destId="{67DC2483-5332-6643-B4E7-12EA8C70A3CC}" srcOrd="8" destOrd="0" presId="urn:microsoft.com/office/officeart/2005/8/layout/vProcess5"/>
    <dgm:cxn modelId="{F1508682-7DCA-DF44-8211-93A453F276CD}" type="presParOf" srcId="{A28CD5A4-DDDF-9141-AFE3-AB65EDB6F497}" destId="{D6AC1E04-FF76-D64E-9D10-F663C8F3C41D}" srcOrd="9" destOrd="0" presId="urn:microsoft.com/office/officeart/2005/8/layout/vProcess5"/>
    <dgm:cxn modelId="{FE49445F-761A-3249-9B8F-8321D9C9A758}" type="presParOf" srcId="{A28CD5A4-DDDF-9141-AFE3-AB65EDB6F497}" destId="{C0011B85-EDF9-4C4D-8061-5FB7BAB7B92A}" srcOrd="10" destOrd="0" presId="urn:microsoft.com/office/officeart/2005/8/layout/vProcess5"/>
    <dgm:cxn modelId="{740A8578-0CA0-F144-854D-B93C857C21BF}" type="presParOf" srcId="{A28CD5A4-DDDF-9141-AFE3-AB65EDB6F497}" destId="{9CFAA864-7FF0-504C-9CAA-CB4A363F5FC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EF346-04B3-424F-9606-55B8EBF5795C}">
      <dsp:nvSpPr>
        <dsp:cNvPr id="0" name=""/>
        <dsp:cNvSpPr/>
      </dsp:nvSpPr>
      <dsp:spPr>
        <a:xfrm>
          <a:off x="0" y="0"/>
          <a:ext cx="4876800" cy="89408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Learning Outcomes</a:t>
          </a:r>
        </a:p>
      </dsp:txBody>
      <dsp:txXfrm>
        <a:off x="26187" y="26187"/>
        <a:ext cx="3836467" cy="841706"/>
      </dsp:txXfrm>
    </dsp:sp>
    <dsp:sp modelId="{99888B8F-7B77-2848-B04A-DA8C2FFBF7BA}">
      <dsp:nvSpPr>
        <dsp:cNvPr id="0" name=""/>
        <dsp:cNvSpPr/>
      </dsp:nvSpPr>
      <dsp:spPr>
        <a:xfrm>
          <a:off x="408432" y="1056640"/>
          <a:ext cx="4876800" cy="89408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Curriculum Mapping</a:t>
          </a:r>
        </a:p>
      </dsp:txBody>
      <dsp:txXfrm>
        <a:off x="434619" y="1082827"/>
        <a:ext cx="3834841" cy="841706"/>
      </dsp:txXfrm>
    </dsp:sp>
    <dsp:sp modelId="{C3240013-AA84-C541-A2A5-68A19BBC3D29}">
      <dsp:nvSpPr>
        <dsp:cNvPr id="0" name=""/>
        <dsp:cNvSpPr/>
      </dsp:nvSpPr>
      <dsp:spPr>
        <a:xfrm>
          <a:off x="810768" y="2113280"/>
          <a:ext cx="4876800" cy="89408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Direct and Indirect Measures</a:t>
          </a:r>
        </a:p>
      </dsp:txBody>
      <dsp:txXfrm>
        <a:off x="836955" y="2139467"/>
        <a:ext cx="3840937" cy="841706"/>
      </dsp:txXfrm>
    </dsp:sp>
    <dsp:sp modelId="{01AD9183-7970-164F-A0A1-142A86861C12}">
      <dsp:nvSpPr>
        <dsp:cNvPr id="0" name=""/>
        <dsp:cNvSpPr/>
      </dsp:nvSpPr>
      <dsp:spPr>
        <a:xfrm>
          <a:off x="1219200" y="3169919"/>
          <a:ext cx="4876800" cy="89408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Findings</a:t>
          </a:r>
        </a:p>
      </dsp:txBody>
      <dsp:txXfrm>
        <a:off x="1245387" y="3196106"/>
        <a:ext cx="3834841" cy="841706"/>
      </dsp:txXfrm>
    </dsp:sp>
    <dsp:sp modelId="{A2F3334A-F2D7-3644-804F-83F2B8BF7156}">
      <dsp:nvSpPr>
        <dsp:cNvPr id="0" name=""/>
        <dsp:cNvSpPr/>
      </dsp:nvSpPr>
      <dsp:spPr>
        <a:xfrm>
          <a:off x="4295647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426406" y="684783"/>
        <a:ext cx="319634" cy="437317"/>
      </dsp:txXfrm>
    </dsp:sp>
    <dsp:sp modelId="{18A52168-DC43-D341-B299-0C426EEE929B}">
      <dsp:nvSpPr>
        <dsp:cNvPr id="0" name=""/>
        <dsp:cNvSpPr/>
      </dsp:nvSpPr>
      <dsp:spPr>
        <a:xfrm>
          <a:off x="4704080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34839" y="1741423"/>
        <a:ext cx="319634" cy="437317"/>
      </dsp:txXfrm>
    </dsp:sp>
    <dsp:sp modelId="{3ADC7864-130C-6248-843E-C564A0280FAA}">
      <dsp:nvSpPr>
        <dsp:cNvPr id="0" name=""/>
        <dsp:cNvSpPr/>
      </dsp:nvSpPr>
      <dsp:spPr>
        <a:xfrm>
          <a:off x="5106415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5237174" y="2798064"/>
        <a:ext cx="319634" cy="437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6464-B62A-694C-A09F-FEAD5D130671}" type="datetimeFigureOut">
              <a:rPr lang="en-US" smtClean="0"/>
              <a:t>7/15/20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38A5D-F4E3-EC4F-A3CA-95055D4B2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6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ABBCF-8183-CA4B-8CD6-802A9BFDFC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8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4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3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2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4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5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4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2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8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4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F6D76-7F84-5C44-876B-9D820F61AE5A}" type="datetimeFigureOut">
              <a:rPr lang="en-US" smtClean="0"/>
              <a:t>7/14/20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CD9FA-DEB4-3A4D-A0F0-284AD3022D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02/9781118445112.stat06882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9682" y="3521561"/>
            <a:ext cx="6783614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80"/>
              </a:lnSpc>
            </a:pPr>
            <a:r>
              <a:rPr lang="en-US" sz="4400" dirty="0">
                <a:solidFill>
                  <a:schemeClr val="bg1"/>
                </a:solidFill>
                <a:latin typeface="Georgia"/>
                <a:cs typeface="Georgia"/>
              </a:rPr>
              <a:t>Data Informed Decisions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Summer 2020 Workshop: Content Series #7</a:t>
            </a: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presented by: Dr. Summer DeProw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July 15, 2020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7" name="Picture 16" descr="student-un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52" y="350264"/>
            <a:ext cx="6698244" cy="3003633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 descr="UnivLogo_Stack_2C_D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Data Reporting with Rubrics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EA2CE2-3953-5D4D-8554-E56D171A6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15" y="931311"/>
            <a:ext cx="8047404" cy="46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4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Data Reporting with Rubrics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57D69-6E04-DD4C-ABA5-D80AB0359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1409700"/>
            <a:ext cx="7797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8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1"/>
            <a:ext cx="6783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Arial"/>
              </a:rPr>
              <a:t>Before you start, check the checkpoints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3C3FFE-6EBD-A64C-B86A-B32E22DE73E2}"/>
              </a:ext>
            </a:extLst>
          </p:cNvPr>
          <p:cNvSpPr txBox="1"/>
          <p:nvPr/>
        </p:nvSpPr>
        <p:spPr>
          <a:xfrm>
            <a:off x="2028634" y="2248848"/>
            <a:ext cx="6783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Does the data speak to the faculty?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students included in the data?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cycles/years of data included?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Does the process have efficacy?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Find the curriculum map?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8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5DC4E-5E69-7C4B-9C28-24341E8E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5" y="410966"/>
            <a:ext cx="8471089" cy="60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5192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eorgia"/>
                <a:cs typeface="Arial"/>
              </a:rPr>
              <a:t>Data Reporting with Exams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916D13-0817-3440-828A-498A837CF1B0}"/>
              </a:ext>
            </a:extLst>
          </p:cNvPr>
          <p:cNvSpPr txBox="1"/>
          <p:nvPr/>
        </p:nvSpPr>
        <p:spPr>
          <a:xfrm>
            <a:off x="2028634" y="898046"/>
            <a:ext cx="70390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Purchased/Licensure Exams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ETS Major Field Exams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CAT—Critical Thinking Analysis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California Critical Thinking Skills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Specific graduate admissions exam—MCAT, PCAT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Pre-Licensure exam—HESI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Any licensure exam—PRAXIS, NCLEX, etc.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Advantages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Tested exam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statistics calculated for you—Aggregate and disaggregate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Sub-scores can be directly connected to outcomes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Comparative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Disadvantages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Includes questions that are not part of curriculum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Students don’t invest themselves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Most are knowledge-based exams, not application of knowledge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9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5811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Data Reporting with Exams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988C2EA-60EB-9A45-9DAE-9570886162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631569"/>
              </p:ext>
            </p:extLst>
          </p:nvPr>
        </p:nvGraphicFramePr>
        <p:xfrm>
          <a:off x="1424983" y="967153"/>
          <a:ext cx="6415085" cy="467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7" imgW="6997700" imgH="2311400" progId="Word.Document.12">
                  <p:embed/>
                </p:oleObj>
              </mc:Choice>
              <mc:Fallback>
                <p:oleObj name="Document" r:id="rId7" imgW="6997700" imgH="2311400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4983" y="967153"/>
                        <a:ext cx="6415085" cy="4674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674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5811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Data Reporting with Exams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F48F3B9-2A7B-5F48-BB6E-FCE5942D72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818490"/>
              </p:ext>
            </p:extLst>
          </p:nvPr>
        </p:nvGraphicFramePr>
        <p:xfrm>
          <a:off x="1343970" y="944213"/>
          <a:ext cx="6425760" cy="4857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Document" r:id="rId7" imgW="6997700" imgH="6096000" progId="Word.Document.12">
                  <p:embed/>
                </p:oleObj>
              </mc:Choice>
              <mc:Fallback>
                <p:oleObj name="Document" r:id="rId7" imgW="6997700" imgH="6096000" progId="Word.Documen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43970" y="944213"/>
                        <a:ext cx="6425760" cy="4857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757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5192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eorgia"/>
                <a:cs typeface="Arial"/>
              </a:rPr>
              <a:t>Data Reporting with Exams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916D13-0817-3440-828A-498A837CF1B0}"/>
              </a:ext>
            </a:extLst>
          </p:cNvPr>
          <p:cNvSpPr txBox="1"/>
          <p:nvPr/>
        </p:nvSpPr>
        <p:spPr>
          <a:xfrm>
            <a:off x="2028634" y="898046"/>
            <a:ext cx="70390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Homegrown Exams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Advantages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Professors can align exam to outcomes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Professors have confidence in results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include application questions from scenario-based (case study, video, music) questions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Disadvantages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the exam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Connecting the exam questions to multiple outcomes can be laborious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Calculate statistics yourself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external comparative data </a:t>
            </a:r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Tools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Blackboard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Scantron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7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eorgia"/>
                <a:cs typeface="Arial"/>
              </a:rPr>
              <a:t>Aggregate Data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916D13-0817-3440-828A-498A837CF1B0}"/>
              </a:ext>
            </a:extLst>
          </p:cNvPr>
          <p:cNvSpPr txBox="1"/>
          <p:nvPr/>
        </p:nvSpPr>
        <p:spPr>
          <a:xfrm>
            <a:off x="2028634" y="898046"/>
            <a:ext cx="70390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Entire group over a period of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Example, Senior Plant and Soil Science students comprehensive final exam scores worth 100 points in PSSC 4883 Agriculture Systems throughout the academic year 2015-16 (four sections of 25 students)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Typically descriptive statistics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Central tendency—Mean, Median,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Dispersion—Range, Standard Deviation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Trend analysis (year-to-year percentage changes) can be particularly interesting if you have previously implemented an action plan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However, we are not designing hypothesis testing (in some instances we can, but that is typically not used in student-learning assessment)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3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3498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eorgia"/>
                <a:cs typeface="Arial"/>
              </a:rPr>
              <a:t>Disaggregate Data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916D13-0817-3440-828A-498A837CF1B0}"/>
              </a:ext>
            </a:extLst>
          </p:cNvPr>
          <p:cNvSpPr txBox="1"/>
          <p:nvPr/>
        </p:nvSpPr>
        <p:spPr>
          <a:xfrm>
            <a:off x="2028634" y="898046"/>
            <a:ext cx="7039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Aggregated data broken into parts,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Identifiable groups—day classes, night classes, fall or spring semester, race, gender, major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Identifiable sub-scores—groups of questions that speak to a subject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Item analysis—percent responses to each answer and psychometric analysis of questions and possible answers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745" y="989104"/>
            <a:ext cx="470513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and thank you for participating in our Summer Workshop Series!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will be muted upon entry to the workshop, so please introduce yourself via the Chat feature by clicking “Chat.”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4705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Workshop Procedures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B8F4E1-D15F-5540-8431-9FE490FD4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57" y="3357680"/>
            <a:ext cx="3614718" cy="8391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BB3A8B-E82B-6640-AF90-68DB4FAD96C2}"/>
              </a:ext>
            </a:extLst>
          </p:cNvPr>
          <p:cNvSpPr/>
          <p:nvPr/>
        </p:nvSpPr>
        <p:spPr>
          <a:xfrm>
            <a:off x="2356337" y="3163534"/>
            <a:ext cx="855786" cy="12326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A0EAA-CE7D-7644-8B46-4954591DDEAA}"/>
              </a:ext>
            </a:extLst>
          </p:cNvPr>
          <p:cNvSpPr txBox="1"/>
          <p:nvPr/>
        </p:nvSpPr>
        <p:spPr>
          <a:xfrm>
            <a:off x="259745" y="4465850"/>
            <a:ext cx="470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window to the right will appear where you can add your introduction: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DB934-FF64-EE4B-A619-6FEA8A54C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497" y="638908"/>
            <a:ext cx="2527300" cy="44323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AE8258-B7FF-A346-B174-70F76E2E6DF0}"/>
              </a:ext>
            </a:extLst>
          </p:cNvPr>
          <p:cNvCxnSpPr>
            <a:cxnSpLocks/>
          </p:cNvCxnSpPr>
          <p:nvPr/>
        </p:nvCxnSpPr>
        <p:spPr>
          <a:xfrm>
            <a:off x="4712678" y="4982310"/>
            <a:ext cx="115462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4F06AA2-5AFF-DB4C-9D64-6A23C8DEDF91}"/>
              </a:ext>
            </a:extLst>
          </p:cNvPr>
          <p:cNvSpPr txBox="1"/>
          <p:nvPr/>
        </p:nvSpPr>
        <p:spPr>
          <a:xfrm>
            <a:off x="259745" y="5173736"/>
            <a:ext cx="847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have questions during the session, please add them to the Chat box and at the conclusion of our time we will include them in the Q and A.</a:t>
            </a:r>
          </a:p>
        </p:txBody>
      </p:sp>
    </p:spTree>
    <p:extLst>
      <p:ext uri="{BB962C8B-B14F-4D97-AF65-F5344CB8AC3E}">
        <p14:creationId xmlns:p14="http://schemas.microsoft.com/office/powerpoint/2010/main" val="1516344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5394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Blackboard Item Analysis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12" name="Content Placeholder 11" descr="Screen Shot 2016-04-06 at 5.48.49 AM.png">
            <a:extLst>
              <a:ext uri="{FF2B5EF4-FFF2-40B4-BE49-F238E27FC236}">
                <a16:creationId xmlns:a16="http://schemas.microsoft.com/office/drawing/2014/main" id="{1FA6368E-2B1B-0440-9E5F-C72BF7ECF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r="10018"/>
          <a:stretch>
            <a:fillRect/>
          </a:stretch>
        </p:blipFill>
        <p:spPr>
          <a:xfrm>
            <a:off x="686593" y="1076799"/>
            <a:ext cx="7770813" cy="42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7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5394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Blackboard Item Analysis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13" name="Content Placeholder 7" descr="Screen Shot 2016-04-06 at 5.51.18 AM.png">
            <a:extLst>
              <a:ext uri="{FF2B5EF4-FFF2-40B4-BE49-F238E27FC236}">
                <a16:creationId xmlns:a16="http://schemas.microsoft.com/office/drawing/2014/main" id="{4116F7AF-D886-4B4E-B936-BE86FB84F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 b="10392"/>
          <a:stretch>
            <a:fillRect/>
          </a:stretch>
        </p:blipFill>
        <p:spPr>
          <a:xfrm>
            <a:off x="395840" y="958423"/>
            <a:ext cx="8206154" cy="48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9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3986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EAC Item Analysis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BFC4CB-8473-7546-B015-3E5F65392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52" y="944213"/>
            <a:ext cx="8540496" cy="379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2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3986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EAC Item Analysis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DDE117-1F5A-B843-8646-D63B14470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39" y="991281"/>
            <a:ext cx="8541722" cy="37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69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1"/>
            <a:ext cx="6783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Arial"/>
              </a:rPr>
              <a:t>Before you start, check the checkpoints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3C3FFE-6EBD-A64C-B86A-B32E22DE73E2}"/>
              </a:ext>
            </a:extLst>
          </p:cNvPr>
          <p:cNvSpPr txBox="1"/>
          <p:nvPr/>
        </p:nvSpPr>
        <p:spPr>
          <a:xfrm>
            <a:off x="2028634" y="2248848"/>
            <a:ext cx="6783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Does the data speak to the faculty?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students included in the data?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cycles/years of data included?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Does the process have efficacy?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Find the curriculum map?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38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F5DC4E-5E69-7C4B-9C28-24341E8E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5" y="410966"/>
            <a:ext cx="8471089" cy="60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24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1"/>
            <a:ext cx="67836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Arial"/>
              </a:rPr>
              <a:t>Then, find all indirect data….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3C3FFE-6EBD-A64C-B86A-B32E22DE73E2}"/>
              </a:ext>
            </a:extLst>
          </p:cNvPr>
          <p:cNvSpPr txBox="1"/>
          <p:nvPr/>
        </p:nvSpPr>
        <p:spPr>
          <a:xfrm>
            <a:off x="2028634" y="2248848"/>
            <a:ext cx="6783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your graduation, alumni, and/or employer surveys/focus group to be sure questions are connected to the learning outcomes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any other indirect data you are using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If so, then use the indirect data to corroborate or refute the direct measure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the industry changes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graduate school admission changes/expectations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7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1"/>
            <a:ext cx="6783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Georgia"/>
              </a:rPr>
              <a:t>What does this mean for the assignment, course, program? 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3C3FFE-6EBD-A64C-B86A-B32E22DE73E2}"/>
              </a:ext>
            </a:extLst>
          </p:cNvPr>
          <p:cNvSpPr txBox="1"/>
          <p:nvPr/>
        </p:nvSpPr>
        <p:spPr>
          <a:xfrm>
            <a:off x="1871276" y="1428431"/>
            <a:ext cx="67836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data analysis will land in one of three buckets: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Target student performance is met and the process of collecting the data is trusted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Target student performance is not met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Data is found to invalid and unreliable due to the process in which it is collected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Assessment Leader Questions to ask: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Does the data speak to the faculty?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students included in the data?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cycles/years of data included?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Does the process have efficacy?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Where is that curriculum map?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75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280076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Georgia"/>
              </a:rPr>
              <a:t>Session Q &amp; A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4C1C5-31FF-F54D-BDF0-07D9AF35A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634" y="944213"/>
            <a:ext cx="672084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223811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Georgia"/>
              </a:rPr>
              <a:t>References</a:t>
            </a: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690106-36E8-2D4F-A122-F50AD17E934D}"/>
              </a:ext>
            </a:extLst>
          </p:cNvPr>
          <p:cNvSpPr txBox="1"/>
          <p:nvPr/>
        </p:nvSpPr>
        <p:spPr>
          <a:xfrm>
            <a:off x="1969682" y="898046"/>
            <a:ext cx="6935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Bresciani, Marilee &amp; Oakleaf, Megan &amp; Kolkhorst, Fred &amp; Nebeker, Camille &amp; Barlow, Jessica &amp; Duncan, Kristin &amp; Hickmott, Jessica. (2009). Examining Design and Inter-Rater Reliability of a Rubric Measuring Research Quality across Multiple Disciplines. School of Information Studies Faculty Scholarship. 14.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Gwet, K.L. (2014). Inter-rater Reliability. In Wiley StatsRef: Statistics Reference Online (eds N. Balakrishnan, T. Colton, B. Everitt, W. Piegorsch, F. Ruggeri and J.L. Teugels).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doi:</a:t>
            </a:r>
            <a:r>
              <a:rPr lang="en-US" dirty="0">
                <a:hlinkClick r:id="rId6"/>
              </a:rPr>
              <a:t>10.1002/9781118445112.stat06882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6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9682" y="990269"/>
            <a:ext cx="6783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Attendees will be able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Connect the dots between learning outcomes, curriculum maps, direct measures data, and indirect measures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Collect Data from applicable measures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Blackboard, EAC, Excel, Scantron, Qualtrics and other methods to collect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Organize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By rubric row, exam item, survey answer,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what the data results mean for the measure, course, program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How/When/Where to engage program/course faculty in assessment analysis and interpretation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3948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Workshop Agenda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1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  <a:endParaRPr lang="en-US" sz="9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sz="900" b="1" dirty="0" err="1">
                <a:solidFill>
                  <a:srgbClr val="FFFFFF"/>
                </a:solidFill>
                <a:latin typeface="Arial"/>
                <a:cs typeface="Arial"/>
              </a:rPr>
              <a:t>ArkansasState</a:t>
            </a:r>
            <a:endParaRPr lang="en-US" sz="9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900" b="1" dirty="0" err="1">
                <a:solidFill>
                  <a:srgbClr val="FFFFFF"/>
                </a:solidFill>
                <a:latin typeface="Arial"/>
                <a:cs typeface="Arial"/>
              </a:rPr>
              <a:t>ArkansasState</a:t>
            </a:r>
            <a:endParaRPr lang="en-US" sz="9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3383" y="297882"/>
            <a:ext cx="7298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FFFF"/>
                </a:solidFill>
                <a:latin typeface="Georgia"/>
                <a:cs typeface="Arial"/>
              </a:rPr>
              <a:t>Organize data to develop a coherent </a:t>
            </a:r>
            <a:r>
              <a:rPr lang="en-US" sz="2400">
                <a:solidFill>
                  <a:srgbClr val="FFFFFF"/>
                </a:solidFill>
                <a:latin typeface="Georgia"/>
                <a:cs typeface="Arial"/>
              </a:rPr>
              <a:t>learning story…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3C5718-972E-0847-BFA5-341710B8E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553" y="898046"/>
            <a:ext cx="7329596" cy="57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7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4560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How did we get here?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6CBAC8-6528-5B43-84F6-AC884B46F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97427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5224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1"/>
            <a:ext cx="6783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Arial"/>
              </a:rPr>
              <a:t>Before you start, check the checkpoints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3C3FFE-6EBD-A64C-B86A-B32E22DE73E2}"/>
              </a:ext>
            </a:extLst>
          </p:cNvPr>
          <p:cNvSpPr txBox="1"/>
          <p:nvPr/>
        </p:nvSpPr>
        <p:spPr>
          <a:xfrm>
            <a:off x="2028634" y="2248848"/>
            <a:ext cx="67836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Does the data speak to the faculty?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students included in the data?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How many cycles/years of data included?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Does the process have efficacy?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Find the curriculum map?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2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2593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Georgia"/>
                <a:cs typeface="Arial"/>
              </a:rPr>
              <a:t>Data Capture</a:t>
            </a: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916D13-0817-3440-828A-498A837CF1B0}"/>
              </a:ext>
            </a:extLst>
          </p:cNvPr>
          <p:cNvSpPr txBox="1"/>
          <p:nvPr/>
        </p:nvSpPr>
        <p:spPr>
          <a:xfrm>
            <a:off x="2028634" y="898046"/>
            <a:ext cx="70390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be done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Blackboard Reporting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 Visual 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Across Course Shells of one professor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Across Sections of a single course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Across Time for a course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Scantron Reports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Through the Testing Center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Qualtrics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Predominately used with surveys, but can be used for Direct Assessment (i.e. exams or qualitative analysis of ”long answer” responses)</a:t>
            </a:r>
          </a:p>
        </p:txBody>
      </p:sp>
    </p:spTree>
    <p:extLst>
      <p:ext uri="{BB962C8B-B14F-4D97-AF65-F5344CB8AC3E}">
        <p14:creationId xmlns:p14="http://schemas.microsoft.com/office/powerpoint/2010/main" val="2064966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41533" y="350266"/>
            <a:ext cx="0" cy="6197822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156" y="582117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10" name="Picture 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6103558"/>
            <a:ext cx="165326" cy="165326"/>
          </a:xfrm>
          <a:prstGeom prst="rect">
            <a:avLst/>
          </a:prstGeom>
        </p:spPr>
      </p:pic>
      <p:pic>
        <p:nvPicPr>
          <p:cNvPr id="11" name="Picture 1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6273117"/>
            <a:ext cx="274971" cy="274971"/>
          </a:xfrm>
          <a:prstGeom prst="rect">
            <a:avLst/>
          </a:prstGeom>
        </p:spPr>
      </p:pic>
      <p:pic>
        <p:nvPicPr>
          <p:cNvPr id="12" name="Picture 1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7" y="5871147"/>
            <a:ext cx="168411" cy="1684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61" y="6056490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156" y="6268884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682" y="297882"/>
            <a:ext cx="433965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300" dirty="0">
                <a:solidFill>
                  <a:srgbClr val="FFFFFF"/>
                </a:solidFill>
                <a:latin typeface="Georgia"/>
                <a:cs typeface="Georgia"/>
              </a:rPr>
              <a:t>Inter-Rater Reliability</a:t>
            </a:r>
            <a:endParaRPr lang="en-US" sz="33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5" name="Picture 14" descr="UnivLogo_Stack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" y="365476"/>
            <a:ext cx="1267480" cy="989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CEF900-4F91-814A-91C3-7298C1C78101}"/>
              </a:ext>
            </a:extLst>
          </p:cNvPr>
          <p:cNvSpPr txBox="1"/>
          <p:nvPr/>
        </p:nvSpPr>
        <p:spPr>
          <a:xfrm>
            <a:off x="1969682" y="898046"/>
            <a:ext cx="693550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Definition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Wide-range of applications across a variety of situations  so there is no single definition (Gwet,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Basic concept is to determine the intentional agreement between raters and remove the happenstance agreement due to rater guessing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Usually reported between 0 to 1, but some measures can offer negative scores between -1 and 0.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Why is IRR important?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“Nearly universal” agreement that reliability is an important property in educational measurement (Bresciani, et al., 2009)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 are scoring student work that cannot be scored objectively but requires a rating of degree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goal is to minimize the variations between raters to formalize the criteria for scoring student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Gives an opportunity for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Less formally, it should spark robust conversation between professors about what students should know and be able to do and/or the data professors need to make student-learning action plans</a:t>
            </a:r>
          </a:p>
        </p:txBody>
      </p:sp>
    </p:spTree>
    <p:extLst>
      <p:ext uri="{BB962C8B-B14F-4D97-AF65-F5344CB8AC3E}">
        <p14:creationId xmlns:p14="http://schemas.microsoft.com/office/powerpoint/2010/main" val="255311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259746" y="5979715"/>
            <a:ext cx="8478342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4231" y="6297089"/>
            <a:ext cx="7875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AState.edu</a:t>
            </a:r>
          </a:p>
        </p:txBody>
      </p:sp>
      <p:pic>
        <p:nvPicPr>
          <p:cNvPr id="20" name="Picture 19" descr="FB-f-Logo__blue_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50" y="6350205"/>
            <a:ext cx="165326" cy="165326"/>
          </a:xfrm>
          <a:prstGeom prst="rect">
            <a:avLst/>
          </a:prstGeom>
        </p:spPr>
      </p:pic>
      <p:pic>
        <p:nvPicPr>
          <p:cNvPr id="21" name="Picture 20" descr="twitter-bird-light-b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7" y="6290489"/>
            <a:ext cx="274971" cy="274971"/>
          </a:xfrm>
          <a:prstGeom prst="rect">
            <a:avLst/>
          </a:prstGeom>
        </p:spPr>
      </p:pic>
      <p:pic>
        <p:nvPicPr>
          <p:cNvPr id="22" name="Picture 21" descr="world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17" y="6347057"/>
            <a:ext cx="168411" cy="1684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87664" y="6303137"/>
            <a:ext cx="101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/ArkansasState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25679" y="6294722"/>
            <a:ext cx="10991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  <a:latin typeface="Arial"/>
                <a:cs typeface="Arial"/>
              </a:rPr>
              <a:t>@ArkansasState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46" y="297882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  <a:latin typeface="Georgia"/>
                <a:cs typeface="Arial"/>
              </a:rPr>
              <a:t>Data Reporting with Rubrics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Picture 1" descr="UnivLogo_Horiz_2C_Dar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6" y="6112302"/>
            <a:ext cx="2329965" cy="625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421D-FB5A-8046-A15F-7B56DE35E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66" y="952775"/>
            <a:ext cx="7586068" cy="48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36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1380</Words>
  <Application>Microsoft Macintosh PowerPoint</Application>
  <PresentationFormat>On-screen Show (4:3)</PresentationFormat>
  <Paragraphs>254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Georgia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Clark</dc:creator>
  <cp:lastModifiedBy>Summer DeProw</cp:lastModifiedBy>
  <cp:revision>74</cp:revision>
  <cp:lastPrinted>2013-08-23T22:03:43Z</cp:lastPrinted>
  <dcterms:created xsi:type="dcterms:W3CDTF">2013-08-23T15:55:02Z</dcterms:created>
  <dcterms:modified xsi:type="dcterms:W3CDTF">2020-07-15T14:18:57Z</dcterms:modified>
</cp:coreProperties>
</file>