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9" r:id="rId3"/>
    <p:sldId id="257" r:id="rId4"/>
    <p:sldId id="258"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60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7C243B5-6C45-415C-AFA9-21F2D548B641}" type="datetimeFigureOut">
              <a:rPr lang="en-US" smtClean="0"/>
              <a:t>8/16/2013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151983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327835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1871988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CD7DE6D-E28A-48DF-8D8F-2D4769D67D0D}"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4665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2188456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3598536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3190035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2050381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7C243B5-6C45-415C-AFA9-21F2D548B641}" type="datetimeFigureOut">
              <a:rPr lang="en-US" smtClean="0"/>
              <a:t>8/16/2013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3912518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172868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7C243B5-6C45-415C-AFA9-21F2D548B641}" type="datetimeFigureOut">
              <a:rPr lang="en-US" smtClean="0"/>
              <a:t>8/16/2013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21515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323127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170265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417338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57859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81523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243B5-6C45-415C-AFA9-21F2D548B641}" type="datetimeFigureOut">
              <a:rPr lang="en-US" smtClean="0"/>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7DE6D-E28A-48DF-8D8F-2D4769D67D0D}" type="slidenum">
              <a:rPr lang="en-US" smtClean="0"/>
              <a:t>‹#›</a:t>
            </a:fld>
            <a:endParaRPr lang="en-US" dirty="0"/>
          </a:p>
        </p:txBody>
      </p:sp>
    </p:spTree>
    <p:extLst>
      <p:ext uri="{BB962C8B-B14F-4D97-AF65-F5344CB8AC3E}">
        <p14:creationId xmlns:p14="http://schemas.microsoft.com/office/powerpoint/2010/main" val="188158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C243B5-6C45-415C-AFA9-21F2D548B641}" type="datetimeFigureOut">
              <a:rPr lang="en-US" smtClean="0"/>
              <a:t>8/16/2013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CD7DE6D-E28A-48DF-8D8F-2D4769D67D0D}" type="slidenum">
              <a:rPr lang="en-US" smtClean="0"/>
              <a:t>‹#›</a:t>
            </a:fld>
            <a:endParaRPr lang="en-US" dirty="0"/>
          </a:p>
        </p:txBody>
      </p:sp>
    </p:spTree>
    <p:extLst>
      <p:ext uri="{BB962C8B-B14F-4D97-AF65-F5344CB8AC3E}">
        <p14:creationId xmlns:p14="http://schemas.microsoft.com/office/powerpoint/2010/main" val="1614226448"/>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1067" y="764373"/>
            <a:ext cx="11015133" cy="1293028"/>
          </a:xfrm>
        </p:spPr>
        <p:txBody>
          <a:bodyPr/>
          <a:lstStyle/>
          <a:p>
            <a:pPr algn="ctr"/>
            <a:r>
              <a:rPr lang="en-US" dirty="0" smtClean="0">
                <a:solidFill>
                  <a:srgbClr val="FF0000"/>
                </a:solidFill>
              </a:rPr>
              <a:t>ECH Intern Responsibilities in </a:t>
            </a:r>
            <a:br>
              <a:rPr lang="en-US" dirty="0" smtClean="0">
                <a:solidFill>
                  <a:srgbClr val="FF0000"/>
                </a:solidFill>
              </a:rPr>
            </a:br>
            <a:r>
              <a:rPr lang="en-US" dirty="0" smtClean="0">
                <a:solidFill>
                  <a:srgbClr val="FF0000"/>
                </a:solidFill>
              </a:rPr>
              <a:t>Both Placements</a:t>
            </a:r>
            <a:endParaRPr lang="en-US" dirty="0">
              <a:solidFill>
                <a:srgbClr val="FF0000"/>
              </a:solidFill>
            </a:endParaRPr>
          </a:p>
        </p:txBody>
      </p:sp>
      <p:sp>
        <p:nvSpPr>
          <p:cNvPr id="5" name="Content Placeholder 4"/>
          <p:cNvSpPr>
            <a:spLocks noGrp="1"/>
          </p:cNvSpPr>
          <p:nvPr>
            <p:ph idx="1"/>
          </p:nvPr>
        </p:nvSpPr>
        <p:spPr>
          <a:xfrm>
            <a:off x="685800" y="2194560"/>
            <a:ext cx="10820400" cy="4307840"/>
          </a:xfrm>
        </p:spPr>
        <p:txBody>
          <a:bodyPr>
            <a:normAutofit/>
          </a:bodyPr>
          <a:lstStyle/>
          <a:p>
            <a:r>
              <a:rPr lang="en-US" sz="3200" dirty="0" smtClean="0"/>
              <a:t>NOTE:  Different University Supervisors may have varied requirements.  Some of you may have different Supervisors for Placement I and Placement II.</a:t>
            </a:r>
          </a:p>
          <a:p>
            <a:r>
              <a:rPr lang="en-US" sz="3200" dirty="0" smtClean="0"/>
              <a:t>The basic responsibilities are the same, regardless of supervisors, but you follow your University Supervisor’s instructions.  </a:t>
            </a:r>
            <a:r>
              <a:rPr lang="en-US" sz="3200" b="1" u="sng" dirty="0" smtClean="0"/>
              <a:t>All Interns must submit Portfolios, however.</a:t>
            </a:r>
            <a:endParaRPr lang="en-US" sz="3200" b="1" u="sng" dirty="0"/>
          </a:p>
        </p:txBody>
      </p:sp>
    </p:spTree>
    <p:extLst>
      <p:ext uri="{BB962C8B-B14F-4D97-AF65-F5344CB8AC3E}">
        <p14:creationId xmlns:p14="http://schemas.microsoft.com/office/powerpoint/2010/main" val="2589450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9" y="347730"/>
            <a:ext cx="10591791" cy="2047740"/>
          </a:xfrm>
        </p:spPr>
        <p:txBody>
          <a:bodyPr/>
          <a:lstStyle/>
          <a:p>
            <a:pPr algn="ctr"/>
            <a:r>
              <a:rPr lang="en-US" dirty="0" smtClean="0"/>
              <a:t>Kindergarten Placement</a:t>
            </a:r>
            <a:br>
              <a:rPr lang="en-US" dirty="0" smtClean="0"/>
            </a:br>
            <a:r>
              <a:rPr lang="en-US" dirty="0" smtClean="0"/>
              <a:t>(Possible Example)</a:t>
            </a:r>
            <a:br>
              <a:rPr lang="en-US" dirty="0" smtClean="0"/>
            </a:br>
            <a:r>
              <a:rPr lang="en-US" sz="2800" dirty="0" err="1" smtClean="0"/>
              <a:t>IIP</a:t>
            </a:r>
            <a:r>
              <a:rPr lang="en-US" sz="2800" dirty="0" smtClean="0"/>
              <a:t> </a:t>
            </a:r>
            <a:r>
              <a:rPr lang="en-US" sz="2800" u="sng" dirty="0" smtClean="0"/>
              <a:t>and</a:t>
            </a:r>
            <a:r>
              <a:rPr lang="en-US" sz="2800" dirty="0" smtClean="0"/>
              <a:t> Advocacy Rationale</a:t>
            </a:r>
            <a:endParaRPr lang="en-US" dirty="0"/>
          </a:p>
        </p:txBody>
      </p:sp>
      <p:sp>
        <p:nvSpPr>
          <p:cNvPr id="5" name="Text Placeholder 4"/>
          <p:cNvSpPr>
            <a:spLocks noGrp="1"/>
          </p:cNvSpPr>
          <p:nvPr>
            <p:ph type="body" idx="1"/>
          </p:nvPr>
        </p:nvSpPr>
        <p:spPr/>
        <p:txBody>
          <a:bodyPr/>
          <a:lstStyle/>
          <a:p>
            <a:pPr algn="ctr"/>
            <a:r>
              <a:rPr lang="en-US" dirty="0" smtClean="0"/>
              <a:t>One Week IIP</a:t>
            </a:r>
            <a:endParaRPr lang="en-US" dirty="0"/>
          </a:p>
        </p:txBody>
      </p:sp>
      <p:sp>
        <p:nvSpPr>
          <p:cNvPr id="6" name="Content Placeholder 5"/>
          <p:cNvSpPr>
            <a:spLocks noGrp="1"/>
          </p:cNvSpPr>
          <p:nvPr>
            <p:ph sz="half" idx="2"/>
          </p:nvPr>
        </p:nvSpPr>
        <p:spPr>
          <a:xfrm>
            <a:off x="685801" y="3132666"/>
            <a:ext cx="5308599" cy="3251201"/>
          </a:xfrm>
        </p:spPr>
        <p:txBody>
          <a:bodyPr>
            <a:normAutofit fontScale="92500" lnSpcReduction="20000"/>
          </a:bodyPr>
          <a:lstStyle/>
          <a:p>
            <a:r>
              <a:rPr lang="en-US" dirty="0" smtClean="0"/>
              <a:t>You must have:</a:t>
            </a:r>
          </a:p>
          <a:p>
            <a:pPr lvl="1"/>
            <a:r>
              <a:rPr lang="en-US" dirty="0" smtClean="0"/>
              <a:t>Lesson Plans for IIP 48 hours in advance</a:t>
            </a:r>
          </a:p>
          <a:p>
            <a:pPr lvl="1"/>
            <a:r>
              <a:rPr lang="en-US" dirty="0" smtClean="0"/>
              <a:t>Checklist of activities cross-references with </a:t>
            </a:r>
            <a:r>
              <a:rPr lang="en-US" dirty="0" smtClean="0"/>
              <a:t>IIP-P</a:t>
            </a:r>
            <a:r>
              <a:rPr lang="en-US" u="sng" dirty="0" smtClean="0"/>
              <a:t>artially</a:t>
            </a:r>
            <a:r>
              <a:rPr lang="en-US" dirty="0" smtClean="0"/>
              <a:t> included</a:t>
            </a:r>
          </a:p>
          <a:p>
            <a:pPr lvl="1"/>
            <a:r>
              <a:rPr lang="en-US" dirty="0" smtClean="0"/>
              <a:t>NOTE Checklist will go with both IIP’s since you will have 2 IIPs</a:t>
            </a:r>
            <a:endParaRPr lang="en-US" dirty="0" smtClean="0"/>
          </a:p>
          <a:p>
            <a:pPr lvl="1"/>
            <a:r>
              <a:rPr lang="en-US" dirty="0" smtClean="0"/>
              <a:t>IIP Advocacy Rationale-</a:t>
            </a:r>
          </a:p>
          <a:p>
            <a:pPr lvl="2"/>
            <a:r>
              <a:rPr lang="en-US" b="1" u="sng" dirty="0"/>
              <a:t>1</a:t>
            </a:r>
            <a:r>
              <a:rPr lang="en-US" b="1" u="sng" dirty="0" smtClean="0"/>
              <a:t> Activity Chosen</a:t>
            </a:r>
            <a:endParaRPr lang="en-US" b="1" u="sng" dirty="0" smtClean="0"/>
          </a:p>
          <a:p>
            <a:pPr lvl="2"/>
            <a:r>
              <a:rPr lang="en-US" dirty="0"/>
              <a:t>1</a:t>
            </a:r>
            <a:r>
              <a:rPr lang="en-US" dirty="0" smtClean="0"/>
              <a:t> Rationale </a:t>
            </a:r>
            <a:r>
              <a:rPr lang="en-US" dirty="0" smtClean="0"/>
              <a:t>for Parents</a:t>
            </a:r>
          </a:p>
          <a:p>
            <a:pPr lvl="2"/>
            <a:r>
              <a:rPr lang="en-US" dirty="0"/>
              <a:t>1</a:t>
            </a:r>
            <a:r>
              <a:rPr lang="en-US" dirty="0" smtClean="0"/>
              <a:t> Rationale </a:t>
            </a:r>
            <a:r>
              <a:rPr lang="en-US" dirty="0" smtClean="0"/>
              <a:t>for Administrators</a:t>
            </a:r>
          </a:p>
          <a:p>
            <a:pPr lvl="2"/>
            <a:r>
              <a:rPr lang="en-US" dirty="0" smtClean="0"/>
              <a:t>= </a:t>
            </a:r>
            <a:r>
              <a:rPr lang="en-US" dirty="0" smtClean="0"/>
              <a:t>2 </a:t>
            </a:r>
            <a:r>
              <a:rPr lang="en-US" dirty="0" smtClean="0"/>
              <a:t>Rationales </a:t>
            </a:r>
            <a:r>
              <a:rPr lang="en-US" dirty="0" smtClean="0"/>
              <a:t>TOTAL PER IIP (2 IIPS)</a:t>
            </a:r>
            <a:endParaRPr lang="en-US" dirty="0"/>
          </a:p>
        </p:txBody>
      </p:sp>
      <p:sp>
        <p:nvSpPr>
          <p:cNvPr id="7" name="Text Placeholder 6"/>
          <p:cNvSpPr>
            <a:spLocks noGrp="1"/>
          </p:cNvSpPr>
          <p:nvPr>
            <p:ph type="body" sz="quarter" idx="3"/>
          </p:nvPr>
        </p:nvSpPr>
        <p:spPr/>
        <p:txBody>
          <a:bodyPr/>
          <a:lstStyle/>
          <a:p>
            <a:pPr algn="ctr"/>
            <a:r>
              <a:rPr lang="en-US" dirty="0" smtClean="0"/>
              <a:t>Two</a:t>
            </a:r>
            <a:r>
              <a:rPr lang="en-US" dirty="0" smtClean="0"/>
              <a:t> </a:t>
            </a:r>
            <a:r>
              <a:rPr lang="en-US" dirty="0" smtClean="0"/>
              <a:t>Week IIP</a:t>
            </a:r>
            <a:endParaRPr lang="en-US" dirty="0"/>
          </a:p>
        </p:txBody>
      </p:sp>
      <p:sp>
        <p:nvSpPr>
          <p:cNvPr id="8" name="Content Placeholder 7"/>
          <p:cNvSpPr>
            <a:spLocks noGrp="1"/>
          </p:cNvSpPr>
          <p:nvPr>
            <p:ph sz="quarter" idx="4"/>
          </p:nvPr>
        </p:nvSpPr>
        <p:spPr>
          <a:xfrm>
            <a:off x="6172200" y="3132666"/>
            <a:ext cx="5334000" cy="3454401"/>
          </a:xfrm>
        </p:spPr>
        <p:txBody>
          <a:bodyPr>
            <a:normAutofit/>
          </a:bodyPr>
          <a:lstStyle/>
          <a:p>
            <a:r>
              <a:rPr lang="en-US" dirty="0"/>
              <a:t>You must have:</a:t>
            </a:r>
          </a:p>
          <a:p>
            <a:pPr lvl="1"/>
            <a:r>
              <a:rPr lang="en-US" dirty="0"/>
              <a:t>Lesson Plans for IIP 48 hours in advance</a:t>
            </a:r>
          </a:p>
          <a:p>
            <a:pPr lvl="1"/>
            <a:r>
              <a:rPr lang="en-US" u="sng" dirty="0" smtClean="0"/>
              <a:t>COMPLETE</a:t>
            </a:r>
            <a:r>
              <a:rPr lang="en-US" dirty="0" smtClean="0"/>
              <a:t> Checklist </a:t>
            </a:r>
            <a:r>
              <a:rPr lang="en-US" dirty="0"/>
              <a:t>of </a:t>
            </a:r>
            <a:r>
              <a:rPr lang="en-US" dirty="0" smtClean="0"/>
              <a:t>activities </a:t>
            </a:r>
            <a:r>
              <a:rPr lang="en-US" dirty="0"/>
              <a:t>cross-references with IIP</a:t>
            </a:r>
          </a:p>
          <a:p>
            <a:pPr lvl="1"/>
            <a:r>
              <a:rPr lang="en-US" dirty="0" smtClean="0"/>
              <a:t>IIP </a:t>
            </a:r>
            <a:r>
              <a:rPr lang="en-US" dirty="0"/>
              <a:t>Advocacy Rationale-</a:t>
            </a:r>
          </a:p>
          <a:p>
            <a:pPr lvl="2"/>
            <a:r>
              <a:rPr lang="en-US" u="sng" dirty="0"/>
              <a:t>2 Activities </a:t>
            </a:r>
            <a:r>
              <a:rPr lang="en-US" u="sng" dirty="0" smtClean="0"/>
              <a:t>Chosen (yes, just 2!</a:t>
            </a:r>
            <a:endParaRPr lang="en-US" u="sng" dirty="0"/>
          </a:p>
          <a:p>
            <a:pPr lvl="2"/>
            <a:r>
              <a:rPr lang="en-US" dirty="0"/>
              <a:t>2 Rationales for Parents</a:t>
            </a:r>
          </a:p>
          <a:p>
            <a:pPr lvl="2"/>
            <a:r>
              <a:rPr lang="en-US" dirty="0"/>
              <a:t>2 Rationales for </a:t>
            </a:r>
            <a:r>
              <a:rPr lang="en-US" dirty="0" smtClean="0"/>
              <a:t>Administrators</a:t>
            </a:r>
          </a:p>
          <a:p>
            <a:pPr lvl="2"/>
            <a:r>
              <a:rPr lang="en-US" dirty="0" smtClean="0"/>
              <a:t>= </a:t>
            </a:r>
            <a:r>
              <a:rPr lang="en-US" dirty="0"/>
              <a:t>4 Rationales TOTAL</a:t>
            </a:r>
          </a:p>
          <a:p>
            <a:pPr lvl="2"/>
            <a:endParaRPr lang="en-US" dirty="0" smtClean="0"/>
          </a:p>
          <a:p>
            <a:pPr lvl="2"/>
            <a:endParaRPr lang="en-US" dirty="0"/>
          </a:p>
          <a:p>
            <a:endParaRPr lang="en-US" dirty="0"/>
          </a:p>
        </p:txBody>
      </p:sp>
    </p:spTree>
    <p:extLst>
      <p:ext uri="{BB962C8B-B14F-4D97-AF65-F5344CB8AC3E}">
        <p14:creationId xmlns:p14="http://schemas.microsoft.com/office/powerpoint/2010/main" val="26989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9093"/>
            <a:ext cx="10820400" cy="1748308"/>
          </a:xfrm>
        </p:spPr>
        <p:txBody>
          <a:bodyPr>
            <a:normAutofit fontScale="90000"/>
          </a:bodyPr>
          <a:lstStyle/>
          <a:p>
            <a:pPr algn="ctr"/>
            <a:r>
              <a:rPr lang="en-US" dirty="0" smtClean="0"/>
              <a:t>Primary Grade Placement</a:t>
            </a:r>
            <a:br>
              <a:rPr lang="en-US" dirty="0" smtClean="0"/>
            </a:br>
            <a:r>
              <a:rPr lang="en-US" sz="2800" dirty="0" smtClean="0"/>
              <a:t>(Possible Example)</a:t>
            </a:r>
            <a:br>
              <a:rPr lang="en-US" sz="2800" dirty="0" smtClean="0"/>
            </a:br>
            <a:r>
              <a:rPr lang="en-US" sz="2800" dirty="0" err="1" smtClean="0"/>
              <a:t>IIP</a:t>
            </a:r>
            <a:r>
              <a:rPr lang="en-US" sz="2800" dirty="0" smtClean="0"/>
              <a:t> </a:t>
            </a:r>
            <a:r>
              <a:rPr lang="en-US" sz="2800" u="sng" dirty="0" smtClean="0"/>
              <a:t>and</a:t>
            </a:r>
            <a:r>
              <a:rPr lang="en-US" sz="2800" dirty="0" smtClean="0"/>
              <a:t> Advocacy Rationale</a:t>
            </a:r>
            <a:br>
              <a:rPr lang="en-US" sz="2800" dirty="0" smtClean="0"/>
            </a:br>
            <a:endParaRPr lang="en-US" sz="2800" dirty="0"/>
          </a:p>
        </p:txBody>
      </p:sp>
      <p:sp>
        <p:nvSpPr>
          <p:cNvPr id="7" name="Content Placeholder 6"/>
          <p:cNvSpPr>
            <a:spLocks noGrp="1"/>
          </p:cNvSpPr>
          <p:nvPr>
            <p:ph idx="1"/>
          </p:nvPr>
        </p:nvSpPr>
        <p:spPr>
          <a:xfrm>
            <a:off x="685800" y="2194560"/>
            <a:ext cx="11049000" cy="4392507"/>
          </a:xfrm>
        </p:spPr>
        <p:txBody>
          <a:bodyPr>
            <a:normAutofit/>
          </a:bodyPr>
          <a:lstStyle/>
          <a:p>
            <a:r>
              <a:rPr lang="en-US" sz="3200" dirty="0"/>
              <a:t>One </a:t>
            </a:r>
            <a:r>
              <a:rPr lang="en-US" sz="3200" dirty="0" smtClean="0"/>
              <a:t>Two-Week </a:t>
            </a:r>
            <a:r>
              <a:rPr lang="en-US" sz="3200" dirty="0"/>
              <a:t>IIP</a:t>
            </a:r>
          </a:p>
          <a:p>
            <a:r>
              <a:rPr lang="en-US" sz="2800" dirty="0"/>
              <a:t>You must have:</a:t>
            </a:r>
          </a:p>
          <a:p>
            <a:pPr lvl="1"/>
            <a:r>
              <a:rPr lang="en-US" sz="2800" dirty="0"/>
              <a:t>Lesson Plans for IIP 48 hours in advance</a:t>
            </a:r>
          </a:p>
          <a:p>
            <a:pPr lvl="1"/>
            <a:r>
              <a:rPr lang="en-US" sz="2800" dirty="0"/>
              <a:t>Checklist of </a:t>
            </a:r>
            <a:r>
              <a:rPr lang="en-US" sz="2800" dirty="0" smtClean="0"/>
              <a:t>activities </a:t>
            </a:r>
            <a:r>
              <a:rPr lang="en-US" sz="2800" dirty="0"/>
              <a:t>cross-references with IIP</a:t>
            </a:r>
          </a:p>
          <a:p>
            <a:pPr lvl="1"/>
            <a:endParaRPr lang="en-US" sz="2800" dirty="0"/>
          </a:p>
          <a:p>
            <a:pPr lvl="1"/>
            <a:r>
              <a:rPr lang="en-US" sz="2800" dirty="0"/>
              <a:t>IIP Advocacy Rationale-</a:t>
            </a:r>
          </a:p>
          <a:p>
            <a:pPr lvl="2"/>
            <a:r>
              <a:rPr lang="en-US" sz="2800" dirty="0"/>
              <a:t>2 Activities Chosen</a:t>
            </a:r>
          </a:p>
          <a:p>
            <a:pPr lvl="2"/>
            <a:r>
              <a:rPr lang="en-US" sz="2800" dirty="0"/>
              <a:t>2 Rationales for Parents</a:t>
            </a:r>
          </a:p>
          <a:p>
            <a:pPr lvl="2"/>
            <a:r>
              <a:rPr lang="en-US" sz="2800" dirty="0"/>
              <a:t>2 Rationales for Administrators</a:t>
            </a:r>
          </a:p>
          <a:p>
            <a:endParaRPr lang="en-US" dirty="0"/>
          </a:p>
        </p:txBody>
      </p:sp>
    </p:spTree>
    <p:extLst>
      <p:ext uri="{BB962C8B-B14F-4D97-AF65-F5344CB8AC3E}">
        <p14:creationId xmlns:p14="http://schemas.microsoft.com/office/powerpoint/2010/main" val="3855912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4373"/>
            <a:ext cx="10820400" cy="1293028"/>
          </a:xfrm>
        </p:spPr>
        <p:txBody>
          <a:bodyPr/>
          <a:lstStyle/>
          <a:p>
            <a:pPr algn="ctr"/>
            <a:r>
              <a:rPr lang="en-US" dirty="0" smtClean="0"/>
              <a:t>Internship College LiveText Portfolio</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Kindergarten Placement- 20% grade</a:t>
            </a:r>
          </a:p>
          <a:p>
            <a:r>
              <a:rPr lang="en-US" dirty="0" smtClean="0"/>
              <a:t>Each Requirement noted on syllabus, must be entered into the Portfolio prior to the end of </a:t>
            </a:r>
            <a:r>
              <a:rPr lang="en-US" b="1" u="sng" dirty="0" smtClean="0"/>
              <a:t>WEEK 7</a:t>
            </a:r>
          </a:p>
          <a:p>
            <a:r>
              <a:rPr lang="en-US" dirty="0" smtClean="0"/>
              <a:t>Your University Supervisor will review the Portfolio and will provide 20% portion of your grade to the Summative Evaluation.</a:t>
            </a:r>
          </a:p>
          <a:p>
            <a:r>
              <a:rPr lang="en-US" dirty="0" smtClean="0"/>
              <a:t>That constitutes the assessment these entries, but they also reflect upon your planning, teaching, and professional practice.</a:t>
            </a:r>
            <a:endParaRPr lang="en-US" dirty="0"/>
          </a:p>
        </p:txBody>
      </p:sp>
      <p:sp>
        <p:nvSpPr>
          <p:cNvPr id="6" name="Content Placeholder 5"/>
          <p:cNvSpPr>
            <a:spLocks noGrp="1"/>
          </p:cNvSpPr>
          <p:nvPr>
            <p:ph sz="half" idx="2"/>
          </p:nvPr>
        </p:nvSpPr>
        <p:spPr/>
        <p:txBody>
          <a:bodyPr>
            <a:normAutofit lnSpcReduction="10000"/>
          </a:bodyPr>
          <a:lstStyle/>
          <a:p>
            <a:r>
              <a:rPr lang="en-US" dirty="0" smtClean="0"/>
              <a:t>Primary Grade Placement- 20% Grade</a:t>
            </a:r>
          </a:p>
          <a:p>
            <a:r>
              <a:rPr lang="en-US" dirty="0" smtClean="0"/>
              <a:t>Each </a:t>
            </a:r>
            <a:r>
              <a:rPr lang="en-US" dirty="0"/>
              <a:t>Requirement noted on syllabus, must be entered into the Portfolio prior to the end of </a:t>
            </a:r>
            <a:r>
              <a:rPr lang="en-US" b="1" u="sng" dirty="0"/>
              <a:t>WEEK 7</a:t>
            </a:r>
          </a:p>
          <a:p>
            <a:r>
              <a:rPr lang="en-US" dirty="0"/>
              <a:t>Your University Supervisor will review the Portfolio and will provide 20% portion of your grade to the Summative Evaluation.</a:t>
            </a:r>
          </a:p>
          <a:p>
            <a:r>
              <a:rPr lang="en-US" dirty="0"/>
              <a:t>That constitutes the assessment these entries, but they also reflect upon your planning, teaching, and professional practice.</a:t>
            </a:r>
          </a:p>
          <a:p>
            <a:endParaRPr lang="en-US" dirty="0" smtClean="0"/>
          </a:p>
          <a:p>
            <a:endParaRPr lang="en-US" dirty="0"/>
          </a:p>
        </p:txBody>
      </p:sp>
    </p:spTree>
    <p:extLst>
      <p:ext uri="{BB962C8B-B14F-4D97-AF65-F5344CB8AC3E}">
        <p14:creationId xmlns:p14="http://schemas.microsoft.com/office/powerpoint/2010/main" val="2959716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0700" y="901532"/>
            <a:ext cx="8610600" cy="1293028"/>
          </a:xfrm>
        </p:spPr>
        <p:txBody>
          <a:bodyPr/>
          <a:lstStyle/>
          <a:p>
            <a:pPr algn="ctr"/>
            <a:r>
              <a:rPr lang="en-US" dirty="0" smtClean="0"/>
              <a:t>LTTL Portfolio</a:t>
            </a:r>
            <a:endParaRPr lang="en-US" dirty="0"/>
          </a:p>
        </p:txBody>
      </p:sp>
      <p:sp>
        <p:nvSpPr>
          <p:cNvPr id="6" name="Content Placeholder 5"/>
          <p:cNvSpPr>
            <a:spLocks noGrp="1"/>
          </p:cNvSpPr>
          <p:nvPr>
            <p:ph idx="1"/>
          </p:nvPr>
        </p:nvSpPr>
        <p:spPr/>
        <p:txBody>
          <a:bodyPr/>
          <a:lstStyle/>
          <a:p>
            <a:r>
              <a:rPr lang="en-US" dirty="0" smtClean="0"/>
              <a:t>This portfolio is submitted at the end of the second placement to your University Supervisor.  It is cumulative and may include entries that you select from both placements.  This portfolio is reflective of your experience at ASU in Learning to Teach!  This is also ASU’s Program Assessment for our Teacher Education program for our accreditation.  It is very important.  It is also due in WEEK 7.  Delay of submission may result in delay of graduation.</a:t>
            </a:r>
          </a:p>
          <a:p>
            <a:endParaRPr lang="en-US" dirty="0"/>
          </a:p>
          <a:p>
            <a:r>
              <a:rPr lang="en-US" dirty="0" smtClean="0"/>
              <a:t>The entries come from both placements.</a:t>
            </a:r>
            <a:endParaRPr lang="en-US" dirty="0"/>
          </a:p>
        </p:txBody>
      </p:sp>
    </p:spTree>
    <p:extLst>
      <p:ext uri="{BB962C8B-B14F-4D97-AF65-F5344CB8AC3E}">
        <p14:creationId xmlns:p14="http://schemas.microsoft.com/office/powerpoint/2010/main" val="1489607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dirty="0" err="1">
                <a:solidFill>
                  <a:srgbClr val="FF0000"/>
                </a:solidFill>
              </a:rPr>
              <a:t>ECH</a:t>
            </a:r>
            <a:r>
              <a:rPr lang="en-US" dirty="0">
                <a:solidFill>
                  <a:srgbClr val="FF0000"/>
                </a:solidFill>
              </a:rPr>
              <a:t> Intern Responsibilities in </a:t>
            </a:r>
            <a:br>
              <a:rPr lang="en-US" dirty="0">
                <a:solidFill>
                  <a:srgbClr val="FF0000"/>
                </a:solidFill>
              </a:rPr>
            </a:br>
            <a:r>
              <a:rPr lang="en-US" u="sng" dirty="0">
                <a:solidFill>
                  <a:srgbClr val="FF0000"/>
                </a:solidFill>
              </a:rPr>
              <a:t>Both Placements</a:t>
            </a:r>
            <a:endParaRPr lang="en-US" u="sng" dirty="0"/>
          </a:p>
        </p:txBody>
      </p:sp>
      <p:sp>
        <p:nvSpPr>
          <p:cNvPr id="3" name="Content Placeholder 2"/>
          <p:cNvSpPr>
            <a:spLocks noGrp="1"/>
          </p:cNvSpPr>
          <p:nvPr>
            <p:ph idx="1"/>
          </p:nvPr>
        </p:nvSpPr>
        <p:spPr/>
        <p:txBody>
          <a:bodyPr/>
          <a:lstStyle/>
          <a:p>
            <a:r>
              <a:rPr lang="en-US" sz="2400" dirty="0"/>
              <a:t>Reflections</a:t>
            </a:r>
          </a:p>
          <a:p>
            <a:r>
              <a:rPr lang="en-US" sz="2400" dirty="0"/>
              <a:t>Action Plan</a:t>
            </a:r>
          </a:p>
          <a:p>
            <a:r>
              <a:rPr lang="en-US" sz="2400" dirty="0"/>
              <a:t>Planning, Teaching, Evaluating</a:t>
            </a:r>
          </a:p>
          <a:p>
            <a:r>
              <a:rPr lang="en-US" sz="2400" dirty="0"/>
              <a:t>Integrated Instructional Plan (2- 1 week Plans, or 1 2 week plans) </a:t>
            </a:r>
            <a:r>
              <a:rPr lang="en-US" sz="2400" dirty="0" err="1"/>
              <a:t>IIP</a:t>
            </a:r>
            <a:endParaRPr lang="en-US" sz="2400" dirty="0"/>
          </a:p>
          <a:p>
            <a:r>
              <a:rPr lang="en-US" sz="2400" dirty="0" err="1"/>
              <a:t>IIP</a:t>
            </a:r>
            <a:r>
              <a:rPr lang="en-US" sz="2400" dirty="0"/>
              <a:t> Rationale</a:t>
            </a:r>
          </a:p>
          <a:p>
            <a:r>
              <a:rPr lang="en-US" sz="2400" dirty="0"/>
              <a:t>Internship College Live Text Portfolio and </a:t>
            </a:r>
          </a:p>
          <a:p>
            <a:r>
              <a:rPr lang="en-US" sz="2400" dirty="0" err="1"/>
              <a:t>LTTL</a:t>
            </a:r>
            <a:r>
              <a:rPr lang="en-US" sz="2400" dirty="0"/>
              <a:t> Portfolio  </a:t>
            </a:r>
          </a:p>
          <a:p>
            <a:endParaRPr lang="en-US" dirty="0"/>
          </a:p>
        </p:txBody>
      </p:sp>
    </p:spTree>
    <p:extLst>
      <p:ext uri="{BB962C8B-B14F-4D97-AF65-F5344CB8AC3E}">
        <p14:creationId xmlns:p14="http://schemas.microsoft.com/office/powerpoint/2010/main" val="4039549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9809" y="762000"/>
            <a:ext cx="10591791" cy="1134534"/>
          </a:xfrm>
        </p:spPr>
        <p:txBody>
          <a:bodyPr/>
          <a:lstStyle/>
          <a:p>
            <a:pPr algn="ctr"/>
            <a:r>
              <a:rPr lang="en-US" dirty="0" smtClean="0">
                <a:solidFill>
                  <a:srgbClr val="FF0000"/>
                </a:solidFill>
              </a:rPr>
              <a:t>In Each Placement You Will:  </a:t>
            </a:r>
            <a:endParaRPr lang="en-US" dirty="0">
              <a:solidFill>
                <a:srgbClr val="FF0000"/>
              </a:solidFill>
            </a:endParaRPr>
          </a:p>
        </p:txBody>
      </p:sp>
      <p:sp>
        <p:nvSpPr>
          <p:cNvPr id="5" name="Text Placeholder 4"/>
          <p:cNvSpPr>
            <a:spLocks noGrp="1"/>
          </p:cNvSpPr>
          <p:nvPr>
            <p:ph type="body" idx="1"/>
          </p:nvPr>
        </p:nvSpPr>
        <p:spPr>
          <a:xfrm>
            <a:off x="914409" y="1896534"/>
            <a:ext cx="5079991" cy="609600"/>
          </a:xfrm>
        </p:spPr>
        <p:txBody>
          <a:bodyPr/>
          <a:lstStyle/>
          <a:p>
            <a:r>
              <a:rPr lang="en-US" dirty="0" smtClean="0">
                <a:solidFill>
                  <a:srgbClr val="0070C0"/>
                </a:solidFill>
              </a:rPr>
              <a:t>Kindergarten</a:t>
            </a:r>
            <a:endParaRPr lang="en-US" dirty="0">
              <a:solidFill>
                <a:srgbClr val="0070C0"/>
              </a:solidFill>
            </a:endParaRPr>
          </a:p>
        </p:txBody>
      </p:sp>
      <p:sp>
        <p:nvSpPr>
          <p:cNvPr id="6" name="Content Placeholder 5"/>
          <p:cNvSpPr>
            <a:spLocks noGrp="1"/>
          </p:cNvSpPr>
          <p:nvPr>
            <p:ph sz="half" idx="2"/>
          </p:nvPr>
        </p:nvSpPr>
        <p:spPr>
          <a:xfrm>
            <a:off x="685800" y="2641600"/>
            <a:ext cx="5311775" cy="3577085"/>
          </a:xfrm>
        </p:spPr>
        <p:txBody>
          <a:bodyPr>
            <a:normAutofit lnSpcReduction="10000"/>
          </a:bodyPr>
          <a:lstStyle/>
          <a:p>
            <a:r>
              <a:rPr lang="en-US" sz="2400" dirty="0"/>
              <a:t>Reflections</a:t>
            </a:r>
          </a:p>
          <a:p>
            <a:r>
              <a:rPr lang="en-US" sz="2400" dirty="0"/>
              <a:t>Action Plan</a:t>
            </a:r>
          </a:p>
          <a:p>
            <a:r>
              <a:rPr lang="en-US" sz="2400" dirty="0"/>
              <a:t>Planning, Teaching, Evaluating</a:t>
            </a:r>
          </a:p>
          <a:p>
            <a:r>
              <a:rPr lang="en-US" sz="2400" dirty="0"/>
              <a:t>Integrated Instructional Plan (2- 1 week Plans, or </a:t>
            </a:r>
            <a:r>
              <a:rPr lang="en-US" sz="2400" dirty="0" smtClean="0"/>
              <a:t>1- </a:t>
            </a:r>
            <a:r>
              <a:rPr lang="en-US" sz="2400" dirty="0"/>
              <a:t>2 week </a:t>
            </a:r>
            <a:r>
              <a:rPr lang="en-US" sz="2400" dirty="0" smtClean="0"/>
              <a:t>plan) </a:t>
            </a:r>
            <a:r>
              <a:rPr lang="en-US" sz="2400" dirty="0"/>
              <a:t>IIP</a:t>
            </a:r>
          </a:p>
          <a:p>
            <a:r>
              <a:rPr lang="en-US" sz="2400" dirty="0"/>
              <a:t>IIP Rationale</a:t>
            </a:r>
          </a:p>
          <a:p>
            <a:r>
              <a:rPr lang="en-US" sz="2400" dirty="0"/>
              <a:t>Internship College Live Text Portfolio and </a:t>
            </a:r>
          </a:p>
          <a:p>
            <a:r>
              <a:rPr lang="en-US" sz="2400" dirty="0"/>
              <a:t>LTTL Portfolio  </a:t>
            </a:r>
          </a:p>
          <a:p>
            <a:endParaRPr lang="en-US" dirty="0"/>
          </a:p>
        </p:txBody>
      </p:sp>
      <p:sp>
        <p:nvSpPr>
          <p:cNvPr id="7" name="Text Placeholder 6"/>
          <p:cNvSpPr>
            <a:spLocks noGrp="1"/>
          </p:cNvSpPr>
          <p:nvPr>
            <p:ph type="body" sz="quarter" idx="3"/>
          </p:nvPr>
        </p:nvSpPr>
        <p:spPr>
          <a:xfrm>
            <a:off x="6400800" y="1896535"/>
            <a:ext cx="5105400" cy="609600"/>
          </a:xfrm>
        </p:spPr>
        <p:txBody>
          <a:bodyPr>
            <a:normAutofit/>
          </a:bodyPr>
          <a:lstStyle/>
          <a:p>
            <a:r>
              <a:rPr lang="en-US" dirty="0" smtClean="0">
                <a:solidFill>
                  <a:srgbClr val="7030A0"/>
                </a:solidFill>
              </a:rPr>
              <a:t>Primary Grades</a:t>
            </a:r>
            <a:endParaRPr lang="en-US" dirty="0">
              <a:solidFill>
                <a:srgbClr val="7030A0"/>
              </a:solidFill>
            </a:endParaRPr>
          </a:p>
        </p:txBody>
      </p:sp>
      <p:sp>
        <p:nvSpPr>
          <p:cNvPr id="8" name="Content Placeholder 7"/>
          <p:cNvSpPr>
            <a:spLocks noGrp="1"/>
          </p:cNvSpPr>
          <p:nvPr>
            <p:ph sz="quarter" idx="4"/>
          </p:nvPr>
        </p:nvSpPr>
        <p:spPr>
          <a:xfrm>
            <a:off x="6172200" y="2641600"/>
            <a:ext cx="5334000" cy="3577085"/>
          </a:xfrm>
        </p:spPr>
        <p:txBody>
          <a:bodyPr>
            <a:normAutofit lnSpcReduction="10000"/>
          </a:bodyPr>
          <a:lstStyle/>
          <a:p>
            <a:r>
              <a:rPr lang="en-US" sz="2400" dirty="0"/>
              <a:t>Reflections</a:t>
            </a:r>
          </a:p>
          <a:p>
            <a:r>
              <a:rPr lang="en-US" sz="2400" dirty="0"/>
              <a:t>Action Plan</a:t>
            </a:r>
          </a:p>
          <a:p>
            <a:r>
              <a:rPr lang="en-US" sz="2400" dirty="0"/>
              <a:t>Planning, Teaching, Evaluating</a:t>
            </a:r>
          </a:p>
          <a:p>
            <a:r>
              <a:rPr lang="en-US" sz="2400" dirty="0"/>
              <a:t>Integrated Instructional Plan (2- 1 week Plans, or </a:t>
            </a:r>
            <a:r>
              <a:rPr lang="en-US" sz="2400" dirty="0" smtClean="0"/>
              <a:t>1-2 </a:t>
            </a:r>
            <a:r>
              <a:rPr lang="en-US" sz="2400" dirty="0"/>
              <a:t>week </a:t>
            </a:r>
            <a:r>
              <a:rPr lang="en-US" sz="2400" dirty="0" smtClean="0"/>
              <a:t>plan) </a:t>
            </a:r>
            <a:r>
              <a:rPr lang="en-US" sz="2400" dirty="0"/>
              <a:t>IIP</a:t>
            </a:r>
          </a:p>
          <a:p>
            <a:r>
              <a:rPr lang="en-US" sz="2400" dirty="0"/>
              <a:t>IIP Rationale</a:t>
            </a:r>
          </a:p>
          <a:p>
            <a:r>
              <a:rPr lang="en-US" sz="2400" dirty="0"/>
              <a:t>Internship College Live Text Portfolio and </a:t>
            </a:r>
          </a:p>
          <a:p>
            <a:r>
              <a:rPr lang="en-US" sz="2400" dirty="0"/>
              <a:t>LTTL Portfolio  </a:t>
            </a:r>
          </a:p>
          <a:p>
            <a:endParaRPr lang="en-US" dirty="0"/>
          </a:p>
        </p:txBody>
      </p:sp>
    </p:spTree>
    <p:extLst>
      <p:ext uri="{BB962C8B-B14F-4D97-AF65-F5344CB8AC3E}">
        <p14:creationId xmlns:p14="http://schemas.microsoft.com/office/powerpoint/2010/main" val="339093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4373"/>
            <a:ext cx="10820400" cy="1293028"/>
          </a:xfrm>
        </p:spPr>
        <p:txBody>
          <a:bodyPr/>
          <a:lstStyle/>
          <a:p>
            <a:pPr algn="ctr"/>
            <a:r>
              <a:rPr lang="en-US" dirty="0" smtClean="0"/>
              <a:t>Action PLAN</a:t>
            </a:r>
            <a:r>
              <a:rPr lang="en-US" dirty="0"/>
              <a:t/>
            </a:r>
            <a:br>
              <a:rPr lang="en-US" dirty="0"/>
            </a:br>
            <a:r>
              <a:rPr lang="en-US" dirty="0" smtClean="0"/>
              <a:t>(in each Placement)</a:t>
            </a:r>
            <a:endParaRPr lang="en-US" dirty="0"/>
          </a:p>
        </p:txBody>
      </p:sp>
      <p:sp>
        <p:nvSpPr>
          <p:cNvPr id="8" name="Content Placeholder 7"/>
          <p:cNvSpPr>
            <a:spLocks noGrp="1"/>
          </p:cNvSpPr>
          <p:nvPr>
            <p:ph idx="1"/>
          </p:nvPr>
        </p:nvSpPr>
        <p:spPr/>
        <p:txBody>
          <a:bodyPr/>
          <a:lstStyle/>
          <a:p>
            <a:r>
              <a:rPr lang="en-US" dirty="0" smtClean="0"/>
              <a:t>During Weeks 1-2, with the help of your Clinical Supervisor, identify a child, and determine areas for “growth” for that child- Objectives</a:t>
            </a:r>
            <a:r>
              <a:rPr lang="en-US" dirty="0"/>
              <a:t>. Document </a:t>
            </a:r>
            <a:endParaRPr lang="en-US" dirty="0" smtClean="0"/>
          </a:p>
          <a:p>
            <a:r>
              <a:rPr lang="en-US" dirty="0" smtClean="0"/>
              <a:t>Parent/Caregiver </a:t>
            </a:r>
            <a:r>
              <a:rPr lang="en-US" dirty="0"/>
              <a:t>contact- 3 instances- Starting </a:t>
            </a:r>
            <a:r>
              <a:rPr lang="en-US" dirty="0" smtClean="0"/>
              <a:t>with permission </a:t>
            </a:r>
            <a:r>
              <a:rPr lang="en-US" dirty="0"/>
              <a:t>to begin!</a:t>
            </a:r>
          </a:p>
          <a:p>
            <a:r>
              <a:rPr lang="en-US" dirty="0" smtClean="0"/>
              <a:t>Pre-Assess the Child</a:t>
            </a:r>
          </a:p>
          <a:p>
            <a:r>
              <a:rPr lang="en-US" dirty="0" smtClean="0"/>
              <a:t>Describe the child in all areas of development</a:t>
            </a:r>
          </a:p>
          <a:p>
            <a:r>
              <a:rPr lang="en-US" dirty="0" smtClean="0"/>
              <a:t>Describe the child’s cultural context and the intervention relevant to that context.</a:t>
            </a:r>
          </a:p>
          <a:p>
            <a:r>
              <a:rPr lang="en-US" dirty="0" smtClean="0"/>
              <a:t>Written Goals for the  child- linking your assessment with intended outcomes.</a:t>
            </a:r>
          </a:p>
          <a:p>
            <a:endParaRPr lang="en-US" dirty="0"/>
          </a:p>
        </p:txBody>
      </p:sp>
    </p:spTree>
    <p:extLst>
      <p:ext uri="{BB962C8B-B14F-4D97-AF65-F5344CB8AC3E}">
        <p14:creationId xmlns:p14="http://schemas.microsoft.com/office/powerpoint/2010/main" val="3682232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dirty="0"/>
              <a:t>Action PLAN</a:t>
            </a:r>
            <a:br>
              <a:rPr lang="en-US" dirty="0"/>
            </a:br>
            <a:r>
              <a:rPr lang="en-US" dirty="0"/>
              <a:t>(in each Placement)</a:t>
            </a:r>
          </a:p>
        </p:txBody>
      </p:sp>
      <p:sp>
        <p:nvSpPr>
          <p:cNvPr id="3" name="Content Placeholder 2"/>
          <p:cNvSpPr>
            <a:spLocks noGrp="1"/>
          </p:cNvSpPr>
          <p:nvPr>
            <p:ph idx="1"/>
          </p:nvPr>
        </p:nvSpPr>
        <p:spPr>
          <a:xfrm>
            <a:off x="685800" y="2194560"/>
            <a:ext cx="10820400" cy="4290907"/>
          </a:xfrm>
        </p:spPr>
        <p:txBody>
          <a:bodyPr>
            <a:normAutofit lnSpcReduction="10000"/>
          </a:bodyPr>
          <a:lstStyle/>
          <a:p>
            <a:r>
              <a:rPr lang="en-US" dirty="0" smtClean="0"/>
              <a:t>Detailed description of the </a:t>
            </a:r>
            <a:r>
              <a:rPr lang="en-US" b="1" u="sng" dirty="0" smtClean="0"/>
              <a:t>five planned intervention lessons</a:t>
            </a:r>
            <a:r>
              <a:rPr lang="en-US" dirty="0" smtClean="0"/>
              <a:t>- at least one using appropriate technology</a:t>
            </a:r>
          </a:p>
          <a:p>
            <a:r>
              <a:rPr lang="en-US" dirty="0" smtClean="0"/>
              <a:t>Description of </a:t>
            </a:r>
            <a:r>
              <a:rPr lang="en-US" b="1" u="sng" dirty="0" smtClean="0"/>
              <a:t>five or more home activities </a:t>
            </a:r>
            <a:r>
              <a:rPr lang="en-US" dirty="0" smtClean="0"/>
              <a:t>and a rationale as to why the activity was chosen</a:t>
            </a:r>
          </a:p>
          <a:p>
            <a:r>
              <a:rPr lang="en-US" dirty="0" smtClean="0"/>
              <a:t>Describe ongoing performance and continuous assessment</a:t>
            </a:r>
          </a:p>
          <a:p>
            <a:r>
              <a:rPr lang="en-US" dirty="0" smtClean="0"/>
              <a:t>Post-data and the rationale for  why post-assessments were chosen</a:t>
            </a:r>
          </a:p>
          <a:p>
            <a:r>
              <a:rPr lang="en-US" dirty="0" smtClean="0"/>
              <a:t>Description of Intervention/rationale data</a:t>
            </a:r>
          </a:p>
          <a:p>
            <a:r>
              <a:rPr lang="en-US" dirty="0" smtClean="0"/>
              <a:t>Rationale and Descriptions of further recommendations based upon post-assessment</a:t>
            </a:r>
          </a:p>
          <a:p>
            <a:r>
              <a:rPr lang="en-US" dirty="0" smtClean="0"/>
              <a:t>Reflections from each intervention session (5)- best done at time of intervention!</a:t>
            </a:r>
          </a:p>
          <a:p>
            <a:r>
              <a:rPr lang="en-US" dirty="0" smtClean="0"/>
              <a:t>Overall Reflection about the action plan.</a:t>
            </a:r>
          </a:p>
          <a:p>
            <a:endParaRPr lang="en-US" dirty="0" smtClean="0"/>
          </a:p>
          <a:p>
            <a:endParaRPr lang="en-US" dirty="0"/>
          </a:p>
        </p:txBody>
      </p:sp>
    </p:spTree>
    <p:extLst>
      <p:ext uri="{BB962C8B-B14F-4D97-AF65-F5344CB8AC3E}">
        <p14:creationId xmlns:p14="http://schemas.microsoft.com/office/powerpoint/2010/main" val="3535895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dirty="0" smtClean="0"/>
              <a:t>IIP (Integrated Instructional Plan</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1- 2 week Plan (10 “Integrated” Plans using </a:t>
            </a:r>
            <a:r>
              <a:rPr lang="en-US" sz="2800" dirty="0" err="1" smtClean="0"/>
              <a:t>Pathwise</a:t>
            </a:r>
            <a:r>
              <a:rPr lang="en-US" sz="2800" dirty="0" smtClean="0"/>
              <a:t>)</a:t>
            </a:r>
          </a:p>
          <a:p>
            <a:r>
              <a:rPr lang="en-US" sz="2800" b="1" u="sng" dirty="0" smtClean="0"/>
              <a:t>OR</a:t>
            </a:r>
          </a:p>
          <a:p>
            <a:r>
              <a:rPr lang="en-US" sz="2800" dirty="0" smtClean="0"/>
              <a:t>2- 1 Week Plans ( 5 “Integrated” Plans using Pathwise, per IIP)</a:t>
            </a:r>
          </a:p>
          <a:p>
            <a:r>
              <a:rPr lang="en-US" sz="2800" dirty="0" smtClean="0"/>
              <a:t>IIP Plans Include – Overall Goals and Objectives for IIP</a:t>
            </a:r>
          </a:p>
          <a:p>
            <a:pPr lvl="1"/>
            <a:r>
              <a:rPr lang="en-US" sz="2600" dirty="0" smtClean="0"/>
              <a:t>Objectives/CCSS for each Plan</a:t>
            </a:r>
          </a:p>
          <a:p>
            <a:pPr lvl="1"/>
            <a:r>
              <a:rPr lang="en-US" sz="2600" dirty="0" smtClean="0"/>
              <a:t>Integration of subjects  in some way</a:t>
            </a:r>
          </a:p>
          <a:p>
            <a:pPr lvl="1"/>
            <a:r>
              <a:rPr lang="en-US" sz="2600" dirty="0" smtClean="0"/>
              <a:t>Assessment of student learning</a:t>
            </a:r>
          </a:p>
          <a:p>
            <a:pPr lvl="1"/>
            <a:r>
              <a:rPr lang="en-US" sz="2600" dirty="0" smtClean="0"/>
              <a:t>Developmentally Appropriate and Hands-on Active learning</a:t>
            </a:r>
          </a:p>
          <a:p>
            <a:pPr lvl="1"/>
            <a:endParaRPr lang="en-US" sz="2600" dirty="0"/>
          </a:p>
        </p:txBody>
      </p:sp>
    </p:spTree>
    <p:extLst>
      <p:ext uri="{BB962C8B-B14F-4D97-AF65-F5344CB8AC3E}">
        <p14:creationId xmlns:p14="http://schemas.microsoft.com/office/powerpoint/2010/main" val="185641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dirty="0" smtClean="0"/>
              <a:t>NOTES ABOUT IIP</a:t>
            </a:r>
            <a:endParaRPr lang="en-US" dirty="0"/>
          </a:p>
        </p:txBody>
      </p:sp>
      <p:sp>
        <p:nvSpPr>
          <p:cNvPr id="3" name="Content Placeholder 2"/>
          <p:cNvSpPr>
            <a:spLocks noGrp="1"/>
          </p:cNvSpPr>
          <p:nvPr>
            <p:ph idx="1"/>
          </p:nvPr>
        </p:nvSpPr>
        <p:spPr/>
        <p:txBody>
          <a:bodyPr>
            <a:normAutofit fontScale="92500"/>
          </a:bodyPr>
          <a:lstStyle/>
          <a:p>
            <a:r>
              <a:rPr lang="en-US" sz="3200" dirty="0" smtClean="0"/>
              <a:t>The IIP Plans </a:t>
            </a:r>
            <a:r>
              <a:rPr lang="en-US" sz="3200" b="1" u="sng" dirty="0" smtClean="0"/>
              <a:t>(in full) </a:t>
            </a:r>
            <a:r>
              <a:rPr lang="en-US" sz="3200" dirty="0" smtClean="0"/>
              <a:t>must be submitted to the University Supervisor and the Clinical Supervisor 48 hours prior to the start date for approval.</a:t>
            </a:r>
          </a:p>
          <a:p>
            <a:r>
              <a:rPr lang="en-US" sz="3200" dirty="0" smtClean="0"/>
              <a:t>IIP Lesson Plans do not negate the writing of other lesson plans!  For example- Reading- If you are also teaching Reading during your IIP, lesson plans for Reading are required.  If you are doing SOLO teaching, abbreviated plans may be submitted with permission from your University Supervisor and Clinical Supervisor.</a:t>
            </a:r>
            <a:endParaRPr lang="en-US" sz="3200" dirty="0"/>
          </a:p>
        </p:txBody>
      </p:sp>
    </p:spTree>
    <p:extLst>
      <p:ext uri="{BB962C8B-B14F-4D97-AF65-F5344CB8AC3E}">
        <p14:creationId xmlns:p14="http://schemas.microsoft.com/office/powerpoint/2010/main" val="4277015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US" dirty="0" smtClean="0"/>
              <a:t>IIP Advocacy Project</a:t>
            </a:r>
            <a:endParaRPr lang="en-US" dirty="0"/>
          </a:p>
        </p:txBody>
      </p:sp>
      <p:sp>
        <p:nvSpPr>
          <p:cNvPr id="3" name="Content Placeholder 2"/>
          <p:cNvSpPr>
            <a:spLocks noGrp="1"/>
          </p:cNvSpPr>
          <p:nvPr>
            <p:ph idx="1"/>
          </p:nvPr>
        </p:nvSpPr>
        <p:spPr/>
        <p:txBody>
          <a:bodyPr>
            <a:normAutofit/>
          </a:bodyPr>
          <a:lstStyle/>
          <a:p>
            <a:r>
              <a:rPr lang="en-US" sz="3200" dirty="0" smtClean="0"/>
              <a:t>This project is to assist you in the future with:</a:t>
            </a:r>
          </a:p>
          <a:p>
            <a:pPr lvl="1"/>
            <a:r>
              <a:rPr lang="en-US" sz="3000" dirty="0" smtClean="0"/>
              <a:t>Advocacy with Administrators and Parents</a:t>
            </a:r>
          </a:p>
          <a:p>
            <a:pPr lvl="1"/>
            <a:r>
              <a:rPr lang="en-US" sz="3000" dirty="0" smtClean="0"/>
              <a:t>Communication</a:t>
            </a:r>
          </a:p>
          <a:p>
            <a:pPr lvl="1"/>
            <a:r>
              <a:rPr lang="en-US" sz="3000" dirty="0" smtClean="0"/>
              <a:t>Providing Rationale for your choices in teaching</a:t>
            </a:r>
            <a:endParaRPr lang="en-US" sz="3000" dirty="0"/>
          </a:p>
        </p:txBody>
      </p:sp>
    </p:spTree>
    <p:extLst>
      <p:ext uri="{BB962C8B-B14F-4D97-AF65-F5344CB8AC3E}">
        <p14:creationId xmlns:p14="http://schemas.microsoft.com/office/powerpoint/2010/main" val="1673541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01532"/>
            <a:ext cx="10820400" cy="1293028"/>
          </a:xfrm>
        </p:spPr>
        <p:txBody>
          <a:bodyPr/>
          <a:lstStyle/>
          <a:p>
            <a:pPr algn="ctr"/>
            <a:r>
              <a:rPr lang="en-US" dirty="0" smtClean="0">
                <a:solidFill>
                  <a:srgbClr val="FF0000"/>
                </a:solidFill>
              </a:rPr>
              <a:t>IIP Rationale Advocacy Project</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3200" dirty="0" smtClean="0"/>
              <a:t>1) After writing your IIP, choose </a:t>
            </a:r>
            <a:r>
              <a:rPr lang="en-US" sz="3200" i="1" dirty="0" smtClean="0"/>
              <a:t>2 activities </a:t>
            </a:r>
            <a:r>
              <a:rPr lang="en-US" sz="3200" dirty="0" smtClean="0"/>
              <a:t>from your IIP that are Developmentally Appropriate.</a:t>
            </a:r>
          </a:p>
          <a:p>
            <a:r>
              <a:rPr lang="en-US" sz="3200" dirty="0" smtClean="0"/>
              <a:t>2) Write a Rationale for each activity (2) for </a:t>
            </a:r>
            <a:r>
              <a:rPr lang="en-US" sz="3200" b="1" u="sng" dirty="0" smtClean="0"/>
              <a:t>parents/guardians</a:t>
            </a:r>
            <a:r>
              <a:rPr lang="en-US" sz="3200" dirty="0" smtClean="0"/>
              <a:t> to help them understand why the activity was included in the classroom and its significance.</a:t>
            </a:r>
          </a:p>
          <a:p>
            <a:r>
              <a:rPr lang="en-US" sz="3200" dirty="0" smtClean="0"/>
              <a:t>3) </a:t>
            </a:r>
            <a:r>
              <a:rPr lang="en-US" sz="3200" dirty="0"/>
              <a:t>Write a Rationale for each activity (2) for </a:t>
            </a:r>
            <a:r>
              <a:rPr lang="en-US" sz="3200" b="1" u="sng" dirty="0" smtClean="0"/>
              <a:t>administrators</a:t>
            </a:r>
            <a:r>
              <a:rPr lang="en-US" sz="3200" dirty="0" smtClean="0"/>
              <a:t> </a:t>
            </a:r>
            <a:r>
              <a:rPr lang="en-US" sz="3200" dirty="0"/>
              <a:t>to help them understand why the activity was included in the classroom and its significance.</a:t>
            </a:r>
          </a:p>
          <a:p>
            <a:endParaRPr lang="en-US" sz="3200" dirty="0"/>
          </a:p>
        </p:txBody>
      </p:sp>
    </p:spTree>
    <p:extLst>
      <p:ext uri="{BB962C8B-B14F-4D97-AF65-F5344CB8AC3E}">
        <p14:creationId xmlns:p14="http://schemas.microsoft.com/office/powerpoint/2010/main" val="2980049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4700</TotalTime>
  <Words>960</Words>
  <Application>Microsoft Office PowerPoint</Application>
  <PresentationFormat>Custom</PresentationFormat>
  <Paragraphs>109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Vapor Trail</vt:lpstr>
      <vt:lpstr>ECH Intern Responsibilities in  Both Placements</vt:lpstr>
      <vt:lpstr>ECH Intern Responsibilities in  Both Placements</vt:lpstr>
      <vt:lpstr>In Each Placement You Will:  </vt:lpstr>
      <vt:lpstr>Action PLAN (in each Placement)</vt:lpstr>
      <vt:lpstr>Action PLAN (in each Placement)</vt:lpstr>
      <vt:lpstr>IIP (Integrated Instructional Plan</vt:lpstr>
      <vt:lpstr>NOTES ABOUT IIP</vt:lpstr>
      <vt:lpstr>IIP Advocacy Project</vt:lpstr>
      <vt:lpstr>IIP Rationale Advocacy Project</vt:lpstr>
      <vt:lpstr>Kindergarten Placement (Possible Example) IIP and Advocacy Rationale</vt:lpstr>
      <vt:lpstr>Primary Grade Placement (Possible Example) IIP and Advocacy Rationale </vt:lpstr>
      <vt:lpstr>Internship College LiveText Portfolio</vt:lpstr>
      <vt:lpstr>LTTL Portfolio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 Intern Responsibilities in  Both Placements</dc:title>
  <dc:creator>Dianne</dc:creator>
  <cp:lastModifiedBy>Dianne Lawler</cp:lastModifiedBy>
  <cp:revision>15</cp:revision>
  <dcterms:created xsi:type="dcterms:W3CDTF">2013-08-10T12:48:39Z</dcterms:created>
  <dcterms:modified xsi:type="dcterms:W3CDTF">2013-08-16T17:45:06Z</dcterms:modified>
</cp:coreProperties>
</file>