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8" r:id="rId3"/>
    <p:sldId id="375" r:id="rId4"/>
    <p:sldId id="376" r:id="rId5"/>
    <p:sldId id="377" r:id="rId6"/>
    <p:sldId id="322" r:id="rId7"/>
    <p:sldId id="336" r:id="rId8"/>
    <p:sldId id="353" r:id="rId9"/>
    <p:sldId id="354" r:id="rId10"/>
    <p:sldId id="361" r:id="rId11"/>
    <p:sldId id="323" r:id="rId12"/>
    <p:sldId id="333" r:id="rId13"/>
    <p:sldId id="334" r:id="rId14"/>
    <p:sldId id="359" r:id="rId15"/>
    <p:sldId id="360" r:id="rId16"/>
    <p:sldId id="355" r:id="rId17"/>
    <p:sldId id="329" r:id="rId18"/>
    <p:sldId id="356" r:id="rId19"/>
    <p:sldId id="349" r:id="rId20"/>
    <p:sldId id="327" r:id="rId21"/>
    <p:sldId id="351" r:id="rId22"/>
    <p:sldId id="365" r:id="rId23"/>
    <p:sldId id="348" r:id="rId24"/>
    <p:sldId id="378" r:id="rId25"/>
    <p:sldId id="352" r:id="rId26"/>
    <p:sldId id="358" r:id="rId27"/>
    <p:sldId id="273" r:id="rId28"/>
    <p:sldId id="286" r:id="rId29"/>
    <p:sldId id="370" r:id="rId30"/>
    <p:sldId id="372" r:id="rId31"/>
    <p:sldId id="374" r:id="rId32"/>
    <p:sldId id="373" r:id="rId33"/>
    <p:sldId id="371" r:id="rId34"/>
    <p:sldId id="32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9A55FB65-AAB5-467A-8A58-3E0233C0938E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A6CC1492-AE38-48D6-B3BC-556511CB14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Social for Academics: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A Guide for Using Social Media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19400"/>
            <a:ext cx="7474634" cy="3608768"/>
          </a:xfrm>
        </p:spPr>
        <p:txBody>
          <a:bodyPr>
            <a:normAutofit/>
          </a:bodyPr>
          <a:lstStyle/>
          <a:p>
            <a:r>
              <a:rPr lang="en-US" dirty="0" smtClean="0"/>
              <a:t>Bill Smith, PhD</a:t>
            </a:r>
          </a:p>
          <a:p>
            <a:r>
              <a:rPr lang="en-US" sz="2400" dirty="0" smtClean="0"/>
              <a:t>Executive Director of Marketing and Communications</a:t>
            </a:r>
          </a:p>
          <a:p>
            <a:r>
              <a:rPr lang="en-US" sz="2400" dirty="0" smtClean="0"/>
              <a:t>Arkansas State University</a:t>
            </a:r>
          </a:p>
          <a:p>
            <a:endParaRPr lang="en-US" sz="2400" dirty="0"/>
          </a:p>
          <a:p>
            <a:r>
              <a:rPr lang="en-US" sz="2400" dirty="0" smtClean="0"/>
              <a:t>Arkansas State </a:t>
            </a:r>
          </a:p>
          <a:p>
            <a:r>
              <a:rPr lang="en-US" sz="2400" dirty="0" smtClean="0"/>
              <a:t>Faculty Development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Wednesday, Sept. 3, 2014</a:t>
            </a:r>
          </a:p>
          <a:p>
            <a:r>
              <a:rPr lang="en-US" sz="2400" dirty="0" smtClean="0"/>
              <a:t>Jonesboro, Ark.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27689"/>
            <a:ext cx="2819406" cy="22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Maybe Grown-Ups These Days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t="27306" b="34147"/>
          <a:stretch>
            <a:fillRect/>
          </a:stretch>
        </p:blipFill>
        <p:spPr>
          <a:xfrm>
            <a:off x="1371600" y="1676400"/>
            <a:ext cx="6620027" cy="457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9600" y="2971800"/>
            <a:ext cx="7620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5791200" cy="4526280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isn’t any 				</a:t>
            </a:r>
            <a:r>
              <a:rPr lang="en-US" i="1" dirty="0" smtClean="0"/>
              <a:t>(but use it anyway)</a:t>
            </a:r>
          </a:p>
          <a:p>
            <a:r>
              <a:rPr lang="en-US" dirty="0" smtClean="0"/>
              <a:t>Digital assets are 				extremely portable</a:t>
            </a:r>
          </a:p>
          <a:p>
            <a:r>
              <a:rPr lang="en-US" dirty="0" smtClean="0"/>
              <a:t>Easily copied and 				widely disseminated</a:t>
            </a:r>
          </a:p>
          <a:p>
            <a:r>
              <a:rPr lang="en-US" dirty="0" smtClean="0"/>
              <a:t>Once posted,			</a:t>
            </a:r>
            <a:r>
              <a:rPr lang="en-US" b="1" i="1" dirty="0" smtClean="0"/>
              <a:t>always available</a:t>
            </a:r>
          </a:p>
          <a:p>
            <a:r>
              <a:rPr lang="en-US" dirty="0" smtClean="0"/>
              <a:t>There is no delete key online</a:t>
            </a:r>
          </a:p>
        </p:txBody>
      </p:sp>
      <p:pic>
        <p:nvPicPr>
          <p:cNvPr id="30722" name="Picture 2" descr="http://dsmith77.files.wordpress.com/2008/11/sneakers-movie-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76400"/>
            <a:ext cx="2839172" cy="4320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3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Gallery of Horrors</a:t>
            </a:r>
            <a:endParaRPr lang="en-US" dirty="0"/>
          </a:p>
        </p:txBody>
      </p:sp>
      <p:pic>
        <p:nvPicPr>
          <p:cNvPr id="4" name="Content Placeholder 3" descr="augusta pissing 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47827"/>
            <a:ext cx="8229600" cy="4522783"/>
          </a:xfrm>
        </p:spPr>
      </p:pic>
    </p:spTree>
    <p:extLst>
      <p:ext uri="{BB962C8B-B14F-4D97-AF65-F5344CB8AC3E}">
        <p14:creationId xmlns:p14="http://schemas.microsoft.com/office/powerpoint/2010/main" val="207380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Gallery of Horrors</a:t>
            </a:r>
            <a:endParaRPr lang="en-US" dirty="0"/>
          </a:p>
        </p:txBody>
      </p:sp>
      <p:pic>
        <p:nvPicPr>
          <p:cNvPr id="4" name="Content Placeholder 3" descr="augusta pissing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2598" y="1646238"/>
            <a:ext cx="6078803" cy="4525962"/>
          </a:xfrm>
        </p:spPr>
      </p:pic>
    </p:spTree>
    <p:extLst>
      <p:ext uri="{BB962C8B-B14F-4D97-AF65-F5344CB8AC3E}">
        <p14:creationId xmlns:p14="http://schemas.microsoft.com/office/powerpoint/2010/main" val="1781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Secure?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4447351" cy="30019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00400"/>
            <a:ext cx="4800600" cy="2843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688496" cy="49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“Breaches” of Your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Ignorance of system</a:t>
            </a:r>
          </a:p>
          <a:p>
            <a:pPr lvl="1"/>
            <a:r>
              <a:rPr lang="en-US" dirty="0" smtClean="0"/>
              <a:t>“Only for my friends”</a:t>
            </a:r>
          </a:p>
          <a:p>
            <a:r>
              <a:rPr lang="en-US" dirty="0" smtClean="0"/>
              <a:t>Self-inflicted wounds</a:t>
            </a:r>
          </a:p>
          <a:p>
            <a:pPr lvl="1"/>
            <a:r>
              <a:rPr lang="en-US" dirty="0" smtClean="0"/>
              <a:t>The tone-deaf nature of digital communication</a:t>
            </a:r>
            <a:endParaRPr lang="en-US" dirty="0"/>
          </a:p>
          <a:p>
            <a:pPr marL="0" indent="0">
              <a:buNone/>
            </a:pPr>
            <a:r>
              <a:rPr lang="en-US" sz="4400" dirty="0" smtClean="0"/>
              <a:t>Ultimately . . . </a:t>
            </a:r>
          </a:p>
          <a:p>
            <a:pPr marL="0" indent="0">
              <a:buNone/>
            </a:pPr>
            <a:r>
              <a:rPr lang="en-US" dirty="0" smtClean="0"/>
              <a:t>	Your </a:t>
            </a:r>
            <a:r>
              <a:rPr lang="en-US" dirty="0"/>
              <a:t>privacy does not depend 				on your settings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4400" dirty="0" smtClean="0"/>
              <a:t>It </a:t>
            </a:r>
            <a:r>
              <a:rPr lang="en-US" sz="4400" dirty="0"/>
              <a:t>depends on your friends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Ignorance of the System</a:t>
            </a:r>
            <a:endParaRPr lang="en-US" dirty="0"/>
          </a:p>
        </p:txBody>
      </p:sp>
      <p:pic>
        <p:nvPicPr>
          <p:cNvPr id="4" name="Picture 5" descr="fortson twe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84455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ortson-makes-top-20-alltime-tweets.png"/>
          <p:cNvPicPr>
            <a:picLocks noChangeAspect="1"/>
          </p:cNvPicPr>
          <p:nvPr/>
        </p:nvPicPr>
        <p:blipFill>
          <a:blip r:embed="rId3" cstate="print"/>
          <a:srcRect t="1488" r="2500"/>
          <a:stretch>
            <a:fillRect/>
          </a:stretch>
        </p:blipFill>
        <p:spPr>
          <a:xfrm>
            <a:off x="1676400" y="2895600"/>
            <a:ext cx="625296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Ignorance of the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2004219"/>
            <a:ext cx="6124575" cy="3810000"/>
          </a:xfrm>
        </p:spPr>
      </p:pic>
    </p:spTree>
    <p:extLst>
      <p:ext uri="{BB962C8B-B14F-4D97-AF65-F5344CB8AC3E}">
        <p14:creationId xmlns:p14="http://schemas.microsoft.com/office/powerpoint/2010/main" val="10645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Self-Inflicted Wounds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599" y="1676400"/>
            <a:ext cx="8447029" cy="685800"/>
          </a:xfrm>
        </p:spPr>
        <p:txBody>
          <a:bodyPr>
            <a:normAutofit/>
          </a:bodyPr>
          <a:lstStyle/>
          <a:p>
            <a:pPr marL="411480" lvl="1" indent="0">
              <a:buNone/>
            </a:pPr>
            <a:r>
              <a:rPr lang="en-US" dirty="0" smtClean="0"/>
              <a:t>Said in the heat of the moment, but lasts forever</a:t>
            </a:r>
          </a:p>
        </p:txBody>
      </p:sp>
      <p:pic>
        <p:nvPicPr>
          <p:cNvPr id="9" name="Content Placeholder 3" descr="supreme court uphol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768053"/>
            <a:ext cx="6858000" cy="3436027"/>
          </a:xfrm>
          <a:prstGeom prst="rect">
            <a:avLst/>
          </a:prstGeom>
        </p:spPr>
      </p:pic>
      <p:pic>
        <p:nvPicPr>
          <p:cNvPr id="10" name="Picture 2" descr="C:\Users\K1ARK\Pictures\Social Media Oops\IMG_2083.PNG"/>
          <p:cNvPicPr>
            <a:picLocks noChangeAspect="1" noChangeArrowheads="1"/>
          </p:cNvPicPr>
          <p:nvPr/>
        </p:nvPicPr>
        <p:blipFill>
          <a:blip r:embed="rId3"/>
          <a:srcRect l="4225" t="12500" r="3521" b="15000"/>
          <a:stretch>
            <a:fillRect/>
          </a:stretch>
        </p:blipFill>
        <p:spPr bwMode="auto">
          <a:xfrm>
            <a:off x="1605844" y="2286000"/>
            <a:ext cx="7069785" cy="3130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84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Self-Inflicted Wounds</a:t>
            </a:r>
            <a:endParaRPr lang="en-US" dirty="0"/>
          </a:p>
        </p:txBody>
      </p:sp>
      <p:pic>
        <p:nvPicPr>
          <p:cNvPr id="1026" name="Picture 2" descr="http://www.ammoland.com/wp-content/uploads/2013/09/KU-Professor-David-Guth-Wishing-Death-on-NRA-Child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01422"/>
            <a:ext cx="5715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14600"/>
            <a:ext cx="4445521" cy="301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3048000"/>
            <a:ext cx="4095750" cy="34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social media platforms of Arkansas State become the first stop for information about Arkansas State and our educational community.</a:t>
            </a:r>
          </a:p>
          <a:p>
            <a:r>
              <a:rPr lang="en-US" dirty="0" smtClean="0"/>
              <a:t>Integrate the A-State platforms into the daily lives of our community.</a:t>
            </a:r>
          </a:p>
          <a:p>
            <a:r>
              <a:rPr lang="en-US" dirty="0" smtClean="0"/>
              <a:t>Promote interaction with potential students and regain/maintain engagement with former students.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Self-Inflicted Wounds</a:t>
            </a:r>
            <a:endParaRPr lang="en-US" dirty="0"/>
          </a:p>
        </p:txBody>
      </p:sp>
      <p:pic>
        <p:nvPicPr>
          <p:cNvPr id="2051" name="Picture 3" descr="C:\Users\K1ARK\Pictures\Social Media Oops\DifferentKindOfEmergencySuppli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676400"/>
            <a:ext cx="4686545" cy="4724400"/>
          </a:xfrm>
          <a:prstGeom prst="rect">
            <a:avLst/>
          </a:prstGeom>
          <a:noFill/>
        </p:spPr>
      </p:pic>
      <p:pic>
        <p:nvPicPr>
          <p:cNvPr id="2053" name="Picture 5" descr="C:\Users\K1ARK\Pictures\work related screwups\LotsOfAlcoholInvolv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893174"/>
            <a:ext cx="7772400" cy="20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8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Gallery of Horrors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38189" r="27654"/>
          <a:stretch/>
        </p:blipFill>
        <p:spPr>
          <a:xfrm>
            <a:off x="1371600" y="1676400"/>
            <a:ext cx="6460067" cy="487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Trust in God; Verify Everyone Else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C:\Users\K1ARK\Pictures\work related screwups\DateAndTime-Prison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2341777"/>
            <a:ext cx="5332413" cy="3316742"/>
          </a:xfrm>
          <a:prstGeom prst="rect">
            <a:avLst/>
          </a:prstGeom>
          <a:noFill/>
        </p:spPr>
      </p:pic>
      <p:pic>
        <p:nvPicPr>
          <p:cNvPr id="4098" name="Picture 2" descr="C:\Users\K1ARK\Pictures\work related screwups\BeSureBeforeYouPos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3505200" cy="4359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to Details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K1ARK\Pictures\work related screwups\JeffLong-fistsWomen.PNG"/>
          <p:cNvPicPr>
            <a:picLocks noChangeAspect="1" noChangeArrowheads="1"/>
          </p:cNvPicPr>
          <p:nvPr/>
        </p:nvPicPr>
        <p:blipFill>
          <a:blip r:embed="rId2"/>
          <a:srcRect l="6250" t="33333" r="6250" b="30000"/>
          <a:stretch>
            <a:fillRect/>
          </a:stretch>
        </p:blipFill>
        <p:spPr bwMode="auto">
          <a:xfrm>
            <a:off x="2057400" y="1981200"/>
            <a:ext cx="5334000" cy="3352800"/>
          </a:xfrm>
          <a:prstGeom prst="rect">
            <a:avLst/>
          </a:prstGeom>
          <a:noFill/>
        </p:spPr>
      </p:pic>
      <p:pic>
        <p:nvPicPr>
          <p:cNvPr id="1027" name="Picture 3" descr="C:\Users\K1ARK\Pictures\work related screwups\IMG_2948.PNG"/>
          <p:cNvPicPr>
            <a:picLocks noChangeAspect="1" noChangeArrowheads="1"/>
          </p:cNvPicPr>
          <p:nvPr/>
        </p:nvPicPr>
        <p:blipFill>
          <a:blip r:embed="rId3"/>
          <a:srcRect t="13333" b="69167"/>
          <a:stretch>
            <a:fillRect/>
          </a:stretch>
        </p:blipFill>
        <p:spPr bwMode="auto">
          <a:xfrm>
            <a:off x="558800" y="1676400"/>
            <a:ext cx="8128000" cy="2133600"/>
          </a:xfrm>
          <a:prstGeom prst="rect">
            <a:avLst/>
          </a:prstGeom>
          <a:noFill/>
        </p:spPr>
      </p:pic>
      <p:pic>
        <p:nvPicPr>
          <p:cNvPr id="1028" name="Picture 4" descr="C:\Users\K1ARK\Pictures\work related screwups\JeffLong-LookingForGoodRestura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274" y="2774709"/>
            <a:ext cx="8126412" cy="2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81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First Amendment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563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are the writer, editor and publisher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2200"/>
            <a:ext cx="6096000" cy="3971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34518"/>
            <a:ext cx="5773862" cy="4026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34518"/>
            <a:ext cx="3428992" cy="4029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86000"/>
            <a:ext cx="2633180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97705"/>
            <a:ext cx="73152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Ultimate Combination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129087" cy="3487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0" t="10206" b="11111"/>
          <a:stretch/>
        </p:blipFill>
        <p:spPr>
          <a:xfrm>
            <a:off x="4610188" y="2438400"/>
            <a:ext cx="2857412" cy="4176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8" t="7572" b="32840"/>
          <a:stretch/>
        </p:blipFill>
        <p:spPr>
          <a:xfrm>
            <a:off x="7529339" y="1600200"/>
            <a:ext cx="1157461" cy="466528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2663625" cy="495773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1"/>
          <a:stretch/>
        </p:blipFill>
        <p:spPr>
          <a:xfrm>
            <a:off x="2819400" y="1546578"/>
            <a:ext cx="3429000" cy="51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ITC Franklin Gothic Med" pitchFamily="34" charset="0"/>
              </a:rPr>
              <a:t>Security is depends on what you post</a:t>
            </a:r>
          </a:p>
          <a:p>
            <a:r>
              <a:rPr lang="en-US" dirty="0" smtClean="0">
                <a:latin typeface="ITC Franklin Gothic Med" pitchFamily="34" charset="0"/>
              </a:rPr>
              <a:t>Use the settings to your advantage</a:t>
            </a:r>
            <a:endParaRPr lang="en-US" dirty="0">
              <a:latin typeface="ITC Franklin Gothic Med" pitchFamily="34" charset="0"/>
            </a:endParaRPr>
          </a:p>
          <a:p>
            <a:r>
              <a:rPr lang="en-US" dirty="0" smtClean="0">
                <a:latin typeface="ITC Franklin Gothic Med" pitchFamily="34" charset="0"/>
              </a:rPr>
              <a:t>Nothing </a:t>
            </a:r>
            <a:r>
              <a:rPr lang="en-US" dirty="0">
                <a:latin typeface="ITC Franklin Gothic Med" pitchFamily="34" charset="0"/>
              </a:rPr>
              <a:t>you wouldn’t want to 		read in the paper</a:t>
            </a:r>
          </a:p>
          <a:p>
            <a:r>
              <a:rPr lang="en-US" dirty="0">
                <a:latin typeface="ITC Franklin Gothic Med" pitchFamily="34" charset="0"/>
              </a:rPr>
              <a:t>Nothing you would want your 	grandmother to read in the </a:t>
            </a:r>
            <a:r>
              <a:rPr lang="en-US" dirty="0" smtClean="0">
                <a:latin typeface="ITC Franklin Gothic Med" pitchFamily="34" charset="0"/>
              </a:rPr>
              <a:t>paper</a:t>
            </a:r>
          </a:p>
          <a:p>
            <a:endParaRPr lang="en-US" dirty="0">
              <a:latin typeface="ITC Franklin Gothic Med" pitchFamily="34" charset="0"/>
            </a:endParaRPr>
          </a:p>
          <a:p>
            <a:pPr marL="0" indent="0">
              <a:buNone/>
            </a:pPr>
            <a:r>
              <a:rPr lang="en-US" sz="2800" b="1" i="1" dirty="0" smtClean="0">
                <a:latin typeface="ITC Franklin Gothic Med" pitchFamily="34" charset="0"/>
              </a:rPr>
              <a:t>   “</a:t>
            </a:r>
            <a:r>
              <a:rPr lang="en-US" sz="2800" b="1" i="1" dirty="0">
                <a:latin typeface="ITC Franklin Gothic Med" pitchFamily="34" charset="0"/>
              </a:rPr>
              <a:t>Once it’s on the internet, it’s the God-awful 	</a:t>
            </a:r>
            <a:r>
              <a:rPr lang="en-US" sz="2800" b="1" i="1" dirty="0" smtClean="0">
                <a:latin typeface="ITC Franklin Gothic Med" pitchFamily="34" charset="0"/>
              </a:rPr>
              <a:t>       truth </a:t>
            </a:r>
            <a:r>
              <a:rPr lang="en-US" sz="2800" b="1" i="1" dirty="0">
                <a:latin typeface="ITC Franklin Gothic Med" pitchFamily="34" charset="0"/>
              </a:rPr>
              <a:t>whether it is or it isn’t</a:t>
            </a:r>
            <a:r>
              <a:rPr lang="en-US" sz="2800" b="1" i="1" dirty="0" smtClean="0">
                <a:latin typeface="ITC Franklin Gothic Med" pitchFamily="34" charset="0"/>
              </a:rPr>
              <a:t>”</a:t>
            </a:r>
            <a:endParaRPr lang="en-US" sz="2800" b="1" i="1" dirty="0">
              <a:latin typeface="ITC Franklin Gothic M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Facebook Five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Immediate</a:t>
            </a:r>
          </a:p>
          <a:p>
            <a:pPr lvl="1"/>
            <a:r>
              <a:rPr lang="en-US" sz="2000" dirty="0"/>
              <a:t>Post in the moment; nobody really likes leftovers</a:t>
            </a:r>
          </a:p>
          <a:p>
            <a:r>
              <a:rPr lang="en-US" dirty="0"/>
              <a:t>Sentiment</a:t>
            </a:r>
          </a:p>
          <a:p>
            <a:pPr lvl="1"/>
            <a:r>
              <a:rPr lang="en-US" sz="2000" dirty="0"/>
              <a:t>Everybody loves their grandma</a:t>
            </a:r>
          </a:p>
          <a:p>
            <a:r>
              <a:rPr lang="en-US" dirty="0"/>
              <a:t>Visual</a:t>
            </a:r>
          </a:p>
          <a:p>
            <a:pPr lvl="1"/>
            <a:r>
              <a:rPr lang="en-US" sz="2000" dirty="0"/>
              <a:t>Whenever possible, show, don't tell</a:t>
            </a:r>
          </a:p>
          <a:p>
            <a:r>
              <a:rPr lang="en-US" dirty="0"/>
              <a:t>Mobility</a:t>
            </a:r>
          </a:p>
          <a:p>
            <a:pPr lvl="1"/>
            <a:r>
              <a:rPr lang="en-US" sz="2000" dirty="0"/>
              <a:t>There is no substitute for being there</a:t>
            </a:r>
          </a:p>
          <a:p>
            <a:r>
              <a:rPr lang="en-US" dirty="0"/>
              <a:t>Brevity</a:t>
            </a:r>
          </a:p>
          <a:p>
            <a:pPr lvl="1"/>
            <a:r>
              <a:rPr lang="en-US" sz="2000" dirty="0"/>
              <a:t>Don't waste a friend's most valuable commodity: </a:t>
            </a:r>
            <a:r>
              <a:rPr lang="en-US" sz="2000" dirty="0" smtClean="0"/>
              <a:t>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13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5: Bring it all together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25" y="1600200"/>
            <a:ext cx="5267475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715000"/>
            <a:ext cx="2286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Immediate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286000"/>
            <a:ext cx="2286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Sentiment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3124200"/>
            <a:ext cx="17526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Visual</a:t>
            </a:r>
            <a:endParaRPr lang="en-US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4038600"/>
            <a:ext cx="17526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Mobility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5221069"/>
            <a:ext cx="1600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Brevity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1322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Kills Content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6400"/>
            <a:ext cx="5527892" cy="452596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88826" cy="268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8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A-State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and formulation </a:t>
            </a:r>
            <a:r>
              <a:rPr lang="en-US" dirty="0" smtClean="0"/>
              <a:t>continuing</a:t>
            </a:r>
            <a:endParaRPr lang="en-US" dirty="0" smtClean="0"/>
          </a:p>
          <a:p>
            <a:r>
              <a:rPr lang="en-US" dirty="0" smtClean="0"/>
              <a:t>Guidelines, not policies</a:t>
            </a:r>
          </a:p>
          <a:p>
            <a:r>
              <a:rPr lang="en-US" dirty="0" smtClean="0"/>
              <a:t>Best practices</a:t>
            </a:r>
          </a:p>
          <a:p>
            <a:r>
              <a:rPr lang="en-US" dirty="0" smtClean="0"/>
              <a:t>Professional suggestions</a:t>
            </a:r>
          </a:p>
          <a:p>
            <a:r>
              <a:rPr lang="en-US" dirty="0" smtClean="0"/>
              <a:t>State employee legal issues</a:t>
            </a:r>
          </a:p>
          <a:p>
            <a:r>
              <a:rPr lang="en-US" dirty="0" smtClean="0"/>
              <a:t>Limits of federal student privacy</a:t>
            </a:r>
          </a:p>
          <a:p>
            <a:r>
              <a:rPr lang="en-US" dirty="0" smtClean="0"/>
              <a:t>Ethical behavior</a:t>
            </a:r>
          </a:p>
          <a:p>
            <a:r>
              <a:rPr lang="en-US" dirty="0" smtClean="0"/>
              <a:t>2+2 </a:t>
            </a:r>
            <a:r>
              <a:rPr lang="en-US" dirty="0" smtClean="0"/>
              <a:t>administration for official accounts</a:t>
            </a:r>
            <a:endParaRPr lang="en-US" dirty="0" smtClean="0"/>
          </a:p>
          <a:p>
            <a:pPr lvl="1"/>
            <a:r>
              <a:rPr lang="en-US" dirty="0" smtClean="0"/>
              <a:t>Two FTE in unit, two FTE in </a:t>
            </a:r>
            <a:r>
              <a:rPr lang="en-US" dirty="0" err="1" smtClean="0"/>
              <a:t>univ.</a:t>
            </a:r>
            <a:r>
              <a:rPr lang="en-US" dirty="0" smtClean="0"/>
              <a:t> communications</a:t>
            </a:r>
            <a:endParaRPr lang="en-US" dirty="0"/>
          </a:p>
        </p:txBody>
      </p:sp>
      <p:pic>
        <p:nvPicPr>
          <p:cNvPr id="4" name="Picture 3" descr="IMG_1380.JPG"/>
          <p:cNvPicPr>
            <a:picLocks noChangeAspect="1"/>
          </p:cNvPicPr>
          <p:nvPr/>
        </p:nvPicPr>
        <p:blipFill>
          <a:blip r:embed="rId2" cstate="print"/>
          <a:srcRect l="16667" t="8719" r="15833" b="12066"/>
          <a:stretch>
            <a:fillRect/>
          </a:stretch>
        </p:blipFill>
        <p:spPr>
          <a:xfrm>
            <a:off x="6400800" y="2254015"/>
            <a:ext cx="2209800" cy="19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Works in Social</a:t>
            </a:r>
            <a:endParaRPr lang="en-US" dirty="0"/>
          </a:p>
        </p:txBody>
      </p:sp>
      <p:pic>
        <p:nvPicPr>
          <p:cNvPr id="4" name="Picture 2" descr="C:\Users\wsmith\Documents\Social Media\FacebookByPost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001000" cy="460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Lightning 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602163"/>
          </a:xfrm>
        </p:spPr>
        <p:txBody>
          <a:bodyPr>
            <a:normAutofit/>
          </a:bodyPr>
          <a:lstStyle/>
          <a:p>
            <a:r>
              <a:rPr lang="en-US" dirty="0" smtClean="0"/>
              <a:t>What platform &amp; why?</a:t>
            </a:r>
          </a:p>
          <a:p>
            <a:r>
              <a:rPr lang="en-US" dirty="0" smtClean="0"/>
              <a:t>Define your boundaries</a:t>
            </a:r>
          </a:p>
          <a:p>
            <a:r>
              <a:rPr lang="en-US" dirty="0" smtClean="0"/>
              <a:t>Consider the syllabus</a:t>
            </a:r>
          </a:p>
          <a:p>
            <a:r>
              <a:rPr lang="en-US" dirty="0" smtClean="0"/>
              <a:t>Set goals</a:t>
            </a:r>
          </a:p>
          <a:p>
            <a:r>
              <a:rPr lang="en-US" dirty="0" smtClean="0"/>
              <a:t>Take care with your reputation</a:t>
            </a:r>
          </a:p>
          <a:p>
            <a:r>
              <a:rPr lang="en-US" dirty="0" smtClean="0"/>
              <a:t>“Living </a:t>
            </a:r>
            <a:r>
              <a:rPr lang="en-US" dirty="0" smtClean="0"/>
              <a:t>Social”</a:t>
            </a:r>
          </a:p>
          <a:p>
            <a:r>
              <a:rPr lang="en-US" dirty="0" smtClean="0"/>
              <a:t>Show </a:t>
            </a:r>
            <a:r>
              <a:rPr lang="en-US" dirty="0" smtClean="0"/>
              <a:t>don’t </a:t>
            </a:r>
            <a:r>
              <a:rPr lang="en-US" dirty="0" smtClean="0"/>
              <a:t>tell</a:t>
            </a:r>
          </a:p>
          <a:p>
            <a:r>
              <a:rPr lang="en-US" dirty="0" smtClean="0"/>
              <a:t>Don’t feed the trolls</a:t>
            </a:r>
            <a:endParaRPr lang="en-US" dirty="0" smtClean="0"/>
          </a:p>
          <a:p>
            <a:r>
              <a:rPr lang="en-US" dirty="0" smtClean="0"/>
              <a:t>Respect opinion, counter with facts</a:t>
            </a:r>
          </a:p>
        </p:txBody>
      </p:sp>
    </p:spTree>
    <p:extLst>
      <p:ext uri="{BB962C8B-B14F-4D97-AF65-F5344CB8AC3E}">
        <p14:creationId xmlns:p14="http://schemas.microsoft.com/office/powerpoint/2010/main" val="8888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Review your security</a:t>
            </a:r>
            <a:endParaRPr lang="en-US" b="1" dirty="0"/>
          </a:p>
          <a:p>
            <a:r>
              <a:rPr lang="en-US" dirty="0" smtClean="0"/>
              <a:t>Review or create your roadmap</a:t>
            </a:r>
            <a:endParaRPr lang="en-US" dirty="0"/>
          </a:p>
          <a:p>
            <a:r>
              <a:rPr lang="en-US" dirty="0" smtClean="0"/>
              <a:t>Consider academic guidelines</a:t>
            </a:r>
            <a:endParaRPr lang="en-US" dirty="0"/>
          </a:p>
          <a:p>
            <a:r>
              <a:rPr lang="en-US" dirty="0" smtClean="0"/>
              <a:t>Create content that tells the story</a:t>
            </a:r>
            <a:endParaRPr lang="en-US" dirty="0"/>
          </a:p>
          <a:p>
            <a:r>
              <a:rPr lang="en-US" dirty="0" smtClean="0"/>
              <a:t>And above all . . .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Them There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1782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8800" b="1" dirty="0" smtClean="0"/>
              <a:t>Engagement</a:t>
            </a:r>
          </a:p>
          <a:p>
            <a:endParaRPr lang="en-US" dirty="0"/>
          </a:p>
        </p:txBody>
      </p:sp>
      <p:pic>
        <p:nvPicPr>
          <p:cNvPr id="2051" name="Picture 3" descr="C:\Users\wsmith\Documents\Social Media\Mayflow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229475" cy="49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wsmith\Documents\Social Media\CASE-PostReach-20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9"/>
          <a:stretch/>
        </p:blipFill>
        <p:spPr bwMode="auto">
          <a:xfrm>
            <a:off x="1148644" y="1828800"/>
            <a:ext cx="7157156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78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Reach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Bill Smith</a:t>
            </a:r>
          </a:p>
          <a:p>
            <a:pPr lvl="1"/>
            <a:r>
              <a:rPr lang="en-US" dirty="0" smtClean="0"/>
              <a:t>103-B Administration Building</a:t>
            </a:r>
          </a:p>
          <a:p>
            <a:pPr lvl="1"/>
            <a:r>
              <a:rPr lang="en-US" dirty="0" smtClean="0"/>
              <a:t>Arkansas State University</a:t>
            </a:r>
          </a:p>
          <a:p>
            <a:pPr lvl="1"/>
            <a:r>
              <a:rPr lang="en-US" dirty="0" smtClean="0"/>
              <a:t>870.972.2169 o | 870.253.8495 c</a:t>
            </a:r>
          </a:p>
          <a:p>
            <a:pPr lvl="1"/>
            <a:r>
              <a:rPr lang="en-US" smtClean="0"/>
              <a:t>billsmith@AState.edu</a:t>
            </a:r>
            <a:endParaRPr lang="en-US" dirty="0" smtClean="0"/>
          </a:p>
          <a:p>
            <a:pPr lvl="1"/>
            <a:r>
              <a:rPr lang="en-US" dirty="0" smtClean="0"/>
              <a:t>bismith75@gmail.com</a:t>
            </a:r>
          </a:p>
          <a:p>
            <a:pPr lvl="1"/>
            <a:r>
              <a:rPr lang="en-US" dirty="0" smtClean="0"/>
              <a:t>@</a:t>
            </a:r>
            <a:r>
              <a:rPr lang="en-US" dirty="0" err="1" smtClean="0"/>
              <a:t>doctor_bs</a:t>
            </a:r>
            <a:r>
              <a:rPr lang="en-US" dirty="0" smtClean="0"/>
              <a:t> | Facebook.com/</a:t>
            </a:r>
            <a:r>
              <a:rPr lang="en-US" dirty="0" err="1" smtClean="0"/>
              <a:t>wabac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855090"/>
            <a:ext cx="2082805" cy="16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Things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602164"/>
          </a:xfrm>
        </p:spPr>
        <p:txBody>
          <a:bodyPr>
            <a:normAutofit/>
          </a:bodyPr>
          <a:lstStyle/>
          <a:p>
            <a:r>
              <a:rPr lang="en-US" dirty="0" smtClean="0"/>
              <a:t>What is legal in Arkansas &amp; ASU system</a:t>
            </a:r>
          </a:p>
          <a:p>
            <a:r>
              <a:rPr lang="en-US" dirty="0" smtClean="0"/>
              <a:t>Trademarks</a:t>
            </a:r>
          </a:p>
          <a:p>
            <a:r>
              <a:rPr lang="en-US" dirty="0" smtClean="0"/>
              <a:t>Proprietary information</a:t>
            </a:r>
          </a:p>
          <a:p>
            <a:r>
              <a:rPr lang="en-US" dirty="0" smtClean="0"/>
              <a:t>Endorsements</a:t>
            </a:r>
          </a:p>
          <a:p>
            <a:r>
              <a:rPr lang="en-US" dirty="0" smtClean="0"/>
              <a:t>Personal privacy violations</a:t>
            </a:r>
          </a:p>
          <a:p>
            <a:r>
              <a:rPr lang="en-US" dirty="0" smtClean="0"/>
              <a:t>University computing codes</a:t>
            </a:r>
          </a:p>
          <a:p>
            <a:r>
              <a:rPr lang="en-US" dirty="0" smtClean="0"/>
              <a:t>FERPA &amp; HIPPA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Astroturfing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Emergency/crisis response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Things to Consider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602164"/>
          </a:xfrm>
        </p:spPr>
        <p:txBody>
          <a:bodyPr>
            <a:normAutofit/>
          </a:bodyPr>
          <a:lstStyle/>
          <a:p>
            <a:r>
              <a:rPr lang="en-US" dirty="0" smtClean="0"/>
              <a:t>Defining your social relationship</a:t>
            </a:r>
          </a:p>
          <a:p>
            <a:pPr lvl="1"/>
            <a:r>
              <a:rPr lang="en-US" dirty="0" smtClean="0"/>
              <a:t>Consider adding to your syllabus</a:t>
            </a:r>
          </a:p>
          <a:p>
            <a:pPr lvl="1"/>
            <a:r>
              <a:rPr lang="en-US" dirty="0" smtClean="0"/>
              <a:t>Understand the power dynamic</a:t>
            </a:r>
          </a:p>
          <a:p>
            <a:r>
              <a:rPr lang="en-US" dirty="0" smtClean="0"/>
              <a:t>Use of social in classroom</a:t>
            </a:r>
          </a:p>
          <a:p>
            <a:pPr lvl="1"/>
            <a:r>
              <a:rPr lang="en-US" dirty="0" smtClean="0"/>
              <a:t>Potential ADA compliance issues</a:t>
            </a:r>
          </a:p>
          <a:p>
            <a:pPr lvl="1"/>
            <a:r>
              <a:rPr lang="en-US" dirty="0" smtClean="0"/>
              <a:t>Individual student privacy concerns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5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-12166" r="-7360" b="-1"/>
          <a:stretch/>
        </p:blipFill>
        <p:spPr>
          <a:xfrm rot="5400000">
            <a:off x="2399403" y="58974"/>
            <a:ext cx="5334001" cy="8307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Facebook?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2011363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FFC000"/>
                </a:solidFill>
              </a:rPr>
              <a:t>The greatest intelligence gathering and consumer data mining tool 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C000"/>
                </a:solidFill>
              </a:rPr>
              <a:t>in the history of mankind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Bad Things Happen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Foul, graphic or lewd language</a:t>
            </a:r>
          </a:p>
          <a:p>
            <a:r>
              <a:rPr lang="en-US" dirty="0" smtClean="0"/>
              <a:t>Disparaging about </a:t>
            </a:r>
            <a:r>
              <a:rPr lang="en-US" dirty="0" smtClean="0"/>
              <a:t>others</a:t>
            </a:r>
            <a:endParaRPr lang="en-US" dirty="0" smtClean="0"/>
          </a:p>
          <a:p>
            <a:r>
              <a:rPr lang="en-US" dirty="0" smtClean="0"/>
              <a:t>Revealing too much inside information</a:t>
            </a:r>
          </a:p>
          <a:p>
            <a:r>
              <a:rPr lang="en-US" dirty="0" smtClean="0"/>
              <a:t>Thinking you are talking with “just friends”</a:t>
            </a:r>
          </a:p>
        </p:txBody>
      </p:sp>
      <p:pic>
        <p:nvPicPr>
          <p:cNvPr id="4" name="Picture 5" descr="pixelized-josecuer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3740179"/>
            <a:ext cx="3048000" cy="2853746"/>
          </a:xfrm>
          <a:prstGeom prst="rect">
            <a:avLst/>
          </a:prstGeom>
        </p:spPr>
      </p:pic>
      <p:pic>
        <p:nvPicPr>
          <p:cNvPr id="5" name="Picture 4" descr="Matt Harris Fing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741237"/>
            <a:ext cx="3257550" cy="2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196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 Those Days?</a:t>
            </a:r>
            <a:endParaRPr lang="en-US" dirty="0"/>
          </a:p>
        </p:txBody>
      </p:sp>
      <p:pic>
        <p:nvPicPr>
          <p:cNvPr id="4" name="Content Placeholder 3" descr="8-Track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461725" cy="4772271"/>
          </a:xfrm>
        </p:spPr>
      </p:pic>
    </p:spTree>
    <p:extLst>
      <p:ext uri="{BB962C8B-B14F-4D97-AF65-F5344CB8AC3E}">
        <p14:creationId xmlns:p14="http://schemas.microsoft.com/office/powerpoint/2010/main" val="37664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 These Days</a:t>
            </a:r>
            <a:endParaRPr lang="en-US" dirty="0"/>
          </a:p>
        </p:txBody>
      </p:sp>
      <p:pic>
        <p:nvPicPr>
          <p:cNvPr id="4" name="Content Placeholder 3" descr="Just do m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1525" y="1646238"/>
            <a:ext cx="5920950" cy="4525962"/>
          </a:xfrm>
        </p:spPr>
      </p:pic>
    </p:spTree>
    <p:extLst>
      <p:ext uri="{BB962C8B-B14F-4D97-AF65-F5344CB8AC3E}">
        <p14:creationId xmlns:p14="http://schemas.microsoft.com/office/powerpoint/2010/main" val="24406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1192</TotalTime>
  <Words>509</Words>
  <Application>Microsoft Office PowerPoint</Application>
  <PresentationFormat>On-screen Show (4:3)</PresentationFormat>
  <Paragraphs>133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Foundry</vt:lpstr>
      <vt:lpstr>Social for Academics: A Guide for Using Social Media</vt:lpstr>
      <vt:lpstr>Mission Statement</vt:lpstr>
      <vt:lpstr>A-State Guidelines</vt:lpstr>
      <vt:lpstr>Legal Things to Consider</vt:lpstr>
      <vt:lpstr>Academic Things to Consider</vt:lpstr>
      <vt:lpstr>So What is Facebook?</vt:lpstr>
      <vt:lpstr>When Bad Things Happen</vt:lpstr>
      <vt:lpstr>Kids Those Days?</vt:lpstr>
      <vt:lpstr>Kids These Days</vt:lpstr>
      <vt:lpstr>Maybe Grown-Ups These Days</vt:lpstr>
      <vt:lpstr>Security</vt:lpstr>
      <vt:lpstr>The Gallery of Horrors</vt:lpstr>
      <vt:lpstr>The Gallery of Horrors</vt:lpstr>
      <vt:lpstr>How Secure?</vt:lpstr>
      <vt:lpstr>“Breaches” of Your Security</vt:lpstr>
      <vt:lpstr>Ignorance of the System</vt:lpstr>
      <vt:lpstr>Ignorance of the System</vt:lpstr>
      <vt:lpstr>Self-Inflicted Wounds</vt:lpstr>
      <vt:lpstr>Self-Inflicted Wounds</vt:lpstr>
      <vt:lpstr>Self-Inflicted Wounds</vt:lpstr>
      <vt:lpstr>The Gallery of Horrors</vt:lpstr>
      <vt:lpstr>Trust in God; Verify Everyone Else</vt:lpstr>
      <vt:lpstr>Attention to Details</vt:lpstr>
      <vt:lpstr>Your First Amendment Rights</vt:lpstr>
      <vt:lpstr>The Ultimate Combination</vt:lpstr>
      <vt:lpstr>Key Things to Remember</vt:lpstr>
      <vt:lpstr>The Facebook Five</vt:lpstr>
      <vt:lpstr>Facebook 5: Bring it all together</vt:lpstr>
      <vt:lpstr>Automation Kills Content</vt:lpstr>
      <vt:lpstr>What Works in Social</vt:lpstr>
      <vt:lpstr>The Lightning Round</vt:lpstr>
      <vt:lpstr>Action Items</vt:lpstr>
      <vt:lpstr>Take Them There</vt:lpstr>
      <vt:lpstr>How to Reach 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Overview</dc:title>
  <dc:creator>Bill Smith</dc:creator>
  <cp:lastModifiedBy>Bill Smith</cp:lastModifiedBy>
  <cp:revision>103</cp:revision>
  <dcterms:created xsi:type="dcterms:W3CDTF">2014-04-19T13:40:10Z</dcterms:created>
  <dcterms:modified xsi:type="dcterms:W3CDTF">2014-09-03T16:53:02Z</dcterms:modified>
</cp:coreProperties>
</file>