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90" autoAdjust="0"/>
  </p:normalViewPr>
  <p:slideViewPr>
    <p:cSldViewPr>
      <p:cViewPr varScale="1">
        <p:scale>
          <a:sx n="73" d="100"/>
          <a:sy n="73" d="100"/>
        </p:scale>
        <p:origin x="-15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AB9D1-388C-499B-9B2D-291E2B56F377}" type="doc">
      <dgm:prSet loTypeId="urn:microsoft.com/office/officeart/2005/8/layout/funnel1" loCatId="process" qsTypeId="urn:microsoft.com/office/officeart/2005/8/quickstyle/3d3" qsCatId="3D" csTypeId="urn:microsoft.com/office/officeart/2005/8/colors/colorful2" csCatId="colorful" phldr="1"/>
      <dgm:spPr/>
      <dgm:t>
        <a:bodyPr/>
        <a:lstStyle/>
        <a:p>
          <a:endParaRPr lang="en-US"/>
        </a:p>
      </dgm:t>
    </dgm:pt>
    <dgm:pt modelId="{8F10AF84-091B-4DBE-B26F-AAE3DA28A79A}">
      <dgm:prSet phldrT="[Text]" custT="1"/>
      <dgm:spPr/>
      <dgm:t>
        <a:bodyPr/>
        <a:lstStyle/>
        <a:p>
          <a:r>
            <a:rPr lang="en-US" sz="900" b="1" dirty="0" smtClean="0"/>
            <a:t>Person-</a:t>
          </a:r>
          <a:r>
            <a:rPr lang="en-US" sz="900" b="1" dirty="0" err="1" smtClean="0"/>
            <a:t>nel</a:t>
          </a:r>
          <a:endParaRPr lang="en-US" sz="900" b="1" dirty="0"/>
        </a:p>
      </dgm:t>
    </dgm:pt>
    <dgm:pt modelId="{DE7D9FAD-17FE-48A6-A992-83B1A00F8D9F}" type="parTrans" cxnId="{F2E009CC-8E8A-4ABE-967C-AA079E59ED35}">
      <dgm:prSet/>
      <dgm:spPr/>
      <dgm:t>
        <a:bodyPr/>
        <a:lstStyle/>
        <a:p>
          <a:endParaRPr lang="en-US"/>
        </a:p>
      </dgm:t>
    </dgm:pt>
    <dgm:pt modelId="{2310247B-F0A5-4F89-8741-08A801A7F832}" type="sibTrans" cxnId="{F2E009CC-8E8A-4ABE-967C-AA079E59ED35}">
      <dgm:prSet/>
      <dgm:spPr/>
      <dgm:t>
        <a:bodyPr/>
        <a:lstStyle/>
        <a:p>
          <a:endParaRPr lang="en-US"/>
        </a:p>
      </dgm:t>
    </dgm:pt>
    <dgm:pt modelId="{6CF194DF-E97B-43B0-856F-3EA399755707}">
      <dgm:prSet phldrT="[Text]" custT="1"/>
      <dgm:spPr/>
      <dgm:t>
        <a:bodyPr/>
        <a:lstStyle/>
        <a:p>
          <a:r>
            <a:rPr lang="en-US" sz="900" b="1" dirty="0" smtClean="0"/>
            <a:t>Supplies</a:t>
          </a:r>
          <a:endParaRPr lang="en-US" sz="900" b="1" dirty="0"/>
        </a:p>
      </dgm:t>
    </dgm:pt>
    <dgm:pt modelId="{93CC5A66-8E22-455E-BB61-242C9E903221}" type="parTrans" cxnId="{D07F1D71-F663-40DB-A187-68E4DCA0C7E9}">
      <dgm:prSet/>
      <dgm:spPr/>
      <dgm:t>
        <a:bodyPr/>
        <a:lstStyle/>
        <a:p>
          <a:endParaRPr lang="en-US"/>
        </a:p>
      </dgm:t>
    </dgm:pt>
    <dgm:pt modelId="{14481407-F6B3-445C-A04D-B2B46B2D66E3}" type="sibTrans" cxnId="{D07F1D71-F663-40DB-A187-68E4DCA0C7E9}">
      <dgm:prSet/>
      <dgm:spPr/>
      <dgm:t>
        <a:bodyPr/>
        <a:lstStyle/>
        <a:p>
          <a:endParaRPr lang="en-US"/>
        </a:p>
      </dgm:t>
    </dgm:pt>
    <dgm:pt modelId="{15EF8FAC-5C03-426E-8BF3-8F1F89D37149}">
      <dgm:prSet phldrT="[Text]" custT="1"/>
      <dgm:spPr/>
      <dgm:t>
        <a:bodyPr/>
        <a:lstStyle/>
        <a:p>
          <a:r>
            <a:rPr lang="en-US" sz="900" b="1" dirty="0" smtClean="0"/>
            <a:t>Equip-</a:t>
          </a:r>
          <a:r>
            <a:rPr lang="en-US" sz="900" b="1" dirty="0" err="1" smtClean="0"/>
            <a:t>ment</a:t>
          </a:r>
          <a:endParaRPr lang="en-US" sz="900" b="1" dirty="0"/>
        </a:p>
      </dgm:t>
    </dgm:pt>
    <dgm:pt modelId="{DDB60863-30A2-45B7-BFC8-FB865AFC2475}" type="parTrans" cxnId="{026D05D5-4B47-47E3-B29F-3BBA0BF23A60}">
      <dgm:prSet/>
      <dgm:spPr/>
      <dgm:t>
        <a:bodyPr/>
        <a:lstStyle/>
        <a:p>
          <a:endParaRPr lang="en-US"/>
        </a:p>
      </dgm:t>
    </dgm:pt>
    <dgm:pt modelId="{22D1AC9B-F3AD-4F92-BEB2-E9866B8CA7FA}" type="sibTrans" cxnId="{026D05D5-4B47-47E3-B29F-3BBA0BF23A60}">
      <dgm:prSet/>
      <dgm:spPr/>
      <dgm:t>
        <a:bodyPr/>
        <a:lstStyle/>
        <a:p>
          <a:endParaRPr lang="en-US"/>
        </a:p>
      </dgm:t>
    </dgm:pt>
    <dgm:pt modelId="{DC7C8A69-D84E-4192-A818-1598B79C927C}">
      <dgm:prSet phldrT="[Text]"/>
      <dgm:spPr/>
      <dgm:t>
        <a:bodyPr/>
        <a:lstStyle/>
        <a:p>
          <a:r>
            <a:rPr lang="en-US" dirty="0" smtClean="0"/>
            <a:t>Direct Costs</a:t>
          </a:r>
          <a:endParaRPr lang="en-US" dirty="0"/>
        </a:p>
      </dgm:t>
    </dgm:pt>
    <dgm:pt modelId="{EAFBDCB5-07A1-4D4B-923A-E02488669C5D}" type="parTrans" cxnId="{A3F1079C-FD9A-4E7A-B8AE-E46B54F6009F}">
      <dgm:prSet/>
      <dgm:spPr/>
      <dgm:t>
        <a:bodyPr/>
        <a:lstStyle/>
        <a:p>
          <a:endParaRPr lang="en-US"/>
        </a:p>
      </dgm:t>
    </dgm:pt>
    <dgm:pt modelId="{A4DB86C3-1C03-4EE2-8DD8-D50D102FACD0}" type="sibTrans" cxnId="{A3F1079C-FD9A-4E7A-B8AE-E46B54F6009F}">
      <dgm:prSet/>
      <dgm:spPr/>
      <dgm:t>
        <a:bodyPr/>
        <a:lstStyle/>
        <a:p>
          <a:endParaRPr lang="en-US"/>
        </a:p>
      </dgm:t>
    </dgm:pt>
    <dgm:pt modelId="{81A29D53-9AC2-4C0B-BDDE-A8A4CAD7123A}" type="pres">
      <dgm:prSet presAssocID="{F1AAB9D1-388C-499B-9B2D-291E2B56F377}" presName="Name0" presStyleCnt="0">
        <dgm:presLayoutVars>
          <dgm:chMax val="4"/>
          <dgm:resizeHandles val="exact"/>
        </dgm:presLayoutVars>
      </dgm:prSet>
      <dgm:spPr/>
      <dgm:t>
        <a:bodyPr/>
        <a:lstStyle/>
        <a:p>
          <a:endParaRPr lang="en-US"/>
        </a:p>
      </dgm:t>
    </dgm:pt>
    <dgm:pt modelId="{8FD760D5-15B1-476F-B8CF-FDD45444C124}" type="pres">
      <dgm:prSet presAssocID="{F1AAB9D1-388C-499B-9B2D-291E2B56F377}" presName="ellipse" presStyleLbl="trBgShp" presStyleIdx="0" presStyleCnt="1"/>
      <dgm:spPr/>
    </dgm:pt>
    <dgm:pt modelId="{ADBBD14A-A475-41C2-A023-B2AD597692AE}" type="pres">
      <dgm:prSet presAssocID="{F1AAB9D1-388C-499B-9B2D-291E2B56F377}" presName="arrow1" presStyleLbl="fgShp" presStyleIdx="0" presStyleCnt="1"/>
      <dgm:spPr/>
    </dgm:pt>
    <dgm:pt modelId="{B65B28EA-8CC8-4118-8D66-62326A6A2C6F}" type="pres">
      <dgm:prSet presAssocID="{F1AAB9D1-388C-499B-9B2D-291E2B56F377}" presName="rectangle" presStyleLbl="revTx" presStyleIdx="0" presStyleCnt="1">
        <dgm:presLayoutVars>
          <dgm:bulletEnabled val="1"/>
        </dgm:presLayoutVars>
      </dgm:prSet>
      <dgm:spPr/>
      <dgm:t>
        <a:bodyPr/>
        <a:lstStyle/>
        <a:p>
          <a:endParaRPr lang="en-US"/>
        </a:p>
      </dgm:t>
    </dgm:pt>
    <dgm:pt modelId="{92ED9133-A8C2-4E5A-AF19-5D52319DE560}" type="pres">
      <dgm:prSet presAssocID="{6CF194DF-E97B-43B0-856F-3EA399755707}" presName="item1" presStyleLbl="node1" presStyleIdx="0" presStyleCnt="3">
        <dgm:presLayoutVars>
          <dgm:bulletEnabled val="1"/>
        </dgm:presLayoutVars>
      </dgm:prSet>
      <dgm:spPr/>
      <dgm:t>
        <a:bodyPr/>
        <a:lstStyle/>
        <a:p>
          <a:endParaRPr lang="en-US"/>
        </a:p>
      </dgm:t>
    </dgm:pt>
    <dgm:pt modelId="{BADDD100-F718-46AE-92C3-56CF252A5A27}" type="pres">
      <dgm:prSet presAssocID="{15EF8FAC-5C03-426E-8BF3-8F1F89D37149}" presName="item2" presStyleLbl="node1" presStyleIdx="1" presStyleCnt="3">
        <dgm:presLayoutVars>
          <dgm:bulletEnabled val="1"/>
        </dgm:presLayoutVars>
      </dgm:prSet>
      <dgm:spPr/>
      <dgm:t>
        <a:bodyPr/>
        <a:lstStyle/>
        <a:p>
          <a:endParaRPr lang="en-US"/>
        </a:p>
      </dgm:t>
    </dgm:pt>
    <dgm:pt modelId="{69DCB2B9-010E-45B7-A8ED-89D9E23412BA}" type="pres">
      <dgm:prSet presAssocID="{DC7C8A69-D84E-4192-A818-1598B79C927C}" presName="item3" presStyleLbl="node1" presStyleIdx="2" presStyleCnt="3">
        <dgm:presLayoutVars>
          <dgm:bulletEnabled val="1"/>
        </dgm:presLayoutVars>
      </dgm:prSet>
      <dgm:spPr/>
      <dgm:t>
        <a:bodyPr/>
        <a:lstStyle/>
        <a:p>
          <a:endParaRPr lang="en-US"/>
        </a:p>
      </dgm:t>
    </dgm:pt>
    <dgm:pt modelId="{894F80EF-8853-4813-B7E5-F1CEE8284565}" type="pres">
      <dgm:prSet presAssocID="{F1AAB9D1-388C-499B-9B2D-291E2B56F377}" presName="funnel" presStyleLbl="trAlignAcc1" presStyleIdx="0" presStyleCnt="1"/>
      <dgm:spPr/>
    </dgm:pt>
  </dgm:ptLst>
  <dgm:cxnLst>
    <dgm:cxn modelId="{6106BDF8-6474-4639-B851-7ED9E4B0D4EB}" type="presOf" srcId="{6CF194DF-E97B-43B0-856F-3EA399755707}" destId="{BADDD100-F718-46AE-92C3-56CF252A5A27}" srcOrd="0" destOrd="0" presId="urn:microsoft.com/office/officeart/2005/8/layout/funnel1"/>
    <dgm:cxn modelId="{D6FCB64B-4ED9-4EA0-BF5F-45F84E8EB2F1}" type="presOf" srcId="{15EF8FAC-5C03-426E-8BF3-8F1F89D37149}" destId="{92ED9133-A8C2-4E5A-AF19-5D52319DE560}" srcOrd="0" destOrd="0" presId="urn:microsoft.com/office/officeart/2005/8/layout/funnel1"/>
    <dgm:cxn modelId="{DE30E1D8-96A8-4714-AFC5-FFAD26B5203F}" type="presOf" srcId="{F1AAB9D1-388C-499B-9B2D-291E2B56F377}" destId="{81A29D53-9AC2-4C0B-BDDE-A8A4CAD7123A}" srcOrd="0" destOrd="0" presId="urn:microsoft.com/office/officeart/2005/8/layout/funnel1"/>
    <dgm:cxn modelId="{A3F1079C-FD9A-4E7A-B8AE-E46B54F6009F}" srcId="{F1AAB9D1-388C-499B-9B2D-291E2B56F377}" destId="{DC7C8A69-D84E-4192-A818-1598B79C927C}" srcOrd="3" destOrd="0" parTransId="{EAFBDCB5-07A1-4D4B-923A-E02488669C5D}" sibTransId="{A4DB86C3-1C03-4EE2-8DD8-D50D102FACD0}"/>
    <dgm:cxn modelId="{A36E9881-9DA8-4ADB-933E-FDC33B40098A}" type="presOf" srcId="{DC7C8A69-D84E-4192-A818-1598B79C927C}" destId="{B65B28EA-8CC8-4118-8D66-62326A6A2C6F}" srcOrd="0" destOrd="0" presId="urn:microsoft.com/office/officeart/2005/8/layout/funnel1"/>
    <dgm:cxn modelId="{F2E009CC-8E8A-4ABE-967C-AA079E59ED35}" srcId="{F1AAB9D1-388C-499B-9B2D-291E2B56F377}" destId="{8F10AF84-091B-4DBE-B26F-AAE3DA28A79A}" srcOrd="0" destOrd="0" parTransId="{DE7D9FAD-17FE-48A6-A992-83B1A00F8D9F}" sibTransId="{2310247B-F0A5-4F89-8741-08A801A7F832}"/>
    <dgm:cxn modelId="{D07F1D71-F663-40DB-A187-68E4DCA0C7E9}" srcId="{F1AAB9D1-388C-499B-9B2D-291E2B56F377}" destId="{6CF194DF-E97B-43B0-856F-3EA399755707}" srcOrd="1" destOrd="0" parTransId="{93CC5A66-8E22-455E-BB61-242C9E903221}" sibTransId="{14481407-F6B3-445C-A04D-B2B46B2D66E3}"/>
    <dgm:cxn modelId="{026D05D5-4B47-47E3-B29F-3BBA0BF23A60}" srcId="{F1AAB9D1-388C-499B-9B2D-291E2B56F377}" destId="{15EF8FAC-5C03-426E-8BF3-8F1F89D37149}" srcOrd="2" destOrd="0" parTransId="{DDB60863-30A2-45B7-BFC8-FB865AFC2475}" sibTransId="{22D1AC9B-F3AD-4F92-BEB2-E9866B8CA7FA}"/>
    <dgm:cxn modelId="{7094709D-6784-4730-A187-0D06EF494D51}" type="presOf" srcId="{8F10AF84-091B-4DBE-B26F-AAE3DA28A79A}" destId="{69DCB2B9-010E-45B7-A8ED-89D9E23412BA}" srcOrd="0" destOrd="0" presId="urn:microsoft.com/office/officeart/2005/8/layout/funnel1"/>
    <dgm:cxn modelId="{0D09A2A2-AD72-4E0F-A1C9-16A4B2BDE757}" type="presParOf" srcId="{81A29D53-9AC2-4C0B-BDDE-A8A4CAD7123A}" destId="{8FD760D5-15B1-476F-B8CF-FDD45444C124}" srcOrd="0" destOrd="0" presId="urn:microsoft.com/office/officeart/2005/8/layout/funnel1"/>
    <dgm:cxn modelId="{88462E82-1082-44BF-A75A-DE65E7D5DA13}" type="presParOf" srcId="{81A29D53-9AC2-4C0B-BDDE-A8A4CAD7123A}" destId="{ADBBD14A-A475-41C2-A023-B2AD597692AE}" srcOrd="1" destOrd="0" presId="urn:microsoft.com/office/officeart/2005/8/layout/funnel1"/>
    <dgm:cxn modelId="{7EF410C6-A3A1-4AEE-B5B5-7F7E2EDB8CEF}" type="presParOf" srcId="{81A29D53-9AC2-4C0B-BDDE-A8A4CAD7123A}" destId="{B65B28EA-8CC8-4118-8D66-62326A6A2C6F}" srcOrd="2" destOrd="0" presId="urn:microsoft.com/office/officeart/2005/8/layout/funnel1"/>
    <dgm:cxn modelId="{853AA0F2-7450-4972-9F30-3F5A7AD5FD26}" type="presParOf" srcId="{81A29D53-9AC2-4C0B-BDDE-A8A4CAD7123A}" destId="{92ED9133-A8C2-4E5A-AF19-5D52319DE560}" srcOrd="3" destOrd="0" presId="urn:microsoft.com/office/officeart/2005/8/layout/funnel1"/>
    <dgm:cxn modelId="{C09582E1-E1DC-40D5-B6BD-D17888522089}" type="presParOf" srcId="{81A29D53-9AC2-4C0B-BDDE-A8A4CAD7123A}" destId="{BADDD100-F718-46AE-92C3-56CF252A5A27}" srcOrd="4" destOrd="0" presId="urn:microsoft.com/office/officeart/2005/8/layout/funnel1"/>
    <dgm:cxn modelId="{42B1A276-FFF2-41BD-90A1-5A50A14197CD}" type="presParOf" srcId="{81A29D53-9AC2-4C0B-BDDE-A8A4CAD7123A}" destId="{69DCB2B9-010E-45B7-A8ED-89D9E23412BA}" srcOrd="5" destOrd="0" presId="urn:microsoft.com/office/officeart/2005/8/layout/funnel1"/>
    <dgm:cxn modelId="{8C5ACBAA-8E92-4D17-B399-74B5BFCBFF53}" type="presParOf" srcId="{81A29D53-9AC2-4C0B-BDDE-A8A4CAD7123A}" destId="{894F80EF-8853-4813-B7E5-F1CEE828456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15743-F410-4D2F-8E09-EBADD60A8523}" type="doc">
      <dgm:prSet loTypeId="urn:microsoft.com/office/officeart/2005/8/layout/funnel1" loCatId="process" qsTypeId="urn:microsoft.com/office/officeart/2005/8/quickstyle/3d3" qsCatId="3D" csTypeId="urn:microsoft.com/office/officeart/2005/8/colors/colorful3" csCatId="colorful" phldr="1"/>
      <dgm:spPr/>
      <dgm:t>
        <a:bodyPr/>
        <a:lstStyle/>
        <a:p>
          <a:endParaRPr lang="en-US"/>
        </a:p>
      </dgm:t>
    </dgm:pt>
    <dgm:pt modelId="{25888CF5-109C-4DB5-AD50-61CF851EECFD}">
      <dgm:prSet phldrT="[Text]" custT="1"/>
      <dgm:spPr/>
      <dgm:t>
        <a:bodyPr/>
        <a:lstStyle/>
        <a:p>
          <a:r>
            <a:rPr lang="en-US" sz="900" b="1" dirty="0" smtClean="0"/>
            <a:t>Utilities</a:t>
          </a:r>
          <a:endParaRPr lang="en-US" sz="900" b="1" dirty="0"/>
        </a:p>
      </dgm:t>
    </dgm:pt>
    <dgm:pt modelId="{F263F5E8-E6FF-4254-825B-AC2564392125}" type="parTrans" cxnId="{7872A98E-5B5A-4D92-8249-810452120AE9}">
      <dgm:prSet/>
      <dgm:spPr/>
      <dgm:t>
        <a:bodyPr/>
        <a:lstStyle/>
        <a:p>
          <a:endParaRPr lang="en-US"/>
        </a:p>
      </dgm:t>
    </dgm:pt>
    <dgm:pt modelId="{CF109B8D-DEBF-4FCD-A704-4B9D4F39988A}" type="sibTrans" cxnId="{7872A98E-5B5A-4D92-8249-810452120AE9}">
      <dgm:prSet/>
      <dgm:spPr/>
      <dgm:t>
        <a:bodyPr/>
        <a:lstStyle/>
        <a:p>
          <a:endParaRPr lang="en-US"/>
        </a:p>
      </dgm:t>
    </dgm:pt>
    <dgm:pt modelId="{30E55D7F-EA7F-477F-8168-1DD89410866E}">
      <dgm:prSet phldrT="[Text]" custT="1"/>
      <dgm:spPr/>
      <dgm:t>
        <a:bodyPr/>
        <a:lstStyle/>
        <a:p>
          <a:r>
            <a:rPr lang="en-US" sz="900" b="1" dirty="0" smtClean="0"/>
            <a:t>Admin</a:t>
          </a:r>
          <a:br>
            <a:rPr lang="en-US" sz="900" b="1" dirty="0" smtClean="0"/>
          </a:br>
          <a:r>
            <a:rPr lang="en-US" sz="900" b="1" dirty="0" smtClean="0"/>
            <a:t>Staff</a:t>
          </a:r>
          <a:endParaRPr lang="en-US" sz="900" b="1" dirty="0"/>
        </a:p>
      </dgm:t>
    </dgm:pt>
    <dgm:pt modelId="{0C58D85E-1887-4972-A9CC-E1FB651B5678}" type="parTrans" cxnId="{EEB44306-583D-491A-917A-A521BDFC8B34}">
      <dgm:prSet/>
      <dgm:spPr/>
      <dgm:t>
        <a:bodyPr/>
        <a:lstStyle/>
        <a:p>
          <a:endParaRPr lang="en-US"/>
        </a:p>
      </dgm:t>
    </dgm:pt>
    <dgm:pt modelId="{94E22ED8-8253-4D2E-B9E4-74EA1D793C5D}" type="sibTrans" cxnId="{EEB44306-583D-491A-917A-A521BDFC8B34}">
      <dgm:prSet/>
      <dgm:spPr/>
      <dgm:t>
        <a:bodyPr/>
        <a:lstStyle/>
        <a:p>
          <a:endParaRPr lang="en-US"/>
        </a:p>
      </dgm:t>
    </dgm:pt>
    <dgm:pt modelId="{1016AAC4-CD74-43CB-9E51-E7A842790B43}">
      <dgm:prSet phldrT="[Text]" custT="1"/>
      <dgm:spPr/>
      <dgm:t>
        <a:bodyPr/>
        <a:lstStyle/>
        <a:p>
          <a:r>
            <a:rPr lang="en-US" sz="900" b="1" dirty="0" err="1" smtClean="0"/>
            <a:t>Mainten-ance</a:t>
          </a:r>
          <a:endParaRPr lang="en-US" sz="900" b="1" dirty="0"/>
        </a:p>
      </dgm:t>
    </dgm:pt>
    <dgm:pt modelId="{F6FCBE26-C269-45FA-9452-001E14F25FD3}" type="parTrans" cxnId="{4ADAE7FA-423D-4E26-8C29-03340B0E6885}">
      <dgm:prSet/>
      <dgm:spPr/>
      <dgm:t>
        <a:bodyPr/>
        <a:lstStyle/>
        <a:p>
          <a:endParaRPr lang="en-US"/>
        </a:p>
      </dgm:t>
    </dgm:pt>
    <dgm:pt modelId="{3EA887BD-F44E-481B-8DB5-58D2745A3D5D}" type="sibTrans" cxnId="{4ADAE7FA-423D-4E26-8C29-03340B0E6885}">
      <dgm:prSet/>
      <dgm:spPr/>
      <dgm:t>
        <a:bodyPr/>
        <a:lstStyle/>
        <a:p>
          <a:endParaRPr lang="en-US"/>
        </a:p>
      </dgm:t>
    </dgm:pt>
    <dgm:pt modelId="{0BF1484D-618B-4E5B-BCBB-EC92DE43D99E}">
      <dgm:prSet phldrT="[Text]"/>
      <dgm:spPr/>
      <dgm:t>
        <a:bodyPr/>
        <a:lstStyle/>
        <a:p>
          <a:r>
            <a:rPr lang="en-US" dirty="0" smtClean="0"/>
            <a:t>Indirect Costs</a:t>
          </a:r>
          <a:endParaRPr lang="en-US" dirty="0"/>
        </a:p>
      </dgm:t>
    </dgm:pt>
    <dgm:pt modelId="{BE8E4B44-8F86-4322-88D1-483CA0198026}" type="parTrans" cxnId="{2273D77F-9A9A-4FD3-90B5-27EED08D85A5}">
      <dgm:prSet/>
      <dgm:spPr/>
      <dgm:t>
        <a:bodyPr/>
        <a:lstStyle/>
        <a:p>
          <a:endParaRPr lang="en-US"/>
        </a:p>
      </dgm:t>
    </dgm:pt>
    <dgm:pt modelId="{07E3D59C-11E5-47CA-AFA2-46485134D533}" type="sibTrans" cxnId="{2273D77F-9A9A-4FD3-90B5-27EED08D85A5}">
      <dgm:prSet/>
      <dgm:spPr/>
      <dgm:t>
        <a:bodyPr/>
        <a:lstStyle/>
        <a:p>
          <a:endParaRPr lang="en-US"/>
        </a:p>
      </dgm:t>
    </dgm:pt>
    <dgm:pt modelId="{A2C33D82-2F10-4E5B-8DE0-13E63876FC62}" type="pres">
      <dgm:prSet presAssocID="{FEE15743-F410-4D2F-8E09-EBADD60A8523}" presName="Name0" presStyleCnt="0">
        <dgm:presLayoutVars>
          <dgm:chMax val="4"/>
          <dgm:resizeHandles val="exact"/>
        </dgm:presLayoutVars>
      </dgm:prSet>
      <dgm:spPr/>
      <dgm:t>
        <a:bodyPr/>
        <a:lstStyle/>
        <a:p>
          <a:endParaRPr lang="en-US"/>
        </a:p>
      </dgm:t>
    </dgm:pt>
    <dgm:pt modelId="{A1D37713-EE06-4523-A043-D6E363D53542}" type="pres">
      <dgm:prSet presAssocID="{FEE15743-F410-4D2F-8E09-EBADD60A8523}" presName="ellipse" presStyleLbl="trBgShp" presStyleIdx="0" presStyleCnt="1"/>
      <dgm:spPr/>
    </dgm:pt>
    <dgm:pt modelId="{DC04C78B-9CAD-4706-8F41-7FAC1515713A}" type="pres">
      <dgm:prSet presAssocID="{FEE15743-F410-4D2F-8E09-EBADD60A8523}" presName="arrow1" presStyleLbl="fgShp" presStyleIdx="0" presStyleCnt="1"/>
      <dgm:spPr/>
    </dgm:pt>
    <dgm:pt modelId="{9A525282-155B-4F62-8389-92048BC79ED3}" type="pres">
      <dgm:prSet presAssocID="{FEE15743-F410-4D2F-8E09-EBADD60A8523}" presName="rectangle" presStyleLbl="revTx" presStyleIdx="0" presStyleCnt="1">
        <dgm:presLayoutVars>
          <dgm:bulletEnabled val="1"/>
        </dgm:presLayoutVars>
      </dgm:prSet>
      <dgm:spPr/>
      <dgm:t>
        <a:bodyPr/>
        <a:lstStyle/>
        <a:p>
          <a:endParaRPr lang="en-US"/>
        </a:p>
      </dgm:t>
    </dgm:pt>
    <dgm:pt modelId="{BDC78D7B-D492-4677-866C-054E870AD981}" type="pres">
      <dgm:prSet presAssocID="{30E55D7F-EA7F-477F-8168-1DD89410866E}" presName="item1" presStyleLbl="node1" presStyleIdx="0" presStyleCnt="3">
        <dgm:presLayoutVars>
          <dgm:bulletEnabled val="1"/>
        </dgm:presLayoutVars>
      </dgm:prSet>
      <dgm:spPr/>
      <dgm:t>
        <a:bodyPr/>
        <a:lstStyle/>
        <a:p>
          <a:endParaRPr lang="en-US"/>
        </a:p>
      </dgm:t>
    </dgm:pt>
    <dgm:pt modelId="{4FC71B20-28A1-475A-BF3F-BBCD373412EF}" type="pres">
      <dgm:prSet presAssocID="{1016AAC4-CD74-43CB-9E51-E7A842790B43}" presName="item2" presStyleLbl="node1" presStyleIdx="1" presStyleCnt="3">
        <dgm:presLayoutVars>
          <dgm:bulletEnabled val="1"/>
        </dgm:presLayoutVars>
      </dgm:prSet>
      <dgm:spPr/>
      <dgm:t>
        <a:bodyPr/>
        <a:lstStyle/>
        <a:p>
          <a:endParaRPr lang="en-US"/>
        </a:p>
      </dgm:t>
    </dgm:pt>
    <dgm:pt modelId="{A67B240A-048C-4421-806C-6FB2ECB4A6D1}" type="pres">
      <dgm:prSet presAssocID="{0BF1484D-618B-4E5B-BCBB-EC92DE43D99E}" presName="item3" presStyleLbl="node1" presStyleIdx="2" presStyleCnt="3">
        <dgm:presLayoutVars>
          <dgm:bulletEnabled val="1"/>
        </dgm:presLayoutVars>
      </dgm:prSet>
      <dgm:spPr/>
      <dgm:t>
        <a:bodyPr/>
        <a:lstStyle/>
        <a:p>
          <a:endParaRPr lang="en-US"/>
        </a:p>
      </dgm:t>
    </dgm:pt>
    <dgm:pt modelId="{22CC2ACA-FF8A-46C3-BAA9-3A6FAEDF1449}" type="pres">
      <dgm:prSet presAssocID="{FEE15743-F410-4D2F-8E09-EBADD60A8523}" presName="funnel" presStyleLbl="trAlignAcc1" presStyleIdx="0" presStyleCnt="1"/>
      <dgm:spPr/>
    </dgm:pt>
  </dgm:ptLst>
  <dgm:cxnLst>
    <dgm:cxn modelId="{E02D87CF-6BE5-4D3E-BB27-703E8E1F0ECF}" type="presOf" srcId="{25888CF5-109C-4DB5-AD50-61CF851EECFD}" destId="{A67B240A-048C-4421-806C-6FB2ECB4A6D1}" srcOrd="0" destOrd="0" presId="urn:microsoft.com/office/officeart/2005/8/layout/funnel1"/>
    <dgm:cxn modelId="{CBB84292-4DDA-4234-92F8-B557A5905019}" type="presOf" srcId="{30E55D7F-EA7F-477F-8168-1DD89410866E}" destId="{4FC71B20-28A1-475A-BF3F-BBCD373412EF}" srcOrd="0" destOrd="0" presId="urn:microsoft.com/office/officeart/2005/8/layout/funnel1"/>
    <dgm:cxn modelId="{E83328B4-F5F2-4F3A-B617-EFE02C30CB44}" type="presOf" srcId="{1016AAC4-CD74-43CB-9E51-E7A842790B43}" destId="{BDC78D7B-D492-4677-866C-054E870AD981}" srcOrd="0" destOrd="0" presId="urn:microsoft.com/office/officeart/2005/8/layout/funnel1"/>
    <dgm:cxn modelId="{F5C67F35-ADE4-4906-A0EE-CA4D8141290E}" type="presOf" srcId="{FEE15743-F410-4D2F-8E09-EBADD60A8523}" destId="{A2C33D82-2F10-4E5B-8DE0-13E63876FC62}" srcOrd="0" destOrd="0" presId="urn:microsoft.com/office/officeart/2005/8/layout/funnel1"/>
    <dgm:cxn modelId="{C99E2956-72E6-45E8-A7E9-92EECFE56735}" type="presOf" srcId="{0BF1484D-618B-4E5B-BCBB-EC92DE43D99E}" destId="{9A525282-155B-4F62-8389-92048BC79ED3}" srcOrd="0" destOrd="0" presId="urn:microsoft.com/office/officeart/2005/8/layout/funnel1"/>
    <dgm:cxn modelId="{4ADAE7FA-423D-4E26-8C29-03340B0E6885}" srcId="{FEE15743-F410-4D2F-8E09-EBADD60A8523}" destId="{1016AAC4-CD74-43CB-9E51-E7A842790B43}" srcOrd="2" destOrd="0" parTransId="{F6FCBE26-C269-45FA-9452-001E14F25FD3}" sibTransId="{3EA887BD-F44E-481B-8DB5-58D2745A3D5D}"/>
    <dgm:cxn modelId="{7872A98E-5B5A-4D92-8249-810452120AE9}" srcId="{FEE15743-F410-4D2F-8E09-EBADD60A8523}" destId="{25888CF5-109C-4DB5-AD50-61CF851EECFD}" srcOrd="0" destOrd="0" parTransId="{F263F5E8-E6FF-4254-825B-AC2564392125}" sibTransId="{CF109B8D-DEBF-4FCD-A704-4B9D4F39988A}"/>
    <dgm:cxn modelId="{2273D77F-9A9A-4FD3-90B5-27EED08D85A5}" srcId="{FEE15743-F410-4D2F-8E09-EBADD60A8523}" destId="{0BF1484D-618B-4E5B-BCBB-EC92DE43D99E}" srcOrd="3" destOrd="0" parTransId="{BE8E4B44-8F86-4322-88D1-483CA0198026}" sibTransId="{07E3D59C-11E5-47CA-AFA2-46485134D533}"/>
    <dgm:cxn modelId="{EEB44306-583D-491A-917A-A521BDFC8B34}" srcId="{FEE15743-F410-4D2F-8E09-EBADD60A8523}" destId="{30E55D7F-EA7F-477F-8168-1DD89410866E}" srcOrd="1" destOrd="0" parTransId="{0C58D85E-1887-4972-A9CC-E1FB651B5678}" sibTransId="{94E22ED8-8253-4D2E-B9E4-74EA1D793C5D}"/>
    <dgm:cxn modelId="{905B9751-CA23-4B50-A59F-38AC59305449}" type="presParOf" srcId="{A2C33D82-2F10-4E5B-8DE0-13E63876FC62}" destId="{A1D37713-EE06-4523-A043-D6E363D53542}" srcOrd="0" destOrd="0" presId="urn:microsoft.com/office/officeart/2005/8/layout/funnel1"/>
    <dgm:cxn modelId="{ED85EC4C-C8A9-48C3-91AD-ED114A67BDDD}" type="presParOf" srcId="{A2C33D82-2F10-4E5B-8DE0-13E63876FC62}" destId="{DC04C78B-9CAD-4706-8F41-7FAC1515713A}" srcOrd="1" destOrd="0" presId="urn:microsoft.com/office/officeart/2005/8/layout/funnel1"/>
    <dgm:cxn modelId="{740C2ED8-E801-4169-817A-2FACC7FDA6B4}" type="presParOf" srcId="{A2C33D82-2F10-4E5B-8DE0-13E63876FC62}" destId="{9A525282-155B-4F62-8389-92048BC79ED3}" srcOrd="2" destOrd="0" presId="urn:microsoft.com/office/officeart/2005/8/layout/funnel1"/>
    <dgm:cxn modelId="{20CBDC24-E243-4336-953E-94F80B3A3248}" type="presParOf" srcId="{A2C33D82-2F10-4E5B-8DE0-13E63876FC62}" destId="{BDC78D7B-D492-4677-866C-054E870AD981}" srcOrd="3" destOrd="0" presId="urn:microsoft.com/office/officeart/2005/8/layout/funnel1"/>
    <dgm:cxn modelId="{F5F17C85-37F0-4119-998F-90532DA3B5C6}" type="presParOf" srcId="{A2C33D82-2F10-4E5B-8DE0-13E63876FC62}" destId="{4FC71B20-28A1-475A-BF3F-BBCD373412EF}" srcOrd="4" destOrd="0" presId="urn:microsoft.com/office/officeart/2005/8/layout/funnel1"/>
    <dgm:cxn modelId="{3A3E824A-736F-4FD7-AE9A-726AD7286032}" type="presParOf" srcId="{A2C33D82-2F10-4E5B-8DE0-13E63876FC62}" destId="{A67B240A-048C-4421-806C-6FB2ECB4A6D1}" srcOrd="5" destOrd="0" presId="urn:microsoft.com/office/officeart/2005/8/layout/funnel1"/>
    <dgm:cxn modelId="{E465E3B0-A6C7-4D24-80B3-37EDAB74122E}" type="presParOf" srcId="{A2C33D82-2F10-4E5B-8DE0-13E63876FC62}" destId="{22CC2ACA-FF8A-46C3-BAA9-3A6FAEDF1449}"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760D5-15B1-476F-B8CF-FDD45444C124}">
      <dsp:nvSpPr>
        <dsp:cNvPr id="0" name=""/>
        <dsp:cNvSpPr/>
      </dsp:nvSpPr>
      <dsp:spPr>
        <a:xfrm>
          <a:off x="603537" y="490386"/>
          <a:ext cx="2205561" cy="765962"/>
        </a:xfrm>
        <a:prstGeom prst="ellipse">
          <a:avLst/>
        </a:prstGeom>
        <a:solidFill>
          <a:schemeClr val="accent2">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ADBBD14A-A475-41C2-A023-B2AD597692AE}">
      <dsp:nvSpPr>
        <dsp:cNvPr id="0" name=""/>
        <dsp:cNvSpPr/>
      </dsp:nvSpPr>
      <dsp:spPr>
        <a:xfrm>
          <a:off x="1496020" y="2365968"/>
          <a:ext cx="427434" cy="273558"/>
        </a:xfrm>
        <a:prstGeom prst="down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65B28EA-8CC8-4118-8D66-62326A6A2C6F}">
      <dsp:nvSpPr>
        <dsp:cNvPr id="0" name=""/>
        <dsp:cNvSpPr/>
      </dsp:nvSpPr>
      <dsp:spPr>
        <a:xfrm>
          <a:off x="683894" y="2584814"/>
          <a:ext cx="2051685" cy="51292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Direct Costs</a:t>
          </a:r>
          <a:endParaRPr lang="en-US" sz="1800" kern="1200" dirty="0"/>
        </a:p>
      </dsp:txBody>
      <dsp:txXfrm>
        <a:off x="683894" y="2584814"/>
        <a:ext cx="2051685" cy="512921"/>
      </dsp:txXfrm>
    </dsp:sp>
    <dsp:sp modelId="{92ED9133-A8C2-4E5A-AF19-5D52319DE560}">
      <dsp:nvSpPr>
        <dsp:cNvPr id="0" name=""/>
        <dsp:cNvSpPr/>
      </dsp:nvSpPr>
      <dsp:spPr>
        <a:xfrm>
          <a:off x="1405404" y="1315505"/>
          <a:ext cx="769381" cy="769381"/>
        </a:xfrm>
        <a:prstGeom prst="ellipse">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Equip-</a:t>
          </a:r>
          <a:r>
            <a:rPr lang="en-US" sz="900" b="1" kern="1200" dirty="0" err="1" smtClean="0"/>
            <a:t>ment</a:t>
          </a:r>
          <a:endParaRPr lang="en-US" sz="900" b="1" kern="1200" dirty="0"/>
        </a:p>
      </dsp:txBody>
      <dsp:txXfrm>
        <a:off x="1518077" y="1428178"/>
        <a:ext cx="544035" cy="544035"/>
      </dsp:txXfrm>
    </dsp:sp>
    <dsp:sp modelId="{BADDD100-F718-46AE-92C3-56CF252A5A27}">
      <dsp:nvSpPr>
        <dsp:cNvPr id="0" name=""/>
        <dsp:cNvSpPr/>
      </dsp:nvSpPr>
      <dsp:spPr>
        <a:xfrm>
          <a:off x="854868" y="738298"/>
          <a:ext cx="769381" cy="769381"/>
        </a:xfrm>
        <a:prstGeom prst="ellipse">
          <a:avLst/>
        </a:prstGeom>
        <a:solidFill>
          <a:schemeClr val="accent2">
            <a:hueOff val="-368613"/>
            <a:satOff val="44335"/>
            <a:lumOff val="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Supplies</a:t>
          </a:r>
          <a:endParaRPr lang="en-US" sz="900" b="1" kern="1200" dirty="0"/>
        </a:p>
      </dsp:txBody>
      <dsp:txXfrm>
        <a:off x="967541" y="850971"/>
        <a:ext cx="544035" cy="544035"/>
      </dsp:txXfrm>
    </dsp:sp>
    <dsp:sp modelId="{69DCB2B9-010E-45B7-A8ED-89D9E23412BA}">
      <dsp:nvSpPr>
        <dsp:cNvPr id="0" name=""/>
        <dsp:cNvSpPr/>
      </dsp:nvSpPr>
      <dsp:spPr>
        <a:xfrm>
          <a:off x="1641348" y="552278"/>
          <a:ext cx="769381" cy="769381"/>
        </a:xfrm>
        <a:prstGeom prst="ellipse">
          <a:avLst/>
        </a:prstGeom>
        <a:solidFill>
          <a:schemeClr val="accent2">
            <a:hueOff val="-737226"/>
            <a:satOff val="88670"/>
            <a:lumOff val="1019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Person-</a:t>
          </a:r>
          <a:r>
            <a:rPr lang="en-US" sz="900" b="1" kern="1200" dirty="0" err="1" smtClean="0"/>
            <a:t>nel</a:t>
          </a:r>
          <a:endParaRPr lang="en-US" sz="900" b="1" kern="1200" dirty="0"/>
        </a:p>
      </dsp:txBody>
      <dsp:txXfrm>
        <a:off x="1754021" y="664951"/>
        <a:ext cx="544035" cy="544035"/>
      </dsp:txXfrm>
    </dsp:sp>
    <dsp:sp modelId="{894F80EF-8853-4813-B7E5-F1CEE8284565}">
      <dsp:nvSpPr>
        <dsp:cNvPr id="0" name=""/>
        <dsp:cNvSpPr/>
      </dsp:nvSpPr>
      <dsp:spPr>
        <a:xfrm>
          <a:off x="512921" y="396350"/>
          <a:ext cx="2393632" cy="1914906"/>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37713-EE06-4523-A043-D6E363D53542}">
      <dsp:nvSpPr>
        <dsp:cNvPr id="0" name=""/>
        <dsp:cNvSpPr/>
      </dsp:nvSpPr>
      <dsp:spPr>
        <a:xfrm>
          <a:off x="603537" y="490386"/>
          <a:ext cx="2205561" cy="765962"/>
        </a:xfrm>
        <a:prstGeom prst="ellipse">
          <a:avLst/>
        </a:prstGeom>
        <a:solidFill>
          <a:schemeClr val="accent2">
            <a:tint val="50000"/>
            <a:alpha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DC04C78B-9CAD-4706-8F41-7FAC1515713A}">
      <dsp:nvSpPr>
        <dsp:cNvPr id="0" name=""/>
        <dsp:cNvSpPr/>
      </dsp:nvSpPr>
      <dsp:spPr>
        <a:xfrm>
          <a:off x="1496020" y="2365968"/>
          <a:ext cx="427434" cy="273558"/>
        </a:xfrm>
        <a:prstGeom prst="downArrow">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A525282-155B-4F62-8389-92048BC79ED3}">
      <dsp:nvSpPr>
        <dsp:cNvPr id="0" name=""/>
        <dsp:cNvSpPr/>
      </dsp:nvSpPr>
      <dsp:spPr>
        <a:xfrm>
          <a:off x="683894" y="2584814"/>
          <a:ext cx="2051685" cy="51292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Indirect Costs</a:t>
          </a:r>
          <a:endParaRPr lang="en-US" sz="1800" kern="1200" dirty="0"/>
        </a:p>
      </dsp:txBody>
      <dsp:txXfrm>
        <a:off x="683894" y="2584814"/>
        <a:ext cx="2051685" cy="512921"/>
      </dsp:txXfrm>
    </dsp:sp>
    <dsp:sp modelId="{BDC78D7B-D492-4677-866C-054E870AD981}">
      <dsp:nvSpPr>
        <dsp:cNvPr id="0" name=""/>
        <dsp:cNvSpPr/>
      </dsp:nvSpPr>
      <dsp:spPr>
        <a:xfrm>
          <a:off x="1405404" y="1315505"/>
          <a:ext cx="769381" cy="769381"/>
        </a:xfrm>
        <a:prstGeom prst="ellipse">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err="1" smtClean="0"/>
            <a:t>Mainten-ance</a:t>
          </a:r>
          <a:endParaRPr lang="en-US" sz="900" b="1" kern="1200" dirty="0"/>
        </a:p>
      </dsp:txBody>
      <dsp:txXfrm>
        <a:off x="1518077" y="1428178"/>
        <a:ext cx="544035" cy="544035"/>
      </dsp:txXfrm>
    </dsp:sp>
    <dsp:sp modelId="{4FC71B20-28A1-475A-BF3F-BBCD373412EF}">
      <dsp:nvSpPr>
        <dsp:cNvPr id="0" name=""/>
        <dsp:cNvSpPr/>
      </dsp:nvSpPr>
      <dsp:spPr>
        <a:xfrm>
          <a:off x="854868" y="738298"/>
          <a:ext cx="769381" cy="769381"/>
        </a:xfrm>
        <a:prstGeom prst="ellipse">
          <a:avLst/>
        </a:prstGeom>
        <a:solidFill>
          <a:schemeClr val="accent3">
            <a:hueOff val="1226198"/>
            <a:satOff val="-40562"/>
            <a:lumOff val="-58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Admin</a:t>
          </a:r>
          <a:br>
            <a:rPr lang="en-US" sz="900" b="1" kern="1200" dirty="0" smtClean="0"/>
          </a:br>
          <a:r>
            <a:rPr lang="en-US" sz="900" b="1" kern="1200" dirty="0" smtClean="0"/>
            <a:t>Staff</a:t>
          </a:r>
          <a:endParaRPr lang="en-US" sz="900" b="1" kern="1200" dirty="0"/>
        </a:p>
      </dsp:txBody>
      <dsp:txXfrm>
        <a:off x="967541" y="850971"/>
        <a:ext cx="544035" cy="544035"/>
      </dsp:txXfrm>
    </dsp:sp>
    <dsp:sp modelId="{A67B240A-048C-4421-806C-6FB2ECB4A6D1}">
      <dsp:nvSpPr>
        <dsp:cNvPr id="0" name=""/>
        <dsp:cNvSpPr/>
      </dsp:nvSpPr>
      <dsp:spPr>
        <a:xfrm>
          <a:off x="1641348" y="552278"/>
          <a:ext cx="769381" cy="769381"/>
        </a:xfrm>
        <a:prstGeom prst="ellipse">
          <a:avLst/>
        </a:prstGeom>
        <a:solidFill>
          <a:schemeClr val="accent3">
            <a:hueOff val="2452395"/>
            <a:satOff val="-81125"/>
            <a:lumOff val="-117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Utilities</a:t>
          </a:r>
          <a:endParaRPr lang="en-US" sz="900" b="1" kern="1200" dirty="0"/>
        </a:p>
      </dsp:txBody>
      <dsp:txXfrm>
        <a:off x="1754021" y="664951"/>
        <a:ext cx="544035" cy="544035"/>
      </dsp:txXfrm>
    </dsp:sp>
    <dsp:sp modelId="{22CC2ACA-FF8A-46C3-BAA9-3A6FAEDF1449}">
      <dsp:nvSpPr>
        <dsp:cNvPr id="0" name=""/>
        <dsp:cNvSpPr/>
      </dsp:nvSpPr>
      <dsp:spPr>
        <a:xfrm>
          <a:off x="512921" y="396350"/>
          <a:ext cx="2393632" cy="1914906"/>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3743C-234B-4469-BA84-EA2DED0F30A1}" type="datetimeFigureOut">
              <a:rPr lang="en-US" smtClean="0"/>
              <a:t>10/23/12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E8B92-9C22-4767-B548-8FAA84627BDB}" type="slidenum">
              <a:rPr lang="en-US" smtClean="0"/>
              <a:t>‹#›</a:t>
            </a:fld>
            <a:endParaRPr lang="en-US"/>
          </a:p>
        </p:txBody>
      </p:sp>
    </p:spTree>
    <p:extLst>
      <p:ext uri="{BB962C8B-B14F-4D97-AF65-F5344CB8AC3E}">
        <p14:creationId xmlns:p14="http://schemas.microsoft.com/office/powerpoint/2010/main" val="348907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budget does not seem</a:t>
            </a:r>
            <a:r>
              <a:rPr lang="en-US" baseline="0" dirty="0" smtClean="0"/>
              <a:t> sufficient to cover the proposed work, the sponsor may question whether the work can be performed as stated. Also, the PI should have a detailed budget on file even when the agency only requests a lump sum budget (such as NIH modular).</a:t>
            </a:r>
          </a:p>
          <a:p>
            <a:endParaRPr lang="en-US" baseline="0" dirty="0" smtClean="0"/>
          </a:p>
          <a:p>
            <a:r>
              <a:rPr lang="en-US" baseline="0" dirty="0" smtClean="0"/>
              <a:t>Finally, your budget provides you, as PI, assurance that the costs of the proposed research will be covered.</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4</a:t>
            </a:fld>
            <a:endParaRPr lang="en-US"/>
          </a:p>
        </p:txBody>
      </p:sp>
    </p:spTree>
    <p:extLst>
      <p:ext uri="{BB962C8B-B14F-4D97-AF65-F5344CB8AC3E}">
        <p14:creationId xmlns:p14="http://schemas.microsoft.com/office/powerpoint/2010/main" val="65627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travel expenses are generally accepted, paying to go on a cruise would not be.</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17</a:t>
            </a:fld>
            <a:endParaRPr lang="en-US"/>
          </a:p>
        </p:txBody>
      </p:sp>
    </p:spTree>
    <p:extLst>
      <p:ext uri="{BB962C8B-B14F-4D97-AF65-F5344CB8AC3E}">
        <p14:creationId xmlns:p14="http://schemas.microsoft.com/office/powerpoint/2010/main" val="135549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costs for research mice is an allowable cost,</a:t>
            </a:r>
            <a:r>
              <a:rPr lang="en-US" baseline="0" dirty="0" smtClean="0"/>
              <a:t> purchasing mice on a grant that doesn’t require animals would not be an allocable cost</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23</a:t>
            </a:fld>
            <a:endParaRPr lang="en-US"/>
          </a:p>
        </p:txBody>
      </p:sp>
    </p:spTree>
    <p:extLst>
      <p:ext uri="{BB962C8B-B14F-4D97-AF65-F5344CB8AC3E}">
        <p14:creationId xmlns:p14="http://schemas.microsoft.com/office/powerpoint/2010/main" val="307270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it is unallowable for ASU, it’s unallowable for a grant. IE 2% raises weren’t authorized by ASU, so grant employees couldn’t get them either.</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24</a:t>
            </a:fld>
            <a:endParaRPr lang="en-US"/>
          </a:p>
        </p:txBody>
      </p:sp>
    </p:spTree>
    <p:extLst>
      <p:ext uri="{BB962C8B-B14F-4D97-AF65-F5344CB8AC3E}">
        <p14:creationId xmlns:p14="http://schemas.microsoft.com/office/powerpoint/2010/main" val="1279443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it’s unallowable on the grant, its unallowable</a:t>
            </a:r>
            <a:r>
              <a:rPr lang="en-US" baseline="0" dirty="0" smtClean="0"/>
              <a:t> as cost share.</a:t>
            </a:r>
          </a:p>
          <a:p>
            <a:r>
              <a:rPr lang="en-US" dirty="0" smtClean="0"/>
              <a:t>Can’t match</a:t>
            </a:r>
            <a:r>
              <a:rPr lang="en-US" baseline="0" dirty="0" smtClean="0"/>
              <a:t> Federal with Federal</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26</a:t>
            </a:fld>
            <a:endParaRPr lang="en-US"/>
          </a:p>
        </p:txBody>
      </p:sp>
    </p:spTree>
    <p:extLst>
      <p:ext uri="{BB962C8B-B14F-4D97-AF65-F5344CB8AC3E}">
        <p14:creationId xmlns:p14="http://schemas.microsoft.com/office/powerpoint/2010/main" val="100450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Mandatory must</a:t>
            </a:r>
            <a:r>
              <a:rPr lang="en-US" baseline="0" dirty="0" smtClean="0"/>
              <a:t> be tracked and reported to sponsor</a:t>
            </a:r>
          </a:p>
          <a:p>
            <a:r>
              <a:rPr lang="en-US" baseline="0" dirty="0" smtClean="0"/>
              <a:t>Voluntary committed must be tracked and reported</a:t>
            </a:r>
          </a:p>
          <a:p>
            <a:r>
              <a:rPr lang="en-US" baseline="0" dirty="0" smtClean="0"/>
              <a:t>Voluntary uncommitted does not need to be reported</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27</a:t>
            </a:fld>
            <a:endParaRPr lang="en-US"/>
          </a:p>
        </p:txBody>
      </p:sp>
    </p:spTree>
    <p:extLst>
      <p:ext uri="{BB962C8B-B14F-4D97-AF65-F5344CB8AC3E}">
        <p14:creationId xmlns:p14="http://schemas.microsoft.com/office/powerpoint/2010/main" val="192406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the PI should create the budget as</a:t>
            </a:r>
            <a:r>
              <a:rPr lang="en-US" baseline="0" dirty="0" smtClean="0"/>
              <a:t> needed based on the project. Once a draft is created, work with ORTT to make sure all costs are met and that the budget reflects the Sponsors requirements. After ORTT approves, Chair and Dean will need to sign off as well.</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5</a:t>
            </a:fld>
            <a:endParaRPr lang="en-US"/>
          </a:p>
        </p:txBody>
      </p:sp>
    </p:spTree>
    <p:extLst>
      <p:ext uri="{BB962C8B-B14F-4D97-AF65-F5344CB8AC3E}">
        <p14:creationId xmlns:p14="http://schemas.microsoft.com/office/powerpoint/2010/main" val="230488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a:t>
            </a:r>
            <a:r>
              <a:rPr lang="en-US" baseline="0" dirty="0" smtClean="0"/>
              <a:t> start by reading the guidelines. Look for specific budget restrictions – some have a limit on how much you can request; some won’t allow purchases such as computers; is there a limit to F&amp;A costs?</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6</a:t>
            </a:fld>
            <a:endParaRPr lang="en-US"/>
          </a:p>
        </p:txBody>
      </p:sp>
    </p:spTree>
    <p:extLst>
      <p:ext uri="{BB962C8B-B14F-4D97-AF65-F5344CB8AC3E}">
        <p14:creationId xmlns:p14="http://schemas.microsoft.com/office/powerpoint/2010/main" val="425395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sources – Banner</a:t>
            </a:r>
            <a:r>
              <a:rPr lang="en-US" baseline="0" dirty="0" smtClean="0"/>
              <a:t> HR</a:t>
            </a:r>
          </a:p>
          <a:p>
            <a:r>
              <a:rPr lang="en-US" baseline="0" dirty="0" smtClean="0"/>
              <a:t>Pay scales – college level of pay for certain positions, </a:t>
            </a:r>
            <a:r>
              <a:rPr lang="en-US" baseline="0" dirty="0" err="1" smtClean="0"/>
              <a:t>ie</a:t>
            </a:r>
            <a:r>
              <a:rPr lang="en-US" baseline="0" dirty="0" smtClean="0"/>
              <a:t> post-docs</a:t>
            </a:r>
          </a:p>
          <a:p>
            <a:r>
              <a:rPr lang="en-US" baseline="0" dirty="0" smtClean="0"/>
              <a:t>Historical experience – supplies, travel</a:t>
            </a:r>
          </a:p>
          <a:p>
            <a:r>
              <a:rPr lang="en-US" baseline="0" dirty="0" smtClean="0"/>
              <a:t>Quotes – equipment</a:t>
            </a:r>
          </a:p>
          <a:p>
            <a:endParaRPr lang="en-US" baseline="0" dirty="0" smtClean="0"/>
          </a:p>
          <a:p>
            <a:r>
              <a:rPr lang="en-US" baseline="0" dirty="0" smtClean="0"/>
              <a:t>Budget costs are not just ‘made up’</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9</a:t>
            </a:fld>
            <a:endParaRPr lang="en-US"/>
          </a:p>
        </p:txBody>
      </p:sp>
    </p:spTree>
    <p:extLst>
      <p:ext uri="{BB962C8B-B14F-4D97-AF65-F5344CB8AC3E}">
        <p14:creationId xmlns:p14="http://schemas.microsoft.com/office/powerpoint/2010/main" val="118440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F&amp;A rates MUST be included</a:t>
            </a:r>
            <a:r>
              <a:rPr lang="en-US" baseline="0" dirty="0" smtClean="0"/>
              <a:t> in your budget unless 1) the sponsor doesn’t allow them, or 2) your total budget is less than $10,000</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10</a:t>
            </a:fld>
            <a:endParaRPr lang="en-US"/>
          </a:p>
        </p:txBody>
      </p:sp>
    </p:spTree>
    <p:extLst>
      <p:ext uri="{BB962C8B-B14F-4D97-AF65-F5344CB8AC3E}">
        <p14:creationId xmlns:p14="http://schemas.microsoft.com/office/powerpoint/2010/main" val="275540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11</a:t>
            </a:fld>
            <a:endParaRPr lang="en-US"/>
          </a:p>
        </p:txBody>
      </p:sp>
    </p:spTree>
    <p:extLst>
      <p:ext uri="{BB962C8B-B14F-4D97-AF65-F5344CB8AC3E}">
        <p14:creationId xmlns:p14="http://schemas.microsoft.com/office/powerpoint/2010/main" val="309458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need to list all the qualifications</a:t>
            </a:r>
            <a:r>
              <a:rPr lang="en-US" baseline="0" dirty="0" smtClean="0"/>
              <a:t> of the personnel, but explain what they are doing on the project. Same for other expenses – needs to show why they are critical to the project.</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12</a:t>
            </a:fld>
            <a:endParaRPr lang="en-US"/>
          </a:p>
        </p:txBody>
      </p:sp>
    </p:spTree>
    <p:extLst>
      <p:ext uri="{BB962C8B-B14F-4D97-AF65-F5344CB8AC3E}">
        <p14:creationId xmlns:p14="http://schemas.microsoft.com/office/powerpoint/2010/main" val="115523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 &amp; Justification</a:t>
            </a:r>
            <a:r>
              <a:rPr lang="en-US" baseline="0" dirty="0" smtClean="0"/>
              <a:t> are dictated by sponsor guidelines</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14</a:t>
            </a:fld>
            <a:endParaRPr lang="en-US"/>
          </a:p>
        </p:txBody>
      </p:sp>
    </p:spTree>
    <p:extLst>
      <p:ext uri="{BB962C8B-B14F-4D97-AF65-F5344CB8AC3E}">
        <p14:creationId xmlns:p14="http://schemas.microsoft.com/office/powerpoint/2010/main" val="93764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ASU must comply</a:t>
            </a:r>
            <a:r>
              <a:rPr lang="en-US" baseline="0" dirty="0" smtClean="0"/>
              <a:t> with A-21.</a:t>
            </a:r>
          </a:p>
          <a:p>
            <a:endParaRPr lang="en-US" baseline="0" dirty="0" smtClean="0"/>
          </a:p>
          <a:p>
            <a:r>
              <a:rPr lang="en-US" baseline="0" dirty="0" smtClean="0"/>
              <a:t>Big question – if your purchases were to be published on the front page of the Sun would you be comfortable?</a:t>
            </a:r>
            <a:endParaRPr lang="en-US" dirty="0"/>
          </a:p>
        </p:txBody>
      </p:sp>
      <p:sp>
        <p:nvSpPr>
          <p:cNvPr id="4" name="Slide Number Placeholder 3"/>
          <p:cNvSpPr>
            <a:spLocks noGrp="1"/>
          </p:cNvSpPr>
          <p:nvPr>
            <p:ph type="sldNum" sz="quarter" idx="10"/>
          </p:nvPr>
        </p:nvSpPr>
        <p:spPr/>
        <p:txBody>
          <a:bodyPr/>
          <a:lstStyle/>
          <a:p>
            <a:fld id="{F9AE8B92-9C22-4767-B548-8FAA84627BDB}" type="slidenum">
              <a:rPr lang="en-US" smtClean="0"/>
              <a:t>16</a:t>
            </a:fld>
            <a:endParaRPr lang="en-US"/>
          </a:p>
        </p:txBody>
      </p:sp>
    </p:spTree>
    <p:extLst>
      <p:ext uri="{BB962C8B-B14F-4D97-AF65-F5344CB8AC3E}">
        <p14:creationId xmlns:p14="http://schemas.microsoft.com/office/powerpoint/2010/main" val="50112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C92C1BA-8545-49F8-8580-6471DECF5359}" type="datetimeFigureOut">
              <a:rPr lang="en-US" smtClean="0"/>
              <a:t>10/23/12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E2FC765-84D9-4D76-BA90-84221C002D9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2C1BA-8545-49F8-8580-6471DECF5359}"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2C1BA-8545-49F8-8580-6471DECF5359}"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2C1BA-8545-49F8-8580-6471DECF5359}"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2C1BA-8545-49F8-8580-6471DECF5359}" type="datetimeFigureOut">
              <a:rPr lang="en-US" smtClean="0"/>
              <a:t>10/23/12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92C1BA-8545-49F8-8580-6471DECF5359}" type="datetimeFigureOut">
              <a:rPr lang="en-US" smtClean="0"/>
              <a:t>10/23/12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FC765-84D9-4D76-BA90-84221C002D9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2C1BA-8545-49F8-8580-6471DECF5359}" type="datetimeFigureOut">
              <a:rPr lang="en-US" smtClean="0"/>
              <a:t>10/23/12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92C1BA-8545-49F8-8580-6471DECF5359}" type="datetimeFigureOut">
              <a:rPr lang="en-US" smtClean="0"/>
              <a:t>10/23/12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2C1BA-8545-49F8-8580-6471DECF5359}" type="datetimeFigureOut">
              <a:rPr lang="en-US" smtClean="0"/>
              <a:t>10/23/12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92C1BA-8545-49F8-8580-6471DECF5359}" type="datetimeFigureOut">
              <a:rPr lang="en-US" smtClean="0"/>
              <a:t>10/23/12</a:t>
            </a:fld>
            <a:endParaRPr lang="en-US"/>
          </a:p>
        </p:txBody>
      </p:sp>
      <p:sp>
        <p:nvSpPr>
          <p:cNvPr id="7" name="Slide Number Placeholder 6"/>
          <p:cNvSpPr>
            <a:spLocks noGrp="1"/>
          </p:cNvSpPr>
          <p:nvPr>
            <p:ph type="sldNum" sz="quarter" idx="12"/>
          </p:nvPr>
        </p:nvSpPr>
        <p:spPr/>
        <p:txBody>
          <a:bodyPr/>
          <a:lstStyle/>
          <a:p>
            <a:fld id="{1E2FC765-84D9-4D76-BA90-84221C002D9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2C1BA-8545-49F8-8580-6471DECF5359}" type="datetimeFigureOut">
              <a:rPr lang="en-US" smtClean="0"/>
              <a:t>10/23/12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E2FC765-84D9-4D76-BA90-84221C002D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C92C1BA-8545-49F8-8580-6471DECF5359}" type="datetimeFigureOut">
              <a:rPr lang="en-US" smtClean="0"/>
              <a:t>10/23/12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E2FC765-84D9-4D76-BA90-84221C002D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 Basics</a:t>
            </a:r>
            <a:endParaRPr lang="en-US" dirty="0"/>
          </a:p>
        </p:txBody>
      </p:sp>
      <p:sp>
        <p:nvSpPr>
          <p:cNvPr id="3" name="Subtitle 2"/>
          <p:cNvSpPr>
            <a:spLocks noGrp="1"/>
          </p:cNvSpPr>
          <p:nvPr>
            <p:ph type="subTitle" idx="1"/>
          </p:nvPr>
        </p:nvSpPr>
        <p:spPr/>
        <p:txBody>
          <a:bodyPr/>
          <a:lstStyle/>
          <a:p>
            <a:r>
              <a:rPr lang="en-US" dirty="0" smtClean="0"/>
              <a:t>Presented by Sponsored Programs Accounting and the Office of Research</a:t>
            </a:r>
            <a:endParaRPr lang="en-US" dirty="0"/>
          </a:p>
        </p:txBody>
      </p:sp>
    </p:spTree>
    <p:extLst>
      <p:ext uri="{BB962C8B-B14F-4D97-AF65-F5344CB8AC3E}">
        <p14:creationId xmlns:p14="http://schemas.microsoft.com/office/powerpoint/2010/main" val="414284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budget categories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Direct Costs</a:t>
            </a:r>
          </a:p>
          <a:p>
            <a:pPr lvl="1"/>
            <a:r>
              <a:rPr lang="en-US" dirty="0" smtClean="0"/>
              <a:t>Salaries &amp; Fringe benefits</a:t>
            </a:r>
          </a:p>
          <a:p>
            <a:pPr lvl="1"/>
            <a:r>
              <a:rPr lang="en-US" dirty="0" smtClean="0"/>
              <a:t>Equipment</a:t>
            </a:r>
          </a:p>
          <a:p>
            <a:pPr lvl="1"/>
            <a:r>
              <a:rPr lang="en-US" dirty="0" smtClean="0"/>
              <a:t>Travel</a:t>
            </a:r>
          </a:p>
          <a:p>
            <a:pPr lvl="1"/>
            <a:r>
              <a:rPr lang="en-US" dirty="0" smtClean="0"/>
              <a:t>Supplies</a:t>
            </a:r>
          </a:p>
          <a:p>
            <a:pPr lvl="1"/>
            <a:r>
              <a:rPr lang="en-US" dirty="0" smtClean="0"/>
              <a:t>Tuition remission</a:t>
            </a:r>
          </a:p>
          <a:p>
            <a:pPr lvl="1"/>
            <a:r>
              <a:rPr lang="en-US" dirty="0" err="1" smtClean="0"/>
              <a:t>Subawards</a:t>
            </a:r>
            <a:endParaRPr lang="en-US" dirty="0" smtClean="0"/>
          </a:p>
          <a:p>
            <a:pPr lvl="1"/>
            <a:r>
              <a:rPr lang="en-US" dirty="0" smtClean="0"/>
              <a:t>Other</a:t>
            </a:r>
            <a:endParaRPr lang="en-US" dirty="0"/>
          </a:p>
        </p:txBody>
      </p:sp>
      <p:sp>
        <p:nvSpPr>
          <p:cNvPr id="4" name="Content Placeholder 3"/>
          <p:cNvSpPr>
            <a:spLocks noGrp="1"/>
          </p:cNvSpPr>
          <p:nvPr>
            <p:ph sz="quarter" idx="14"/>
          </p:nvPr>
        </p:nvSpPr>
        <p:spPr>
          <a:xfrm>
            <a:off x="4572000" y="2286000"/>
            <a:ext cx="3419856" cy="3493008"/>
          </a:xfrm>
        </p:spPr>
        <p:txBody>
          <a:bodyPr/>
          <a:lstStyle/>
          <a:p>
            <a:r>
              <a:rPr lang="en-US" dirty="0" smtClean="0"/>
              <a:t>Indirect Costs</a:t>
            </a:r>
          </a:p>
          <a:p>
            <a:pPr lvl="1"/>
            <a:r>
              <a:rPr lang="en-US" dirty="0" smtClean="0"/>
              <a:t>Also called F&amp;A</a:t>
            </a:r>
          </a:p>
          <a:p>
            <a:pPr lvl="1"/>
            <a:r>
              <a:rPr lang="en-US" dirty="0" smtClean="0"/>
              <a:t>Overhead cost of research</a:t>
            </a:r>
          </a:p>
          <a:p>
            <a:pPr lvl="1"/>
            <a:r>
              <a:rPr lang="en-US" dirty="0" smtClean="0"/>
              <a:t>Based on a rate negotiated with the Federal Gov’t</a:t>
            </a:r>
            <a:endParaRPr lang="en-US" dirty="0"/>
          </a:p>
        </p:txBody>
      </p:sp>
    </p:spTree>
    <p:extLst>
      <p:ext uri="{BB962C8B-B14F-4D97-AF65-F5344CB8AC3E}">
        <p14:creationId xmlns:p14="http://schemas.microsoft.com/office/powerpoint/2010/main" val="24885721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vs. Indirect costs (not an inclusive list)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444117367"/>
              </p:ext>
            </p:extLst>
          </p:nvPr>
        </p:nvGraphicFramePr>
        <p:xfrm>
          <a:off x="1042988" y="2312988"/>
          <a:ext cx="3419475"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quarter" idx="14"/>
            <p:extLst>
              <p:ext uri="{D42A27DB-BD31-4B8C-83A1-F6EECF244321}">
                <p14:modId xmlns:p14="http://schemas.microsoft.com/office/powerpoint/2010/main" val="1520090527"/>
              </p:ext>
            </p:extLst>
          </p:nvPr>
        </p:nvGraphicFramePr>
        <p:xfrm>
          <a:off x="4645025" y="2312988"/>
          <a:ext cx="3419475" cy="34940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1219200" y="5562600"/>
            <a:ext cx="3048000" cy="646331"/>
          </a:xfrm>
          <a:prstGeom prst="rect">
            <a:avLst/>
          </a:prstGeom>
          <a:noFill/>
        </p:spPr>
        <p:txBody>
          <a:bodyPr wrap="square" rtlCol="0">
            <a:spAutoFit/>
          </a:bodyPr>
          <a:lstStyle/>
          <a:p>
            <a:pPr algn="ctr"/>
            <a:r>
              <a:rPr lang="en-US" dirty="0" smtClean="0"/>
              <a:t>Can be specifically applied to one project</a:t>
            </a:r>
            <a:endParaRPr lang="en-US" dirty="0"/>
          </a:p>
        </p:txBody>
      </p:sp>
      <p:sp>
        <p:nvSpPr>
          <p:cNvPr id="8" name="TextBox 7"/>
          <p:cNvSpPr txBox="1"/>
          <p:nvPr/>
        </p:nvSpPr>
        <p:spPr>
          <a:xfrm>
            <a:off x="4953000" y="5562600"/>
            <a:ext cx="3048000" cy="646331"/>
          </a:xfrm>
          <a:prstGeom prst="rect">
            <a:avLst/>
          </a:prstGeom>
          <a:noFill/>
        </p:spPr>
        <p:txBody>
          <a:bodyPr wrap="square" rtlCol="0">
            <a:spAutoFit/>
          </a:bodyPr>
          <a:lstStyle/>
          <a:p>
            <a:pPr algn="ctr"/>
            <a:r>
              <a:rPr lang="en-US" dirty="0" smtClean="0"/>
              <a:t>Cannot be tied to one particular project</a:t>
            </a:r>
            <a:endParaRPr lang="en-US" dirty="0"/>
          </a:p>
        </p:txBody>
      </p:sp>
      <p:cxnSp>
        <p:nvCxnSpPr>
          <p:cNvPr id="10" name="Straight Connector 9"/>
          <p:cNvCxnSpPr/>
          <p:nvPr/>
        </p:nvCxnSpPr>
        <p:spPr>
          <a:xfrm>
            <a:off x="4572000" y="2514600"/>
            <a:ext cx="0" cy="3505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703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Budget Justification</a:t>
            </a:r>
            <a:endParaRPr lang="en-US" dirty="0"/>
          </a:p>
        </p:txBody>
      </p:sp>
      <p:sp>
        <p:nvSpPr>
          <p:cNvPr id="6" name="Content Placeholder 5"/>
          <p:cNvSpPr>
            <a:spLocks noGrp="1"/>
          </p:cNvSpPr>
          <p:nvPr>
            <p:ph idx="1"/>
          </p:nvPr>
        </p:nvSpPr>
        <p:spPr/>
        <p:txBody>
          <a:bodyPr/>
          <a:lstStyle/>
          <a:p>
            <a:r>
              <a:rPr lang="en-US" dirty="0" smtClean="0"/>
              <a:t>Rationale for each budget category</a:t>
            </a:r>
          </a:p>
          <a:p>
            <a:r>
              <a:rPr lang="en-US" dirty="0" smtClean="0"/>
              <a:t>Should be brief and project-related</a:t>
            </a:r>
          </a:p>
          <a:p>
            <a:r>
              <a:rPr lang="en-US" dirty="0" smtClean="0"/>
              <a:t>Should follow the same line item format as the budget form</a:t>
            </a:r>
          </a:p>
          <a:p>
            <a:r>
              <a:rPr lang="en-US" dirty="0" smtClean="0"/>
              <a:t>One of the most important non-technical sections</a:t>
            </a:r>
            <a:endParaRPr lang="en-US" dirty="0"/>
          </a:p>
        </p:txBody>
      </p:sp>
    </p:spTree>
    <p:extLst>
      <p:ext uri="{BB962C8B-B14F-4D97-AF65-F5344CB8AC3E}">
        <p14:creationId xmlns:p14="http://schemas.microsoft.com/office/powerpoint/2010/main" val="353170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justify:</a:t>
            </a:r>
            <a:endParaRPr lang="en-US" dirty="0"/>
          </a:p>
        </p:txBody>
      </p:sp>
      <p:sp>
        <p:nvSpPr>
          <p:cNvPr id="3" name="Content Placeholder 2"/>
          <p:cNvSpPr>
            <a:spLocks noGrp="1"/>
          </p:cNvSpPr>
          <p:nvPr>
            <p:ph idx="1"/>
          </p:nvPr>
        </p:nvSpPr>
        <p:spPr/>
        <p:txBody>
          <a:bodyPr>
            <a:normAutofit fontScale="92500"/>
          </a:bodyPr>
          <a:lstStyle/>
          <a:p>
            <a:r>
              <a:rPr lang="en-US" dirty="0" smtClean="0"/>
              <a:t>Personnel</a:t>
            </a:r>
          </a:p>
          <a:p>
            <a:pPr lvl="1"/>
            <a:r>
              <a:rPr lang="en-US" dirty="0" smtClean="0"/>
              <a:t>Each employee’s role and what tasks they will perform</a:t>
            </a:r>
          </a:p>
          <a:p>
            <a:pPr lvl="1"/>
            <a:r>
              <a:rPr lang="en-US" dirty="0" smtClean="0"/>
              <a:t>Effort required (person months or % effort)</a:t>
            </a:r>
          </a:p>
          <a:p>
            <a:pPr lvl="1"/>
            <a:r>
              <a:rPr lang="en-US" dirty="0" smtClean="0"/>
              <a:t>Do NOT write an extensive bio about why the person is qualified.</a:t>
            </a:r>
          </a:p>
          <a:p>
            <a:pPr lvl="1"/>
            <a:r>
              <a:rPr lang="en-US" dirty="0" smtClean="0"/>
              <a:t>ASU employees CANNOT </a:t>
            </a:r>
            <a:r>
              <a:rPr lang="en-US" smtClean="0"/>
              <a:t>be consultants</a:t>
            </a:r>
            <a:endParaRPr lang="en-US" dirty="0" smtClean="0"/>
          </a:p>
          <a:p>
            <a:r>
              <a:rPr lang="en-US" dirty="0" smtClean="0"/>
              <a:t>Materials &amp; supplies; equipment </a:t>
            </a:r>
          </a:p>
          <a:p>
            <a:pPr lvl="1"/>
            <a:r>
              <a:rPr lang="en-US" dirty="0" smtClean="0"/>
              <a:t>Be less specific regarding ‘pieces’ or ‘brands’</a:t>
            </a:r>
          </a:p>
        </p:txBody>
      </p:sp>
    </p:spTree>
    <p:extLst>
      <p:ext uri="{BB962C8B-B14F-4D97-AF65-F5344CB8AC3E}">
        <p14:creationId xmlns:p14="http://schemas.microsoft.com/office/powerpoint/2010/main" val="134535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justify:	</a:t>
            </a:r>
            <a:endParaRPr lang="en-US" dirty="0"/>
          </a:p>
        </p:txBody>
      </p:sp>
      <p:sp>
        <p:nvSpPr>
          <p:cNvPr id="3" name="Content Placeholder 2"/>
          <p:cNvSpPr>
            <a:spLocks noGrp="1"/>
          </p:cNvSpPr>
          <p:nvPr>
            <p:ph idx="1"/>
          </p:nvPr>
        </p:nvSpPr>
        <p:spPr/>
        <p:txBody>
          <a:bodyPr/>
          <a:lstStyle/>
          <a:p>
            <a:r>
              <a:rPr lang="en-US" dirty="0" smtClean="0"/>
              <a:t>Any requests for items normally covered by F&amp;A</a:t>
            </a:r>
          </a:p>
          <a:p>
            <a:pPr lvl="1"/>
            <a:r>
              <a:rPr lang="en-US" dirty="0" smtClean="0"/>
              <a:t>Paper, toner</a:t>
            </a:r>
          </a:p>
          <a:p>
            <a:pPr lvl="1"/>
            <a:r>
              <a:rPr lang="en-US" dirty="0" smtClean="0"/>
              <a:t>Mailing</a:t>
            </a:r>
          </a:p>
          <a:p>
            <a:pPr lvl="1"/>
            <a:r>
              <a:rPr lang="en-US" dirty="0" smtClean="0"/>
              <a:t>Secretarial/clerical staff</a:t>
            </a:r>
          </a:p>
          <a:p>
            <a:r>
              <a:rPr lang="en-US" dirty="0" smtClean="0"/>
              <a:t>Costs that fluctuate between years or appear in only a single year</a:t>
            </a:r>
          </a:p>
          <a:p>
            <a:r>
              <a:rPr lang="en-US" dirty="0" smtClean="0"/>
              <a:t>Unusual items</a:t>
            </a:r>
            <a:endParaRPr lang="en-US" dirty="0"/>
          </a:p>
        </p:txBody>
      </p:sp>
    </p:spTree>
    <p:extLst>
      <p:ext uri="{BB962C8B-B14F-4D97-AF65-F5344CB8AC3E}">
        <p14:creationId xmlns:p14="http://schemas.microsoft.com/office/powerpoint/2010/main" val="85184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rotWithShape="1">
          <a:blip r:embed="rId2"/>
          <a:srcRect l="20844" t="20441" r="20077" b="8840"/>
          <a:stretch/>
        </p:blipFill>
        <p:spPr bwMode="auto">
          <a:xfrm>
            <a:off x="1371600" y="1219200"/>
            <a:ext cx="5990424" cy="4613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29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Circular A-21</a:t>
            </a:r>
            <a:endParaRPr lang="en-US" dirty="0"/>
          </a:p>
        </p:txBody>
      </p:sp>
      <p:sp>
        <p:nvSpPr>
          <p:cNvPr id="3" name="Content Placeholder 2"/>
          <p:cNvSpPr>
            <a:spLocks noGrp="1"/>
          </p:cNvSpPr>
          <p:nvPr>
            <p:ph idx="1"/>
          </p:nvPr>
        </p:nvSpPr>
        <p:spPr/>
        <p:txBody>
          <a:bodyPr>
            <a:normAutofit lnSpcReduction="10000"/>
          </a:bodyPr>
          <a:lstStyle/>
          <a:p>
            <a:r>
              <a:rPr lang="en-US" dirty="0" smtClean="0"/>
              <a:t>Defines allowable costs</a:t>
            </a:r>
          </a:p>
          <a:p>
            <a:r>
              <a:rPr lang="en-US" dirty="0" smtClean="0"/>
              <a:t>Specifically identifies direct and indirect costs</a:t>
            </a:r>
          </a:p>
          <a:p>
            <a:r>
              <a:rPr lang="en-US" dirty="0" smtClean="0"/>
              <a:t>Identified those costs that cannot be charged to a grant, contract or cooperative agreement</a:t>
            </a:r>
          </a:p>
          <a:p>
            <a:r>
              <a:rPr lang="en-US" dirty="0" smtClean="0"/>
              <a:t>Sets accounting standards</a:t>
            </a:r>
          </a:p>
          <a:p>
            <a:pPr lvl="1"/>
            <a:r>
              <a:rPr lang="en-US" dirty="0" smtClean="0"/>
              <a:t>Reasonable, allocable, consistent &amp; allowable</a:t>
            </a:r>
            <a:endParaRPr lang="en-US" dirty="0"/>
          </a:p>
        </p:txBody>
      </p:sp>
    </p:spTree>
    <p:extLst>
      <p:ext uri="{BB962C8B-B14F-4D97-AF65-F5344CB8AC3E}">
        <p14:creationId xmlns:p14="http://schemas.microsoft.com/office/powerpoint/2010/main" val="352824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(A-21 Sec. C-3)</a:t>
            </a:r>
            <a:endParaRPr lang="en-US" dirty="0"/>
          </a:p>
        </p:txBody>
      </p:sp>
      <p:sp>
        <p:nvSpPr>
          <p:cNvPr id="3" name="Content Placeholder 2"/>
          <p:cNvSpPr>
            <a:spLocks noGrp="1"/>
          </p:cNvSpPr>
          <p:nvPr>
            <p:ph idx="1"/>
          </p:nvPr>
        </p:nvSpPr>
        <p:spPr/>
        <p:txBody>
          <a:bodyPr/>
          <a:lstStyle/>
          <a:p>
            <a:pPr marL="68580" indent="0">
              <a:buNone/>
            </a:pPr>
            <a:r>
              <a:rPr lang="en-US" dirty="0" smtClean="0"/>
              <a:t>“A cost may be considered reasonable if the nature of the goods or services acquired or applied, and the amount involved, reflect action that a prudent person would have taken under the circumstances prevailing at the time the decision to incur the cost was made.”</a:t>
            </a:r>
          </a:p>
          <a:p>
            <a:pPr marL="68580" indent="0">
              <a:buNone/>
            </a:pPr>
            <a:endParaRPr lang="en-US" dirty="0"/>
          </a:p>
        </p:txBody>
      </p:sp>
    </p:spTree>
    <p:extLst>
      <p:ext uri="{BB962C8B-B14F-4D97-AF65-F5344CB8AC3E}">
        <p14:creationId xmlns:p14="http://schemas.microsoft.com/office/powerpoint/2010/main" val="125891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a:t>
            </a:r>
            <a:endParaRPr lang="en-US" dirty="0"/>
          </a:p>
        </p:txBody>
      </p:sp>
      <p:sp>
        <p:nvSpPr>
          <p:cNvPr id="3" name="Content Placeholder 2"/>
          <p:cNvSpPr>
            <a:spLocks noGrp="1"/>
          </p:cNvSpPr>
          <p:nvPr>
            <p:ph idx="1"/>
          </p:nvPr>
        </p:nvSpPr>
        <p:spPr/>
        <p:txBody>
          <a:bodyPr/>
          <a:lstStyle/>
          <a:p>
            <a:r>
              <a:rPr lang="en-US" dirty="0" smtClean="0"/>
              <a:t>Is the cost in compliance with the terms of the award, sponsor’s policy, A-21 and ASU policy?</a:t>
            </a:r>
          </a:p>
          <a:p>
            <a:pPr lvl="1"/>
            <a:r>
              <a:rPr lang="en-US" dirty="0" smtClean="0"/>
              <a:t>Some sponsors will not allow computer purchases</a:t>
            </a:r>
            <a:endParaRPr lang="en-US" dirty="0"/>
          </a:p>
        </p:txBody>
      </p:sp>
    </p:spTree>
    <p:extLst>
      <p:ext uri="{BB962C8B-B14F-4D97-AF65-F5344CB8AC3E}">
        <p14:creationId xmlns:p14="http://schemas.microsoft.com/office/powerpoint/2010/main" val="139316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Unallowable Costs</a:t>
            </a:r>
            <a:endParaRPr lang="en-US" dirty="0"/>
          </a:p>
        </p:txBody>
      </p:sp>
      <p:sp>
        <p:nvSpPr>
          <p:cNvPr id="3" name="Content Placeholder 2"/>
          <p:cNvSpPr>
            <a:spLocks noGrp="1"/>
          </p:cNvSpPr>
          <p:nvPr>
            <p:ph idx="1"/>
          </p:nvPr>
        </p:nvSpPr>
        <p:spPr/>
        <p:txBody>
          <a:bodyPr>
            <a:normAutofit lnSpcReduction="10000"/>
          </a:bodyPr>
          <a:lstStyle/>
          <a:p>
            <a:r>
              <a:rPr lang="en-US" dirty="0" smtClean="0"/>
              <a:t>Alcoholic beverages</a:t>
            </a:r>
          </a:p>
          <a:p>
            <a:r>
              <a:rPr lang="en-US" dirty="0" smtClean="0"/>
              <a:t>Entertainment</a:t>
            </a:r>
          </a:p>
          <a:p>
            <a:r>
              <a:rPr lang="en-US" dirty="0" smtClean="0"/>
              <a:t>Fines &amp; penalties</a:t>
            </a:r>
          </a:p>
          <a:p>
            <a:r>
              <a:rPr lang="en-US" dirty="0" smtClean="0"/>
              <a:t>Fund raising/alumni </a:t>
            </a:r>
            <a:r>
              <a:rPr lang="en-US" dirty="0" err="1" smtClean="0"/>
              <a:t>activies</a:t>
            </a:r>
            <a:endParaRPr lang="en-US" dirty="0" smtClean="0"/>
          </a:p>
          <a:p>
            <a:r>
              <a:rPr lang="en-US" dirty="0" smtClean="0"/>
              <a:t>Internal interest charges</a:t>
            </a:r>
          </a:p>
          <a:p>
            <a:r>
              <a:rPr lang="en-US" dirty="0" smtClean="0"/>
              <a:t>Subscriptions</a:t>
            </a:r>
          </a:p>
          <a:p>
            <a:r>
              <a:rPr lang="en-US" dirty="0" smtClean="0"/>
              <a:t>Advertisement or public relations costs</a:t>
            </a:r>
          </a:p>
          <a:p>
            <a:r>
              <a:rPr lang="en-US" dirty="0" smtClean="0"/>
              <a:t>Travel tickets in excess of coach</a:t>
            </a:r>
            <a:endParaRPr lang="en-US" dirty="0"/>
          </a:p>
        </p:txBody>
      </p:sp>
    </p:spTree>
    <p:extLst>
      <p:ext uri="{BB962C8B-B14F-4D97-AF65-F5344CB8AC3E}">
        <p14:creationId xmlns:p14="http://schemas.microsoft.com/office/powerpoint/2010/main" val="94535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What is a budget and why do I need one?</a:t>
            </a:r>
          </a:p>
          <a:p>
            <a:r>
              <a:rPr lang="en-US" dirty="0" smtClean="0"/>
              <a:t>How do I get started?</a:t>
            </a:r>
          </a:p>
          <a:p>
            <a:r>
              <a:rPr lang="en-US" dirty="0" smtClean="0"/>
              <a:t>Direct costs vs. Indirect Costs</a:t>
            </a:r>
          </a:p>
          <a:p>
            <a:r>
              <a:rPr lang="en-US" dirty="0" smtClean="0"/>
              <a:t>How to write a budget justification</a:t>
            </a:r>
          </a:p>
          <a:p>
            <a:r>
              <a:rPr lang="en-US" dirty="0" smtClean="0"/>
              <a:t>Cost Sharing</a:t>
            </a:r>
          </a:p>
          <a:p>
            <a:r>
              <a:rPr lang="en-US" dirty="0" smtClean="0"/>
              <a:t>Questions?</a:t>
            </a:r>
          </a:p>
          <a:p>
            <a:endParaRPr lang="en-US" dirty="0" smtClean="0"/>
          </a:p>
        </p:txBody>
      </p:sp>
      <p:pic>
        <p:nvPicPr>
          <p:cNvPr id="5122" name="Picture 2" descr="C:\Users\swalls\AppData\Local\Microsoft\Windows\Temporary Internet Files\Content.IE5\LN5C88PW\MC9000478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397177"/>
            <a:ext cx="2362200" cy="201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0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Unallowable Costs</a:t>
            </a:r>
            <a:endParaRPr lang="en-US" dirty="0"/>
          </a:p>
        </p:txBody>
      </p:sp>
      <p:sp>
        <p:nvSpPr>
          <p:cNvPr id="3" name="Content Placeholder 2"/>
          <p:cNvSpPr>
            <a:spLocks noGrp="1"/>
          </p:cNvSpPr>
          <p:nvPr>
            <p:ph idx="1"/>
          </p:nvPr>
        </p:nvSpPr>
        <p:spPr/>
        <p:txBody>
          <a:bodyPr/>
          <a:lstStyle/>
          <a:p>
            <a:r>
              <a:rPr lang="en-US" dirty="0" smtClean="0"/>
              <a:t>Salaries for admin/clerical staff</a:t>
            </a:r>
          </a:p>
          <a:p>
            <a:r>
              <a:rPr lang="en-US" dirty="0" smtClean="0"/>
              <a:t>General office supplies</a:t>
            </a:r>
          </a:p>
          <a:p>
            <a:endParaRPr lang="en-US" dirty="0"/>
          </a:p>
          <a:p>
            <a:r>
              <a:rPr lang="en-US" dirty="0" smtClean="0"/>
              <a:t>Exception – when a project is classified as a ‘Major Project’</a:t>
            </a:r>
            <a:endParaRPr lang="en-US" dirty="0"/>
          </a:p>
        </p:txBody>
      </p:sp>
    </p:spTree>
    <p:extLst>
      <p:ext uri="{BB962C8B-B14F-4D97-AF65-F5344CB8AC3E}">
        <p14:creationId xmlns:p14="http://schemas.microsoft.com/office/powerpoint/2010/main" val="22799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Project Status</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Large, complex programs</a:t>
            </a:r>
          </a:p>
          <a:p>
            <a:r>
              <a:rPr lang="en-US" dirty="0" smtClean="0"/>
              <a:t>Extensive data collection, analysis and entry</a:t>
            </a:r>
          </a:p>
          <a:p>
            <a:r>
              <a:rPr lang="en-US" dirty="0" smtClean="0"/>
              <a:t>Projects requiring making travel arrangements for large numbers of people</a:t>
            </a:r>
          </a:p>
        </p:txBody>
      </p:sp>
      <p:sp>
        <p:nvSpPr>
          <p:cNvPr id="7" name="Content Placeholder 6"/>
          <p:cNvSpPr>
            <a:spLocks noGrp="1"/>
          </p:cNvSpPr>
          <p:nvPr>
            <p:ph sz="quarter" idx="14"/>
          </p:nvPr>
        </p:nvSpPr>
        <p:spPr/>
        <p:txBody>
          <a:bodyPr>
            <a:normAutofit/>
          </a:bodyPr>
          <a:lstStyle/>
          <a:p>
            <a:r>
              <a:rPr lang="en-US" sz="2200" dirty="0"/>
              <a:t>Projects that are geographically </a:t>
            </a:r>
            <a:r>
              <a:rPr lang="en-US" sz="2200" dirty="0" smtClean="0"/>
              <a:t>inaccessible</a:t>
            </a:r>
          </a:p>
          <a:p>
            <a:r>
              <a:rPr lang="en-US" sz="2200" dirty="0"/>
              <a:t>Projects that focus </a:t>
            </a:r>
            <a:r>
              <a:rPr lang="en-US" sz="2200" dirty="0" smtClean="0"/>
              <a:t>on preparation </a:t>
            </a:r>
            <a:r>
              <a:rPr lang="en-US" sz="2200" dirty="0"/>
              <a:t>and </a:t>
            </a:r>
            <a:r>
              <a:rPr lang="en-US" sz="2200" dirty="0" smtClean="0"/>
              <a:t>production of manuals and large reports, books or monographs</a:t>
            </a:r>
            <a:endParaRPr lang="en-US" sz="2200" dirty="0"/>
          </a:p>
          <a:p>
            <a:endParaRPr lang="en-US" sz="2200" dirty="0" smtClean="0"/>
          </a:p>
        </p:txBody>
      </p:sp>
    </p:spTree>
    <p:extLst>
      <p:ext uri="{BB962C8B-B14F-4D97-AF65-F5344CB8AC3E}">
        <p14:creationId xmlns:p14="http://schemas.microsoft.com/office/powerpoint/2010/main" val="34867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Project expenses</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Performance of tasks that are significantly greater than routine level provided by ASU;</a:t>
            </a:r>
          </a:p>
          <a:p>
            <a:r>
              <a:rPr lang="en-US" dirty="0" smtClean="0"/>
              <a:t>Expense can be specifically identified with the project with ease and accuracy</a:t>
            </a:r>
          </a:p>
          <a:p>
            <a:r>
              <a:rPr lang="en-US" dirty="0"/>
              <a:t>The approved proposal budget explicitly lists the expense and its </a:t>
            </a:r>
            <a:r>
              <a:rPr lang="en-US" dirty="0" smtClean="0"/>
              <a:t>justification</a:t>
            </a:r>
            <a:endParaRPr lang="en-US" dirty="0"/>
          </a:p>
        </p:txBody>
      </p:sp>
      <p:sp>
        <p:nvSpPr>
          <p:cNvPr id="4" name="Content Placeholder 3"/>
          <p:cNvSpPr>
            <a:spLocks noGrp="1"/>
          </p:cNvSpPr>
          <p:nvPr>
            <p:ph sz="quarter" idx="14"/>
          </p:nvPr>
        </p:nvSpPr>
        <p:spPr/>
        <p:txBody>
          <a:bodyPr>
            <a:normAutofit/>
          </a:bodyPr>
          <a:lstStyle/>
          <a:p>
            <a:r>
              <a:rPr lang="en-US" sz="2000" dirty="0" smtClean="0"/>
              <a:t>The budget justification should state the costs are normally treated as F&amp;A but are being requests due to a special purpose which is clearly explained.</a:t>
            </a:r>
            <a:endParaRPr lang="en-US" sz="2000" dirty="0"/>
          </a:p>
        </p:txBody>
      </p:sp>
    </p:spTree>
    <p:extLst>
      <p:ext uri="{BB962C8B-B14F-4D97-AF65-F5344CB8AC3E}">
        <p14:creationId xmlns:p14="http://schemas.microsoft.com/office/powerpoint/2010/main" val="51479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Allocable</a:t>
            </a:r>
            <a:endParaRPr lang="en-US" dirty="0"/>
          </a:p>
        </p:txBody>
      </p:sp>
      <p:sp>
        <p:nvSpPr>
          <p:cNvPr id="3" name="Content Placeholder 2"/>
          <p:cNvSpPr>
            <a:spLocks noGrp="1"/>
          </p:cNvSpPr>
          <p:nvPr>
            <p:ph sz="quarter" idx="13"/>
          </p:nvPr>
        </p:nvSpPr>
        <p:spPr/>
        <p:txBody>
          <a:bodyPr/>
          <a:lstStyle/>
          <a:p>
            <a:r>
              <a:rPr lang="en-US" dirty="0" smtClean="0"/>
              <a:t>Is the cost benefiting the project?</a:t>
            </a:r>
          </a:p>
          <a:p>
            <a:r>
              <a:rPr lang="en-US" dirty="0" smtClean="0"/>
              <a:t>If the cost benefits the project, but also other ASU projects, cost should be pro-rated</a:t>
            </a:r>
            <a:endParaRPr lang="en-US" dirty="0"/>
          </a:p>
        </p:txBody>
      </p:sp>
      <p:sp>
        <p:nvSpPr>
          <p:cNvPr id="4" name="Content Placeholder 3"/>
          <p:cNvSpPr>
            <a:spLocks noGrp="1"/>
          </p:cNvSpPr>
          <p:nvPr>
            <p:ph sz="quarter" idx="14"/>
          </p:nvPr>
        </p:nvSpPr>
        <p:spPr/>
        <p:txBody>
          <a:bodyPr/>
          <a:lstStyle/>
          <a:p>
            <a:r>
              <a:rPr lang="en-US" dirty="0" smtClean="0"/>
              <a:t>Is the cost incurred solely to advance the work of the project?</a:t>
            </a:r>
            <a:endParaRPr lang="en-US" dirty="0"/>
          </a:p>
        </p:txBody>
      </p:sp>
      <p:pic>
        <p:nvPicPr>
          <p:cNvPr id="3074" name="Picture 2" descr="C:\Users\swalls\AppData\Local\Microsoft\Windows\Temporary Internet Files\Content.IE5\34HIF1EA\MC9000009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200400"/>
            <a:ext cx="2034845" cy="314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8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a:t>
            </a:r>
            <a:endParaRPr lang="en-US" dirty="0"/>
          </a:p>
        </p:txBody>
      </p:sp>
      <p:sp>
        <p:nvSpPr>
          <p:cNvPr id="5" name="Content Placeholder 4"/>
          <p:cNvSpPr>
            <a:spLocks noGrp="1"/>
          </p:cNvSpPr>
          <p:nvPr>
            <p:ph idx="1"/>
          </p:nvPr>
        </p:nvSpPr>
        <p:spPr/>
        <p:txBody>
          <a:bodyPr/>
          <a:lstStyle/>
          <a:p>
            <a:r>
              <a:rPr lang="en-US" dirty="0" smtClean="0"/>
              <a:t>Is the cost consistent with ASU’s policies, procedures and practices?</a:t>
            </a:r>
          </a:p>
          <a:p>
            <a:r>
              <a:rPr lang="en-US" dirty="0" smtClean="0"/>
              <a:t>Is the cost incurred for the same purpose, in like circumstances and treated consistently as direct or F&amp;A?</a:t>
            </a:r>
          </a:p>
          <a:p>
            <a:endParaRPr lang="en-US" dirty="0"/>
          </a:p>
        </p:txBody>
      </p:sp>
    </p:spTree>
    <p:extLst>
      <p:ext uri="{BB962C8B-B14F-4D97-AF65-F5344CB8AC3E}">
        <p14:creationId xmlns:p14="http://schemas.microsoft.com/office/powerpoint/2010/main" val="3673073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Sharing – its a commitment</a:t>
            </a:r>
            <a:endParaRPr lang="en-US" dirty="0"/>
          </a:p>
        </p:txBody>
      </p:sp>
      <p:pic>
        <p:nvPicPr>
          <p:cNvPr id="4098" name="Picture 2" descr="C:\Users\swalls\AppData\Local\Microsoft\Windows\Temporary Internet Files\Content.IE5\1MVWT63F\MP90043925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77319" y="2324100"/>
            <a:ext cx="3508375"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75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cost sharing?</a:t>
            </a:r>
            <a:endParaRPr lang="en-US" dirty="0"/>
          </a:p>
        </p:txBody>
      </p:sp>
      <p:sp>
        <p:nvSpPr>
          <p:cNvPr id="3" name="Content Placeholder 2"/>
          <p:cNvSpPr>
            <a:spLocks noGrp="1"/>
          </p:cNvSpPr>
          <p:nvPr>
            <p:ph idx="1"/>
          </p:nvPr>
        </p:nvSpPr>
        <p:spPr/>
        <p:txBody>
          <a:bodyPr>
            <a:normAutofit lnSpcReduction="10000"/>
          </a:bodyPr>
          <a:lstStyle/>
          <a:p>
            <a:r>
              <a:rPr lang="en-US" dirty="0" smtClean="0"/>
              <a:t>Cost share &amp; matching are often used interchangeably</a:t>
            </a:r>
          </a:p>
          <a:p>
            <a:r>
              <a:rPr lang="en-US" dirty="0" smtClean="0"/>
              <a:t>The part of the project not paid by the sponsor</a:t>
            </a:r>
          </a:p>
          <a:p>
            <a:r>
              <a:rPr lang="en-US" dirty="0" smtClean="0"/>
              <a:t>A-21 guidance:</a:t>
            </a:r>
          </a:p>
          <a:p>
            <a:pPr lvl="1"/>
            <a:r>
              <a:rPr lang="en-US" dirty="0" smtClean="0"/>
              <a:t>Matching funds must follow the same conditions as sponsored funds</a:t>
            </a:r>
          </a:p>
          <a:p>
            <a:pPr lvl="1"/>
            <a:r>
              <a:rPr lang="en-US" dirty="0" smtClean="0"/>
              <a:t>Costs claimed at match/cost share cannot be claimed on other projects</a:t>
            </a:r>
            <a:endParaRPr lang="en-US" dirty="0"/>
          </a:p>
        </p:txBody>
      </p:sp>
    </p:spTree>
    <p:extLst>
      <p:ext uri="{BB962C8B-B14F-4D97-AF65-F5344CB8AC3E}">
        <p14:creationId xmlns:p14="http://schemas.microsoft.com/office/powerpoint/2010/main" val="166591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cost sharing</a:t>
            </a:r>
            <a:endParaRPr lang="en-US" dirty="0"/>
          </a:p>
        </p:txBody>
      </p:sp>
      <p:sp>
        <p:nvSpPr>
          <p:cNvPr id="3" name="Content Placeholder 2"/>
          <p:cNvSpPr>
            <a:spLocks noGrp="1"/>
          </p:cNvSpPr>
          <p:nvPr>
            <p:ph idx="1"/>
          </p:nvPr>
        </p:nvSpPr>
        <p:spPr/>
        <p:txBody>
          <a:bodyPr>
            <a:normAutofit fontScale="92500"/>
          </a:bodyPr>
          <a:lstStyle/>
          <a:p>
            <a:r>
              <a:rPr lang="en-US" dirty="0" smtClean="0"/>
              <a:t>Mandatory</a:t>
            </a:r>
          </a:p>
          <a:p>
            <a:pPr lvl="1"/>
            <a:r>
              <a:rPr lang="en-US" dirty="0" smtClean="0"/>
              <a:t>Required by the sponsor</a:t>
            </a:r>
          </a:p>
          <a:p>
            <a:pPr lvl="1"/>
            <a:r>
              <a:rPr lang="en-US" dirty="0" smtClean="0"/>
              <a:t>Often expressed as a percent of the budget</a:t>
            </a:r>
          </a:p>
          <a:p>
            <a:pPr lvl="1"/>
            <a:r>
              <a:rPr lang="en-US" dirty="0" smtClean="0"/>
              <a:t>Should not exceed amount required</a:t>
            </a:r>
          </a:p>
          <a:p>
            <a:r>
              <a:rPr lang="en-US" dirty="0" smtClean="0"/>
              <a:t>Voluntary committed</a:t>
            </a:r>
          </a:p>
          <a:p>
            <a:r>
              <a:rPr lang="en-US" dirty="0" smtClean="0"/>
              <a:t>Voluntary uncommitted</a:t>
            </a:r>
          </a:p>
          <a:p>
            <a:pPr lvl="1"/>
            <a:r>
              <a:rPr lang="en-US" dirty="0" smtClean="0"/>
              <a:t>PI effort above that which was promised</a:t>
            </a:r>
          </a:p>
          <a:p>
            <a:pPr lvl="1"/>
            <a:r>
              <a:rPr lang="en-US" dirty="0" smtClean="0"/>
              <a:t>Unanticipated contributions that were not pledged in the proposal</a:t>
            </a:r>
            <a:endParaRPr lang="en-US" dirty="0"/>
          </a:p>
        </p:txBody>
      </p:sp>
    </p:spTree>
    <p:extLst>
      <p:ext uri="{BB962C8B-B14F-4D97-AF65-F5344CB8AC3E}">
        <p14:creationId xmlns:p14="http://schemas.microsoft.com/office/powerpoint/2010/main" val="150754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committed</a:t>
            </a:r>
            <a:endParaRPr lang="en-US" dirty="0"/>
          </a:p>
        </p:txBody>
      </p:sp>
      <p:sp>
        <p:nvSpPr>
          <p:cNvPr id="3" name="Content Placeholder 2"/>
          <p:cNvSpPr>
            <a:spLocks noGrp="1"/>
          </p:cNvSpPr>
          <p:nvPr>
            <p:ph idx="1"/>
          </p:nvPr>
        </p:nvSpPr>
        <p:spPr/>
        <p:txBody>
          <a:bodyPr/>
          <a:lstStyle/>
          <a:p>
            <a:r>
              <a:rPr lang="en-US" dirty="0" smtClean="0"/>
              <a:t>Not required but something offered to enhance the proposal’s competitiveness</a:t>
            </a:r>
          </a:p>
          <a:p>
            <a:pPr lvl="1"/>
            <a:r>
              <a:rPr lang="en-US" dirty="0" smtClean="0"/>
              <a:t>Must be accounted for and reported</a:t>
            </a:r>
          </a:p>
          <a:p>
            <a:pPr lvl="1"/>
            <a:r>
              <a:rPr lang="en-US" dirty="0" smtClean="0"/>
              <a:t>Even if its not in the budget, rather promised in the proposal, it is still a commitment</a:t>
            </a:r>
          </a:p>
          <a:p>
            <a:pPr lvl="1"/>
            <a:r>
              <a:rPr lang="en-US" dirty="0" smtClean="0"/>
              <a:t>ASU does NOT encourage voluntary cost sharing</a:t>
            </a:r>
            <a:endParaRPr lang="en-US" dirty="0"/>
          </a:p>
        </p:txBody>
      </p:sp>
    </p:spTree>
    <p:extLst>
      <p:ext uri="{BB962C8B-B14F-4D97-AF65-F5344CB8AC3E}">
        <p14:creationId xmlns:p14="http://schemas.microsoft.com/office/powerpoint/2010/main" val="162341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sharing approval</a:t>
            </a:r>
            <a:endParaRPr lang="en-US" dirty="0"/>
          </a:p>
        </p:txBody>
      </p:sp>
      <p:sp>
        <p:nvSpPr>
          <p:cNvPr id="3" name="Content Placeholder 2"/>
          <p:cNvSpPr>
            <a:spLocks noGrp="1"/>
          </p:cNvSpPr>
          <p:nvPr>
            <p:ph idx="1"/>
          </p:nvPr>
        </p:nvSpPr>
        <p:spPr/>
        <p:txBody>
          <a:bodyPr/>
          <a:lstStyle/>
          <a:p>
            <a:r>
              <a:rPr lang="en-US" dirty="0" smtClean="0"/>
              <a:t>Cost share must be approved by Chair and Dean</a:t>
            </a:r>
          </a:p>
          <a:p>
            <a:r>
              <a:rPr lang="en-US" dirty="0" smtClean="0"/>
              <a:t>Cost share form must be completed and submitted to ORTT with your proposal</a:t>
            </a:r>
            <a:endParaRPr lang="en-US" dirty="0"/>
          </a:p>
        </p:txBody>
      </p:sp>
      <p:pic>
        <p:nvPicPr>
          <p:cNvPr id="7170" name="Picture 2" descr="C:\Users\swalls\AppData\Local\Microsoft\Windows\Temporary Internet Files\Content.IE5\1MVWT63F\MC9004413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862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budget?</a:t>
            </a:r>
            <a:endParaRPr lang="en-US" dirty="0"/>
          </a:p>
        </p:txBody>
      </p:sp>
      <p:sp>
        <p:nvSpPr>
          <p:cNvPr id="3" name="Content Placeholder 2"/>
          <p:cNvSpPr>
            <a:spLocks noGrp="1"/>
          </p:cNvSpPr>
          <p:nvPr>
            <p:ph idx="1"/>
          </p:nvPr>
        </p:nvSpPr>
        <p:spPr/>
        <p:txBody>
          <a:bodyPr/>
          <a:lstStyle/>
          <a:p>
            <a:r>
              <a:rPr lang="en-US" dirty="0" smtClean="0"/>
              <a:t>The budget is the financial aspect of your proposal</a:t>
            </a:r>
          </a:p>
          <a:p>
            <a:r>
              <a:rPr lang="en-US" dirty="0" smtClean="0"/>
              <a:t>It is a detailed statement that outlines the estimated project costs to support the proposed work</a:t>
            </a:r>
            <a:endParaRPr lang="en-US" dirty="0"/>
          </a:p>
        </p:txBody>
      </p:sp>
    </p:spTree>
    <p:extLst>
      <p:ext uri="{BB962C8B-B14F-4D97-AF65-F5344CB8AC3E}">
        <p14:creationId xmlns:p14="http://schemas.microsoft.com/office/powerpoint/2010/main" val="820868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5" name="Text Placeholder 4"/>
          <p:cNvSpPr>
            <a:spLocks noGrp="1"/>
          </p:cNvSpPr>
          <p:nvPr>
            <p:ph type="body" idx="1"/>
          </p:nvPr>
        </p:nvSpPr>
        <p:spPr/>
        <p:txBody>
          <a:bodyPr/>
          <a:lstStyle/>
          <a:p>
            <a:r>
              <a:rPr lang="en-US" dirty="0" smtClean="0"/>
              <a:t>ORTT</a:t>
            </a:r>
            <a:endParaRPr lang="en-US" dirty="0"/>
          </a:p>
        </p:txBody>
      </p:sp>
      <p:sp>
        <p:nvSpPr>
          <p:cNvPr id="3" name="Text Placeholder 2"/>
          <p:cNvSpPr>
            <a:spLocks noGrp="1"/>
          </p:cNvSpPr>
          <p:nvPr>
            <p:ph sz="half" idx="2"/>
          </p:nvPr>
        </p:nvSpPr>
        <p:spPr>
          <a:xfrm>
            <a:off x="1041721" y="2974694"/>
            <a:ext cx="3419856" cy="3045106"/>
          </a:xfrm>
        </p:spPr>
        <p:txBody>
          <a:bodyPr>
            <a:normAutofit fontScale="92500" lnSpcReduction="20000"/>
          </a:bodyPr>
          <a:lstStyle/>
          <a:p>
            <a:r>
              <a:rPr lang="en-US" dirty="0" smtClean="0"/>
              <a:t>Phone: 972-2694</a:t>
            </a:r>
          </a:p>
          <a:p>
            <a:r>
              <a:rPr lang="en-US" dirty="0" smtClean="0"/>
              <a:t>Julie Thatcher</a:t>
            </a:r>
            <a:br>
              <a:rPr lang="en-US" dirty="0" smtClean="0"/>
            </a:br>
            <a:r>
              <a:rPr lang="en-US" dirty="0" smtClean="0"/>
              <a:t>(</a:t>
            </a:r>
            <a:r>
              <a:rPr lang="en-US" dirty="0" err="1" smtClean="0"/>
              <a:t>jthatcher</a:t>
            </a:r>
            <a:r>
              <a:rPr lang="en-US" dirty="0" smtClean="0"/>
              <a:t>)</a:t>
            </a:r>
          </a:p>
          <a:p>
            <a:r>
              <a:rPr lang="en-US" dirty="0" smtClean="0"/>
              <a:t>Sheri Walls</a:t>
            </a:r>
            <a:br>
              <a:rPr lang="en-US" dirty="0" smtClean="0"/>
            </a:br>
            <a:r>
              <a:rPr lang="en-US" dirty="0" smtClean="0"/>
              <a:t>(</a:t>
            </a:r>
            <a:r>
              <a:rPr lang="en-US" dirty="0" err="1" smtClean="0"/>
              <a:t>swalls</a:t>
            </a:r>
            <a:r>
              <a:rPr lang="en-US" dirty="0" smtClean="0"/>
              <a:t>)</a:t>
            </a:r>
          </a:p>
          <a:p>
            <a:r>
              <a:rPr lang="en-US" dirty="0" smtClean="0"/>
              <a:t>Cheryl Goad</a:t>
            </a:r>
            <a:br>
              <a:rPr lang="en-US" dirty="0" smtClean="0"/>
            </a:br>
            <a:r>
              <a:rPr lang="en-US" dirty="0" smtClean="0"/>
              <a:t>(</a:t>
            </a:r>
            <a:r>
              <a:rPr lang="en-US" dirty="0" err="1" smtClean="0"/>
              <a:t>cgoad</a:t>
            </a:r>
            <a:r>
              <a:rPr lang="en-US" dirty="0" smtClean="0"/>
              <a:t>)</a:t>
            </a:r>
          </a:p>
          <a:p>
            <a:r>
              <a:rPr lang="en-US" dirty="0" smtClean="0"/>
              <a:t>Latonya Tidwell</a:t>
            </a:r>
          </a:p>
          <a:p>
            <a:r>
              <a:rPr lang="en-US" dirty="0" smtClean="0"/>
              <a:t>(</a:t>
            </a:r>
            <a:r>
              <a:rPr lang="en-US" dirty="0" err="1" smtClean="0"/>
              <a:t>ltidwell</a:t>
            </a:r>
            <a:r>
              <a:rPr lang="en-US" dirty="0" smtClean="0"/>
              <a:t>)</a:t>
            </a:r>
          </a:p>
        </p:txBody>
      </p:sp>
      <p:sp>
        <p:nvSpPr>
          <p:cNvPr id="6" name="Text Placeholder 5"/>
          <p:cNvSpPr>
            <a:spLocks noGrp="1"/>
          </p:cNvSpPr>
          <p:nvPr>
            <p:ph type="body" sz="quarter" idx="3"/>
          </p:nvPr>
        </p:nvSpPr>
        <p:spPr/>
        <p:txBody>
          <a:bodyPr/>
          <a:lstStyle/>
          <a:p>
            <a:r>
              <a:rPr lang="en-US" dirty="0" smtClean="0"/>
              <a:t>SPA</a:t>
            </a:r>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t>Phone: 972-2400</a:t>
            </a:r>
          </a:p>
          <a:p>
            <a:r>
              <a:rPr lang="en-US" dirty="0" smtClean="0"/>
              <a:t>Brandy Hampton</a:t>
            </a:r>
            <a:br>
              <a:rPr lang="en-US" dirty="0" smtClean="0"/>
            </a:br>
            <a:r>
              <a:rPr lang="en-US" dirty="0" smtClean="0"/>
              <a:t>(</a:t>
            </a:r>
            <a:r>
              <a:rPr lang="en-US" dirty="0" err="1" smtClean="0"/>
              <a:t>bhampton</a:t>
            </a:r>
            <a:r>
              <a:rPr lang="en-US" dirty="0" smtClean="0"/>
              <a:t>)</a:t>
            </a:r>
          </a:p>
          <a:p>
            <a:r>
              <a:rPr lang="en-US" dirty="0" smtClean="0"/>
              <a:t>Nikki Turner</a:t>
            </a:r>
            <a:br>
              <a:rPr lang="en-US" dirty="0" smtClean="0"/>
            </a:br>
            <a:r>
              <a:rPr lang="en-US" dirty="0" smtClean="0"/>
              <a:t>(</a:t>
            </a:r>
            <a:r>
              <a:rPr lang="en-US" dirty="0" err="1" smtClean="0"/>
              <a:t>anturner</a:t>
            </a:r>
            <a:r>
              <a:rPr lang="en-US" dirty="0" smtClean="0"/>
              <a:t>)</a:t>
            </a:r>
          </a:p>
          <a:p>
            <a:r>
              <a:rPr lang="en-US" dirty="0" smtClean="0"/>
              <a:t>Sylvia Torres</a:t>
            </a:r>
            <a:br>
              <a:rPr lang="en-US" dirty="0" smtClean="0"/>
            </a:br>
            <a:r>
              <a:rPr lang="en-US" dirty="0" smtClean="0"/>
              <a:t>(</a:t>
            </a:r>
            <a:r>
              <a:rPr lang="en-US" dirty="0" err="1" smtClean="0"/>
              <a:t>storres</a:t>
            </a:r>
            <a:r>
              <a:rPr lang="en-US" dirty="0" smtClean="0"/>
              <a:t>)</a:t>
            </a:r>
          </a:p>
          <a:p>
            <a:r>
              <a:rPr lang="en-US" dirty="0" smtClean="0"/>
              <a:t>Whitney Cox</a:t>
            </a:r>
            <a:br>
              <a:rPr lang="en-US" dirty="0" smtClean="0"/>
            </a:br>
            <a:r>
              <a:rPr lang="en-US" dirty="0" smtClean="0"/>
              <a:t>(</a:t>
            </a:r>
            <a:r>
              <a:rPr lang="en-US" dirty="0" err="1" smtClean="0"/>
              <a:t>wcox</a:t>
            </a:r>
            <a:r>
              <a:rPr lang="en-US" dirty="0" smtClean="0"/>
              <a:t>)</a:t>
            </a:r>
          </a:p>
        </p:txBody>
      </p:sp>
    </p:spTree>
    <p:extLst>
      <p:ext uri="{BB962C8B-B14F-4D97-AF65-F5344CB8AC3E}">
        <p14:creationId xmlns:p14="http://schemas.microsoft.com/office/powerpoint/2010/main" val="385476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5759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one?</a:t>
            </a:r>
            <a:endParaRPr lang="en-US" dirty="0"/>
          </a:p>
        </p:txBody>
      </p:sp>
      <p:sp>
        <p:nvSpPr>
          <p:cNvPr id="3" name="Content Placeholder 2"/>
          <p:cNvSpPr>
            <a:spLocks noGrp="1"/>
          </p:cNvSpPr>
          <p:nvPr>
            <p:ph idx="1"/>
          </p:nvPr>
        </p:nvSpPr>
        <p:spPr/>
        <p:txBody>
          <a:bodyPr/>
          <a:lstStyle/>
          <a:p>
            <a:r>
              <a:rPr lang="en-US" dirty="0" smtClean="0"/>
              <a:t>Sponsors want to know the details of how their funds will be used</a:t>
            </a:r>
          </a:p>
          <a:p>
            <a:r>
              <a:rPr lang="en-US" dirty="0" smtClean="0"/>
              <a:t>Reviewers need to know if the costs are reasonable in relation to the proposed work</a:t>
            </a:r>
            <a:endParaRPr lang="en-US" dirty="0"/>
          </a:p>
        </p:txBody>
      </p:sp>
    </p:spTree>
    <p:extLst>
      <p:ext uri="{BB962C8B-B14F-4D97-AF65-F5344CB8AC3E}">
        <p14:creationId xmlns:p14="http://schemas.microsoft.com/office/powerpoint/2010/main" val="269885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started?</a:t>
            </a:r>
            <a:endParaRPr lang="en-US" dirty="0"/>
          </a:p>
        </p:txBody>
      </p:sp>
      <p:sp>
        <p:nvSpPr>
          <p:cNvPr id="3" name="Content Placeholder 2"/>
          <p:cNvSpPr>
            <a:spLocks noGrp="1"/>
          </p:cNvSpPr>
          <p:nvPr>
            <p:ph idx="1"/>
          </p:nvPr>
        </p:nvSpPr>
        <p:spPr/>
        <p:txBody>
          <a:bodyPr/>
          <a:lstStyle/>
          <a:p>
            <a:r>
              <a:rPr lang="en-US" dirty="0" smtClean="0"/>
              <a:t>The ultimate responsibility of creating the budget lies with the PI.</a:t>
            </a:r>
          </a:p>
          <a:p>
            <a:pPr lvl="1"/>
            <a:r>
              <a:rPr lang="en-US" dirty="0" smtClean="0"/>
              <a:t>Your Department and College approves</a:t>
            </a:r>
          </a:p>
          <a:p>
            <a:pPr lvl="1"/>
            <a:r>
              <a:rPr lang="en-US" dirty="0" smtClean="0"/>
              <a:t>ORTT approves</a:t>
            </a:r>
          </a:p>
          <a:p>
            <a:endParaRPr lang="en-US" dirty="0" smtClean="0"/>
          </a:p>
        </p:txBody>
      </p:sp>
    </p:spTree>
    <p:extLst>
      <p:ext uri="{BB962C8B-B14F-4D97-AF65-F5344CB8AC3E}">
        <p14:creationId xmlns:p14="http://schemas.microsoft.com/office/powerpoint/2010/main" val="299107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Checklist</a:t>
            </a:r>
            <a:endParaRPr lang="en-US" dirty="0"/>
          </a:p>
        </p:txBody>
      </p:sp>
      <p:sp>
        <p:nvSpPr>
          <p:cNvPr id="3" name="Content Placeholder 2"/>
          <p:cNvSpPr>
            <a:spLocks noGrp="1"/>
          </p:cNvSpPr>
          <p:nvPr>
            <p:ph idx="1"/>
          </p:nvPr>
        </p:nvSpPr>
        <p:spPr/>
        <p:txBody>
          <a:bodyPr/>
          <a:lstStyle/>
          <a:p>
            <a:r>
              <a:rPr lang="en-US" dirty="0" smtClean="0"/>
              <a:t>Sponsor guidelines</a:t>
            </a:r>
          </a:p>
          <a:p>
            <a:r>
              <a:rPr lang="en-US" dirty="0" smtClean="0"/>
              <a:t>Direct cost limit?</a:t>
            </a:r>
          </a:p>
          <a:p>
            <a:r>
              <a:rPr lang="en-US" dirty="0" smtClean="0"/>
              <a:t>Indirect costs (F&amp;A) restrictions?</a:t>
            </a:r>
          </a:p>
          <a:p>
            <a:r>
              <a:rPr lang="en-US" dirty="0" smtClean="0"/>
              <a:t>Projected start and end dates?</a:t>
            </a:r>
          </a:p>
          <a:p>
            <a:r>
              <a:rPr lang="en-US" dirty="0" smtClean="0"/>
              <a:t>How many years?</a:t>
            </a:r>
          </a:p>
          <a:p>
            <a:r>
              <a:rPr lang="en-US" dirty="0" smtClean="0"/>
              <a:t>Who will be involved with the project and what will their roles be?</a:t>
            </a:r>
          </a:p>
          <a:p>
            <a:r>
              <a:rPr lang="en-US" dirty="0" smtClean="0"/>
              <a:t>Will there be consultants? </a:t>
            </a:r>
            <a:r>
              <a:rPr lang="en-US" dirty="0" err="1" smtClean="0"/>
              <a:t>Subawardees</a:t>
            </a:r>
            <a:r>
              <a:rPr lang="en-US" dirty="0" smtClean="0"/>
              <a:t>?</a:t>
            </a:r>
          </a:p>
        </p:txBody>
      </p:sp>
    </p:spTree>
    <p:extLst>
      <p:ext uri="{BB962C8B-B14F-4D97-AF65-F5344CB8AC3E}">
        <p14:creationId xmlns:p14="http://schemas.microsoft.com/office/powerpoint/2010/main" val="19936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Checklist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What will need to be purchased?</a:t>
            </a:r>
          </a:p>
          <a:p>
            <a:pPr lvl="1"/>
            <a:r>
              <a:rPr lang="en-US" dirty="0" smtClean="0"/>
              <a:t>Any equipment? (over $2500)</a:t>
            </a:r>
          </a:p>
          <a:p>
            <a:pPr lvl="1"/>
            <a:r>
              <a:rPr lang="en-US" dirty="0" smtClean="0"/>
              <a:t>Supplies, materials, GA tuition?</a:t>
            </a:r>
          </a:p>
          <a:p>
            <a:r>
              <a:rPr lang="en-US" dirty="0" smtClean="0"/>
              <a:t>Any travel?</a:t>
            </a:r>
          </a:p>
          <a:p>
            <a:pPr lvl="1"/>
            <a:r>
              <a:rPr lang="en-US" dirty="0" smtClean="0"/>
              <a:t>How many people and to where?</a:t>
            </a:r>
          </a:p>
          <a:p>
            <a:pPr lvl="1"/>
            <a:r>
              <a:rPr lang="en-US" dirty="0" smtClean="0"/>
              <a:t>For what purpose?</a:t>
            </a:r>
          </a:p>
          <a:p>
            <a:pPr lvl="1"/>
            <a:endParaRPr lang="en-US" dirty="0"/>
          </a:p>
        </p:txBody>
      </p:sp>
    </p:spTree>
    <p:extLst>
      <p:ext uri="{BB962C8B-B14F-4D97-AF65-F5344CB8AC3E}">
        <p14:creationId xmlns:p14="http://schemas.microsoft.com/office/powerpoint/2010/main" val="123544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Guidelines vary</a:t>
            </a:r>
            <a:endParaRPr lang="en-US" dirty="0"/>
          </a:p>
        </p:txBody>
      </p:sp>
      <p:sp>
        <p:nvSpPr>
          <p:cNvPr id="9" name="Text Placeholder 8"/>
          <p:cNvSpPr>
            <a:spLocks noGrp="1"/>
          </p:cNvSpPr>
          <p:nvPr>
            <p:ph type="body" sz="half" idx="2"/>
          </p:nvPr>
        </p:nvSpPr>
        <p:spPr/>
        <p:txBody>
          <a:bodyPr/>
          <a:lstStyle/>
          <a:p>
            <a:r>
              <a:rPr lang="en-US" dirty="0" smtClean="0"/>
              <a:t>Every sponsor has their own budget restrictions. Read the guidelines carefully to make sure that you understand what they want to see.</a:t>
            </a:r>
            <a:endParaRPr lang="en-US" dirty="0"/>
          </a:p>
        </p:txBody>
      </p:sp>
      <p:pic>
        <p:nvPicPr>
          <p:cNvPr id="12" name="Picture Placeholder 1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555" t="6619" r="49442" b="-6619"/>
          <a:stretch/>
        </p:blipFill>
        <p:spPr/>
      </p:pic>
    </p:spTree>
    <p:extLst>
      <p:ext uri="{BB962C8B-B14F-4D97-AF65-F5344CB8AC3E}">
        <p14:creationId xmlns:p14="http://schemas.microsoft.com/office/powerpoint/2010/main" val="39984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45894" y="1828801"/>
            <a:ext cx="3090440" cy="4178460"/>
          </a:xfrm>
        </p:spPr>
        <p:txBody>
          <a:bodyPr>
            <a:normAutofit/>
          </a:bodyPr>
          <a:lstStyle/>
          <a:p>
            <a:r>
              <a:rPr lang="en-US" dirty="0" smtClean="0"/>
              <a:t>Where do the numbers come from?</a:t>
            </a:r>
          </a:p>
          <a:p>
            <a:pPr lvl="1"/>
            <a:r>
              <a:rPr lang="en-US" dirty="0" smtClean="0"/>
              <a:t>Actual sources </a:t>
            </a:r>
          </a:p>
          <a:p>
            <a:pPr lvl="1"/>
            <a:r>
              <a:rPr lang="en-US" dirty="0" smtClean="0"/>
              <a:t>Pay scales</a:t>
            </a:r>
          </a:p>
          <a:p>
            <a:pPr lvl="1"/>
            <a:r>
              <a:rPr lang="en-US" dirty="0" smtClean="0"/>
              <a:t>Historical experience</a:t>
            </a:r>
          </a:p>
          <a:p>
            <a:pPr lvl="1"/>
            <a:r>
              <a:rPr lang="en-US" dirty="0" smtClean="0"/>
              <a:t>Quotes from vendors</a:t>
            </a:r>
            <a:endParaRPr lang="en-US" dirty="0"/>
          </a:p>
        </p:txBody>
      </p:sp>
      <p:sp>
        <p:nvSpPr>
          <p:cNvPr id="5" name="Title 4"/>
          <p:cNvSpPr>
            <a:spLocks noGrp="1"/>
          </p:cNvSpPr>
          <p:nvPr>
            <p:ph type="title"/>
          </p:nvPr>
        </p:nvSpPr>
        <p:spPr>
          <a:xfrm>
            <a:off x="1130300" y="685801"/>
            <a:ext cx="3304572" cy="990599"/>
          </a:xfrm>
        </p:spPr>
        <p:txBody>
          <a:bodyPr/>
          <a:lstStyle/>
          <a:p>
            <a:r>
              <a:rPr lang="en-US" dirty="0" smtClean="0"/>
              <a:t>How to plan a budget</a:t>
            </a:r>
            <a:endParaRPr lang="en-US" dirty="0"/>
          </a:p>
        </p:txBody>
      </p:sp>
      <p:pic>
        <p:nvPicPr>
          <p:cNvPr id="6146" name="Picture 2" descr="C:\Users\swalls\AppData\Local\Microsoft\Windows\Temporary Internet Files\Content.IE5\1MVWT63F\MM9002969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298600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18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1329</TotalTime>
  <Words>1476</Words>
  <Application>Microsoft Macintosh PowerPoint</Application>
  <PresentationFormat>On-screen Show (4:3)</PresentationFormat>
  <Paragraphs>207</Paragraphs>
  <Slides>31</Slides>
  <Notes>14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Austin</vt:lpstr>
      <vt:lpstr>Budget Basics</vt:lpstr>
      <vt:lpstr>Objectives</vt:lpstr>
      <vt:lpstr>What is a budget?</vt:lpstr>
      <vt:lpstr>Why do I need one?</vt:lpstr>
      <vt:lpstr>How do I get started?</vt:lpstr>
      <vt:lpstr>Budget Checklist</vt:lpstr>
      <vt:lpstr>Budget Checklist (cont)</vt:lpstr>
      <vt:lpstr>Guidelines vary</vt:lpstr>
      <vt:lpstr>How to plan a budget</vt:lpstr>
      <vt:lpstr>Main budget categories</vt:lpstr>
      <vt:lpstr>Direct vs. Indirect costs (not an inclusive list)</vt:lpstr>
      <vt:lpstr>Budget Justification</vt:lpstr>
      <vt:lpstr>Should justify:</vt:lpstr>
      <vt:lpstr>Should justify: </vt:lpstr>
      <vt:lpstr>PowerPoint Presentation</vt:lpstr>
      <vt:lpstr>OMB Circular A-21</vt:lpstr>
      <vt:lpstr>Reasonable (A-21 Sec. C-3)</vt:lpstr>
      <vt:lpstr>Allowable</vt:lpstr>
      <vt:lpstr>Specific Unallowable Costs</vt:lpstr>
      <vt:lpstr>More Unallowable Costs</vt:lpstr>
      <vt:lpstr>Major Project Status</vt:lpstr>
      <vt:lpstr>Major Project expenses</vt:lpstr>
      <vt:lpstr>Allocable</vt:lpstr>
      <vt:lpstr>Consistent</vt:lpstr>
      <vt:lpstr>Cost Sharing – its a commitment</vt:lpstr>
      <vt:lpstr>What is cost sharing?</vt:lpstr>
      <vt:lpstr>Types of cost sharing</vt:lpstr>
      <vt:lpstr>Voluntary committed</vt:lpstr>
      <vt:lpstr>Cost sharing approval</vt:lpstr>
      <vt:lpstr>Contacts: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Basics</dc:title>
  <dc:creator>Sheri Walls</dc:creator>
  <cp:lastModifiedBy>Eric Vickrey</cp:lastModifiedBy>
  <cp:revision>15</cp:revision>
  <dcterms:created xsi:type="dcterms:W3CDTF">2011-02-24T17:13:29Z</dcterms:created>
  <dcterms:modified xsi:type="dcterms:W3CDTF">2012-10-23T14:32:13Z</dcterms:modified>
</cp:coreProperties>
</file>