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 id="264" r:id="rId10"/>
    <p:sldId id="265" r:id="rId11"/>
    <p:sldId id="266" r:id="rId12"/>
    <p:sldId id="274" r:id="rId13"/>
    <p:sldId id="276" r:id="rId14"/>
    <p:sldId id="278" r:id="rId15"/>
    <p:sldId id="280" r:id="rId16"/>
    <p:sldId id="282" r:id="rId17"/>
    <p:sldId id="284" r:id="rId18"/>
    <p:sldId id="286" r:id="rId19"/>
    <p:sldId id="267" r:id="rId20"/>
    <p:sldId id="268" r:id="rId21"/>
    <p:sldId id="271" r:id="rId22"/>
    <p:sldId id="269" r:id="rId23"/>
    <p:sldId id="270" r:id="rId24"/>
    <p:sldId id="272"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013"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FA6E88-1800-4984-86DB-F6E2BF02F6B0}" type="datetimeFigureOut">
              <a:rPr lang="en-US" smtClean="0"/>
              <a:t>6/10/2015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9A16A3-88CB-47C6-A987-3F13532A974C}" type="slidenum">
              <a:rPr lang="en-US" smtClean="0"/>
              <a:t>‹#›</a:t>
            </a:fld>
            <a:endParaRPr lang="en-US"/>
          </a:p>
        </p:txBody>
      </p:sp>
    </p:spTree>
    <p:extLst>
      <p:ext uri="{BB962C8B-B14F-4D97-AF65-F5344CB8AC3E}">
        <p14:creationId xmlns:p14="http://schemas.microsoft.com/office/powerpoint/2010/main" val="3893803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FA6E88-1800-4984-86DB-F6E2BF02F6B0}" type="datetimeFigureOut">
              <a:rPr lang="en-US" smtClean="0"/>
              <a:t>6/10/2015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9A16A3-88CB-47C6-A987-3F13532A974C}" type="slidenum">
              <a:rPr lang="en-US" smtClean="0"/>
              <a:t>‹#›</a:t>
            </a:fld>
            <a:endParaRPr lang="en-US"/>
          </a:p>
        </p:txBody>
      </p:sp>
    </p:spTree>
    <p:extLst>
      <p:ext uri="{BB962C8B-B14F-4D97-AF65-F5344CB8AC3E}">
        <p14:creationId xmlns:p14="http://schemas.microsoft.com/office/powerpoint/2010/main" val="2264762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FA6E88-1800-4984-86DB-F6E2BF02F6B0}" type="datetimeFigureOut">
              <a:rPr lang="en-US" smtClean="0"/>
              <a:t>6/10/2015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9A16A3-88CB-47C6-A987-3F13532A974C}" type="slidenum">
              <a:rPr lang="en-US" smtClean="0"/>
              <a:t>‹#›</a:t>
            </a:fld>
            <a:endParaRPr lang="en-US"/>
          </a:p>
        </p:txBody>
      </p:sp>
    </p:spTree>
    <p:extLst>
      <p:ext uri="{BB962C8B-B14F-4D97-AF65-F5344CB8AC3E}">
        <p14:creationId xmlns:p14="http://schemas.microsoft.com/office/powerpoint/2010/main" val="2014767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FA6E88-1800-4984-86DB-F6E2BF02F6B0}" type="datetimeFigureOut">
              <a:rPr lang="en-US" smtClean="0"/>
              <a:t>6/10/2015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9A16A3-88CB-47C6-A987-3F13532A974C}" type="slidenum">
              <a:rPr lang="en-US" smtClean="0"/>
              <a:t>‹#›</a:t>
            </a:fld>
            <a:endParaRPr lang="en-US"/>
          </a:p>
        </p:txBody>
      </p:sp>
    </p:spTree>
    <p:extLst>
      <p:ext uri="{BB962C8B-B14F-4D97-AF65-F5344CB8AC3E}">
        <p14:creationId xmlns:p14="http://schemas.microsoft.com/office/powerpoint/2010/main" val="2837016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FA6E88-1800-4984-86DB-F6E2BF02F6B0}" type="datetimeFigureOut">
              <a:rPr lang="en-US" smtClean="0"/>
              <a:t>6/10/2015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9A16A3-88CB-47C6-A987-3F13532A974C}" type="slidenum">
              <a:rPr lang="en-US" smtClean="0"/>
              <a:t>‹#›</a:t>
            </a:fld>
            <a:endParaRPr lang="en-US"/>
          </a:p>
        </p:txBody>
      </p:sp>
    </p:spTree>
    <p:extLst>
      <p:ext uri="{BB962C8B-B14F-4D97-AF65-F5344CB8AC3E}">
        <p14:creationId xmlns:p14="http://schemas.microsoft.com/office/powerpoint/2010/main" val="2128917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FA6E88-1800-4984-86DB-F6E2BF02F6B0}" type="datetimeFigureOut">
              <a:rPr lang="en-US" smtClean="0"/>
              <a:t>6/10/2015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9A16A3-88CB-47C6-A987-3F13532A974C}" type="slidenum">
              <a:rPr lang="en-US" smtClean="0"/>
              <a:t>‹#›</a:t>
            </a:fld>
            <a:endParaRPr lang="en-US"/>
          </a:p>
        </p:txBody>
      </p:sp>
    </p:spTree>
    <p:extLst>
      <p:ext uri="{BB962C8B-B14F-4D97-AF65-F5344CB8AC3E}">
        <p14:creationId xmlns:p14="http://schemas.microsoft.com/office/powerpoint/2010/main" val="1802836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FA6E88-1800-4984-86DB-F6E2BF02F6B0}" type="datetimeFigureOut">
              <a:rPr lang="en-US" smtClean="0"/>
              <a:t>6/10/2015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9A16A3-88CB-47C6-A987-3F13532A974C}" type="slidenum">
              <a:rPr lang="en-US" smtClean="0"/>
              <a:t>‹#›</a:t>
            </a:fld>
            <a:endParaRPr lang="en-US"/>
          </a:p>
        </p:txBody>
      </p:sp>
    </p:spTree>
    <p:extLst>
      <p:ext uri="{BB962C8B-B14F-4D97-AF65-F5344CB8AC3E}">
        <p14:creationId xmlns:p14="http://schemas.microsoft.com/office/powerpoint/2010/main" val="3814023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FA6E88-1800-4984-86DB-F6E2BF02F6B0}" type="datetimeFigureOut">
              <a:rPr lang="en-US" smtClean="0"/>
              <a:t>6/10/2015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9A16A3-88CB-47C6-A987-3F13532A974C}" type="slidenum">
              <a:rPr lang="en-US" smtClean="0"/>
              <a:t>‹#›</a:t>
            </a:fld>
            <a:endParaRPr lang="en-US"/>
          </a:p>
        </p:txBody>
      </p:sp>
    </p:spTree>
    <p:extLst>
      <p:ext uri="{BB962C8B-B14F-4D97-AF65-F5344CB8AC3E}">
        <p14:creationId xmlns:p14="http://schemas.microsoft.com/office/powerpoint/2010/main" val="2335614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FA6E88-1800-4984-86DB-F6E2BF02F6B0}" type="datetimeFigureOut">
              <a:rPr lang="en-US" smtClean="0"/>
              <a:t>6/10/2015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9A16A3-88CB-47C6-A987-3F13532A974C}" type="slidenum">
              <a:rPr lang="en-US" smtClean="0"/>
              <a:t>‹#›</a:t>
            </a:fld>
            <a:endParaRPr lang="en-US"/>
          </a:p>
        </p:txBody>
      </p:sp>
    </p:spTree>
    <p:extLst>
      <p:ext uri="{BB962C8B-B14F-4D97-AF65-F5344CB8AC3E}">
        <p14:creationId xmlns:p14="http://schemas.microsoft.com/office/powerpoint/2010/main" val="2930391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FA6E88-1800-4984-86DB-F6E2BF02F6B0}" type="datetimeFigureOut">
              <a:rPr lang="en-US" smtClean="0"/>
              <a:t>6/10/2015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9A16A3-88CB-47C6-A987-3F13532A974C}" type="slidenum">
              <a:rPr lang="en-US" smtClean="0"/>
              <a:t>‹#›</a:t>
            </a:fld>
            <a:endParaRPr lang="en-US"/>
          </a:p>
        </p:txBody>
      </p:sp>
    </p:spTree>
    <p:extLst>
      <p:ext uri="{BB962C8B-B14F-4D97-AF65-F5344CB8AC3E}">
        <p14:creationId xmlns:p14="http://schemas.microsoft.com/office/powerpoint/2010/main" val="3060358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FA6E88-1800-4984-86DB-F6E2BF02F6B0}" type="datetimeFigureOut">
              <a:rPr lang="en-US" smtClean="0"/>
              <a:t>6/10/2015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9A16A3-88CB-47C6-A987-3F13532A974C}" type="slidenum">
              <a:rPr lang="en-US" smtClean="0"/>
              <a:t>‹#›</a:t>
            </a:fld>
            <a:endParaRPr lang="en-US"/>
          </a:p>
        </p:txBody>
      </p:sp>
    </p:spTree>
    <p:extLst>
      <p:ext uri="{BB962C8B-B14F-4D97-AF65-F5344CB8AC3E}">
        <p14:creationId xmlns:p14="http://schemas.microsoft.com/office/powerpoint/2010/main" val="2596878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FA6E88-1800-4984-86DB-F6E2BF02F6B0}" type="datetimeFigureOut">
              <a:rPr lang="en-US" smtClean="0"/>
              <a:t>6/10/2015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9A16A3-88CB-47C6-A987-3F13532A974C}" type="slidenum">
              <a:rPr lang="en-US" smtClean="0"/>
              <a:t>‹#›</a:t>
            </a:fld>
            <a:endParaRPr lang="en-US"/>
          </a:p>
        </p:txBody>
      </p:sp>
    </p:spTree>
    <p:extLst>
      <p:ext uri="{BB962C8B-B14F-4D97-AF65-F5344CB8AC3E}">
        <p14:creationId xmlns:p14="http://schemas.microsoft.com/office/powerpoint/2010/main" val="1045167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Basic Concepts of Copyright Law and Compliance</a:t>
            </a:r>
            <a:endParaRPr lang="en-US" dirty="0"/>
          </a:p>
        </p:txBody>
      </p:sp>
      <p:sp>
        <p:nvSpPr>
          <p:cNvPr id="3" name="Subtitle 2"/>
          <p:cNvSpPr>
            <a:spLocks noGrp="1"/>
          </p:cNvSpPr>
          <p:nvPr>
            <p:ph type="subTitle" idx="1"/>
          </p:nvPr>
        </p:nvSpPr>
        <p:spPr/>
        <p:txBody>
          <a:bodyPr/>
          <a:lstStyle/>
          <a:p>
            <a:r>
              <a:rPr lang="en-US" dirty="0" smtClean="0"/>
              <a:t>Katherine Prescott</a:t>
            </a:r>
          </a:p>
          <a:p>
            <a:r>
              <a:rPr lang="en-US" dirty="0" smtClean="0"/>
              <a:t>Senior </a:t>
            </a:r>
            <a:r>
              <a:rPr lang="en-US" smtClean="0"/>
              <a:t>Associate General </a:t>
            </a:r>
            <a:r>
              <a:rPr lang="en-US" dirty="0" smtClean="0"/>
              <a:t>Counsel</a:t>
            </a:r>
          </a:p>
          <a:p>
            <a:r>
              <a:rPr lang="en-US" dirty="0" smtClean="0"/>
              <a:t>Arkansas State University System</a:t>
            </a:r>
            <a:endParaRPr lang="en-US" dirty="0"/>
          </a:p>
        </p:txBody>
      </p:sp>
    </p:spTree>
    <p:extLst>
      <p:ext uri="{BB962C8B-B14F-4D97-AF65-F5344CB8AC3E}">
        <p14:creationId xmlns:p14="http://schemas.microsoft.com/office/powerpoint/2010/main" val="74827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Domain”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This is a legal term of art that means a work is not covered by copyright protection.</a:t>
            </a:r>
          </a:p>
          <a:p>
            <a:r>
              <a:rPr lang="en-US" dirty="0" smtClean="0"/>
              <a:t>This does NOT mean that you are able to publicly obtain a copy. </a:t>
            </a:r>
          </a:p>
          <a:p>
            <a:r>
              <a:rPr lang="en-US" dirty="0"/>
              <a:t>Works published in the US before 1923 are in the public domain with no copyright </a:t>
            </a:r>
            <a:r>
              <a:rPr lang="en-US" dirty="0" smtClean="0"/>
              <a:t>restrictions. </a:t>
            </a:r>
            <a:endParaRPr lang="en-US" dirty="0"/>
          </a:p>
          <a:p>
            <a:r>
              <a:rPr lang="en-US" dirty="0"/>
              <a:t>Works published between 1923 and </a:t>
            </a:r>
            <a:r>
              <a:rPr lang="en-US" dirty="0" smtClean="0"/>
              <a:t>January 1, 1978, </a:t>
            </a:r>
            <a:r>
              <a:rPr lang="en-US" dirty="0"/>
              <a:t>are copyrighted if formalities </a:t>
            </a:r>
            <a:r>
              <a:rPr lang="en-US" dirty="0" smtClean="0"/>
              <a:t>observed.</a:t>
            </a:r>
            <a:endParaRPr lang="en-US" dirty="0"/>
          </a:p>
          <a:p>
            <a:r>
              <a:rPr lang="en-US" dirty="0"/>
              <a:t>All works created after </a:t>
            </a:r>
            <a:r>
              <a:rPr lang="en-US" dirty="0" smtClean="0"/>
              <a:t>January 1, 1978, </a:t>
            </a:r>
            <a:r>
              <a:rPr lang="en-US" dirty="0"/>
              <a:t>are protected </a:t>
            </a:r>
            <a:r>
              <a:rPr lang="en-US" dirty="0" smtClean="0"/>
              <a:t>in accordance with the general time tables.</a:t>
            </a:r>
          </a:p>
          <a:p>
            <a:r>
              <a:rPr lang="en-US" dirty="0" smtClean="0"/>
              <a:t>Works created but copyright has been rejected or released by the Creator are in the public domain.</a:t>
            </a:r>
            <a:endParaRPr lang="en-US" dirty="0"/>
          </a:p>
          <a:p>
            <a:endParaRPr lang="en-US" dirty="0"/>
          </a:p>
        </p:txBody>
      </p:sp>
    </p:spTree>
    <p:extLst>
      <p:ext uri="{BB962C8B-B14F-4D97-AF65-F5344CB8AC3E}">
        <p14:creationId xmlns:p14="http://schemas.microsoft.com/office/powerpoint/2010/main" val="35440106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Fair Use</a:t>
            </a:r>
            <a:endParaRPr lang="en-US" dirty="0"/>
          </a:p>
        </p:txBody>
      </p:sp>
      <p:sp>
        <p:nvSpPr>
          <p:cNvPr id="3" name="Content Placeholder 2"/>
          <p:cNvSpPr>
            <a:spLocks noGrp="1"/>
          </p:cNvSpPr>
          <p:nvPr>
            <p:ph idx="1"/>
          </p:nvPr>
        </p:nvSpPr>
        <p:spPr/>
        <p:txBody>
          <a:bodyPr/>
          <a:lstStyle/>
          <a:p>
            <a:pPr marL="0" indent="0">
              <a:buNone/>
            </a:pPr>
            <a:endParaRPr lang="en-US" dirty="0" smtClean="0"/>
          </a:p>
          <a:p>
            <a:r>
              <a:rPr lang="en-US" dirty="0" smtClean="0"/>
              <a:t>Four Determining Factors:</a:t>
            </a:r>
          </a:p>
          <a:p>
            <a:pPr lvl="1"/>
            <a:r>
              <a:rPr lang="en-US" dirty="0" smtClean="0"/>
              <a:t>Purpose and Character of the Use</a:t>
            </a:r>
          </a:p>
          <a:p>
            <a:pPr lvl="1"/>
            <a:r>
              <a:rPr lang="en-US" dirty="0" smtClean="0"/>
              <a:t>The Nature of the Copyrighted Work Used</a:t>
            </a:r>
          </a:p>
          <a:p>
            <a:pPr lvl="1"/>
            <a:r>
              <a:rPr lang="en-US" dirty="0" smtClean="0"/>
              <a:t>Amount and Substantiality of Portion Used</a:t>
            </a:r>
          </a:p>
          <a:p>
            <a:pPr lvl="1"/>
            <a:r>
              <a:rPr lang="en-US" dirty="0" smtClean="0"/>
              <a:t>Effect of the Use on the Market</a:t>
            </a:r>
            <a:endParaRPr lang="en-US" dirty="0"/>
          </a:p>
        </p:txBody>
      </p:sp>
    </p:spTree>
    <p:extLst>
      <p:ext uri="{BB962C8B-B14F-4D97-AF65-F5344CB8AC3E}">
        <p14:creationId xmlns:p14="http://schemas.microsoft.com/office/powerpoint/2010/main" val="18673678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04800"/>
            <a:ext cx="8458200" cy="6338709"/>
          </a:xfrm>
          <a:prstGeom prst="rect">
            <a:avLst/>
          </a:prstGeom>
          <a:noFill/>
        </p:spPr>
        <p:txBody>
          <a:bodyPr wrap="square" rtlCol="0">
            <a:spAutoFit/>
          </a:bodyPr>
          <a:lstStyle/>
          <a:p>
            <a:r>
              <a:rPr lang="en-US" sz="4400" dirty="0" smtClean="0"/>
              <a:t>Fair Use is Addressed in</a:t>
            </a:r>
          </a:p>
          <a:p>
            <a:endParaRPr lang="en-US" sz="4400" dirty="0" smtClean="0"/>
          </a:p>
          <a:p>
            <a:r>
              <a:rPr lang="en-US" sz="4400" b="1" i="1" dirty="0" smtClean="0"/>
              <a:t>Reproduction of Copyrighted Works by Educators and Librarians</a:t>
            </a:r>
          </a:p>
          <a:p>
            <a:endParaRPr lang="en-US" sz="4400" b="1" i="1" dirty="0"/>
          </a:p>
          <a:p>
            <a:r>
              <a:rPr lang="en-US" sz="4400" dirty="0" smtClean="0"/>
              <a:t>Also called Circular 21</a:t>
            </a:r>
          </a:p>
          <a:p>
            <a:endParaRPr lang="en-US" sz="4400" dirty="0"/>
          </a:p>
          <a:p>
            <a:r>
              <a:rPr lang="en-US" sz="4400" dirty="0" smtClean="0"/>
              <a:t>Published by the United States Copyright Office</a:t>
            </a:r>
            <a:endParaRPr lang="en-US" sz="4400" dirty="0"/>
          </a:p>
        </p:txBody>
      </p:sp>
    </p:spTree>
    <p:extLst>
      <p:ext uri="{BB962C8B-B14F-4D97-AF65-F5344CB8AC3E}">
        <p14:creationId xmlns:p14="http://schemas.microsoft.com/office/powerpoint/2010/main" val="29214281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1" y="457200"/>
            <a:ext cx="8153399" cy="6247864"/>
          </a:xfrm>
          <a:prstGeom prst="rect">
            <a:avLst/>
          </a:prstGeom>
          <a:noFill/>
        </p:spPr>
        <p:txBody>
          <a:bodyPr wrap="square" rtlCol="0">
            <a:spAutoFit/>
          </a:bodyPr>
          <a:lstStyle/>
          <a:p>
            <a:r>
              <a:rPr lang="en-US" sz="4000" b="1" baseline="0" dirty="0" smtClean="0"/>
              <a:t>Circular 21 provides:</a:t>
            </a:r>
          </a:p>
          <a:p>
            <a:endParaRPr lang="en-US" sz="4000" dirty="0"/>
          </a:p>
          <a:p>
            <a:r>
              <a:rPr lang="en-US" sz="4000" baseline="0" dirty="0" smtClean="0"/>
              <a:t>A professor may make a single copy of a chapter in a book; an article from a periodical or newspaper; a short story, essay or poem; or a chart, graph, diagram, drawing, cartoon, or picture from a book periodical or newspaper for use in teaching or preparing to teach a class. </a:t>
            </a:r>
            <a:endParaRPr lang="en-US" sz="4000" dirty="0"/>
          </a:p>
        </p:txBody>
      </p:sp>
    </p:spTree>
    <p:extLst>
      <p:ext uri="{BB962C8B-B14F-4D97-AF65-F5344CB8AC3E}">
        <p14:creationId xmlns:p14="http://schemas.microsoft.com/office/powerpoint/2010/main" val="19552373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457200"/>
            <a:ext cx="8839200" cy="5909310"/>
          </a:xfrm>
          <a:prstGeom prst="rect">
            <a:avLst/>
          </a:prstGeom>
          <a:noFill/>
        </p:spPr>
        <p:txBody>
          <a:bodyPr wrap="square" rtlCol="0">
            <a:spAutoFit/>
          </a:bodyPr>
          <a:lstStyle/>
          <a:p>
            <a:r>
              <a:rPr lang="en-US" sz="3600" b="1" baseline="0" dirty="0" smtClean="0"/>
              <a:t>Circular 21 provides:</a:t>
            </a:r>
          </a:p>
          <a:p>
            <a:endParaRPr lang="en-US" sz="3600" dirty="0"/>
          </a:p>
          <a:p>
            <a:r>
              <a:rPr lang="en-US" sz="3600" baseline="0" dirty="0" smtClean="0"/>
              <a:t>A professor may make multiple copies for each student in a class if </a:t>
            </a:r>
          </a:p>
          <a:p>
            <a:r>
              <a:rPr lang="en-US" sz="3600" baseline="0" dirty="0" smtClean="0"/>
              <a:t>	(A) the copying meets the definitions of brevity and spontaneity; and</a:t>
            </a:r>
          </a:p>
          <a:p>
            <a:r>
              <a:rPr lang="en-US" sz="3600" baseline="0" dirty="0" smtClean="0"/>
              <a:t>	(B) the copying meets the cumulative effect test; and</a:t>
            </a:r>
          </a:p>
          <a:p>
            <a:r>
              <a:rPr lang="en-US" sz="3600" baseline="0" dirty="0" smtClean="0"/>
              <a:t>	(C) each copy includes a notice of copyright.</a:t>
            </a:r>
          </a:p>
          <a:p>
            <a:endParaRPr lang="en-US" dirty="0"/>
          </a:p>
        </p:txBody>
      </p:sp>
    </p:spTree>
    <p:extLst>
      <p:ext uri="{BB962C8B-B14F-4D97-AF65-F5344CB8AC3E}">
        <p14:creationId xmlns:p14="http://schemas.microsoft.com/office/powerpoint/2010/main" val="14622606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1" y="381000"/>
            <a:ext cx="8077200" cy="6691908"/>
          </a:xfrm>
          <a:prstGeom prst="rect">
            <a:avLst/>
          </a:prstGeom>
          <a:noFill/>
        </p:spPr>
        <p:txBody>
          <a:bodyPr wrap="square" rtlCol="0">
            <a:spAutoFit/>
          </a:bodyPr>
          <a:lstStyle/>
          <a:p>
            <a:r>
              <a:rPr lang="en-US" sz="4400" b="1" baseline="0" dirty="0" smtClean="0"/>
              <a:t>Brevity</a:t>
            </a:r>
            <a:r>
              <a:rPr lang="en-US" sz="4400" baseline="0" dirty="0" smtClean="0"/>
              <a:t> includes a complete poem if less than 250 words; a complete article, story, or essay of less than 2,500 words; an excerpt of not more than 1,000 words or 10% of the work, whichever is less; or one chart, graph, diagram, drawing, cartoon, or picture per book or periodical issue.</a:t>
            </a:r>
          </a:p>
          <a:p>
            <a:endParaRPr lang="en-US" dirty="0"/>
          </a:p>
        </p:txBody>
      </p:sp>
    </p:spTree>
    <p:extLst>
      <p:ext uri="{BB962C8B-B14F-4D97-AF65-F5344CB8AC3E}">
        <p14:creationId xmlns:p14="http://schemas.microsoft.com/office/powerpoint/2010/main" val="35143517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1" y="533400"/>
            <a:ext cx="7924799" cy="4832092"/>
          </a:xfrm>
          <a:prstGeom prst="rect">
            <a:avLst/>
          </a:prstGeom>
          <a:noFill/>
        </p:spPr>
        <p:txBody>
          <a:bodyPr wrap="square" rtlCol="0">
            <a:spAutoFit/>
          </a:bodyPr>
          <a:lstStyle/>
          <a:p>
            <a:r>
              <a:rPr lang="en-US" sz="4400" b="1" baseline="0" dirty="0" smtClean="0"/>
              <a:t>Spontaneity</a:t>
            </a:r>
            <a:r>
              <a:rPr lang="en-US" sz="4400" baseline="0" dirty="0" smtClean="0"/>
              <a:t> means the copying is at the instance and inspiration of the individual teacher and the decision to use the work was so close in time so as to make it unreasonable to expect a timely reply to a request for permission.</a:t>
            </a:r>
            <a:endParaRPr lang="en-US" sz="4400" dirty="0"/>
          </a:p>
        </p:txBody>
      </p:sp>
    </p:spTree>
    <p:extLst>
      <p:ext uri="{BB962C8B-B14F-4D97-AF65-F5344CB8AC3E}">
        <p14:creationId xmlns:p14="http://schemas.microsoft.com/office/powerpoint/2010/main" val="24052026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533400"/>
            <a:ext cx="8610600" cy="6247864"/>
          </a:xfrm>
          <a:prstGeom prst="rect">
            <a:avLst/>
          </a:prstGeom>
          <a:noFill/>
        </p:spPr>
        <p:txBody>
          <a:bodyPr wrap="square" rtlCol="0">
            <a:spAutoFit/>
          </a:bodyPr>
          <a:lstStyle/>
          <a:p>
            <a:r>
              <a:rPr lang="en-US" sz="4000" b="1" baseline="0" dirty="0" smtClean="0"/>
              <a:t>Cumulative effect </a:t>
            </a:r>
            <a:r>
              <a:rPr lang="en-US" sz="4000" baseline="0" dirty="0" smtClean="0"/>
              <a:t>requires copying of the material for only one course; copying not more than one poem, article, story, essay or two excerpts from the same author; copying not more than three works from the same collection or periodical volume during one class term; and no more than nine instances of such multiple copying for one course during one class term.</a:t>
            </a:r>
            <a:endParaRPr lang="en-US" sz="4000" dirty="0"/>
          </a:p>
        </p:txBody>
      </p:sp>
    </p:spTree>
    <p:extLst>
      <p:ext uri="{BB962C8B-B14F-4D97-AF65-F5344CB8AC3E}">
        <p14:creationId xmlns:p14="http://schemas.microsoft.com/office/powerpoint/2010/main" val="18835131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
            <a:ext cx="8686800" cy="6705600"/>
          </a:xfrm>
          <a:prstGeom prst="rect">
            <a:avLst/>
          </a:prstGeom>
          <a:noFill/>
        </p:spPr>
        <p:txBody>
          <a:bodyPr wrap="square" rtlCol="0">
            <a:spAutoFit/>
          </a:bodyPr>
          <a:lstStyle/>
          <a:p>
            <a:r>
              <a:rPr lang="en-US" sz="3600" b="1" baseline="0" dirty="0" smtClean="0"/>
              <a:t>Specific prohibitions </a:t>
            </a:r>
            <a:r>
              <a:rPr lang="en-US" sz="3600" baseline="0" dirty="0" smtClean="0"/>
              <a:t>include:</a:t>
            </a:r>
          </a:p>
          <a:p>
            <a:r>
              <a:rPr lang="en-US" sz="3600" baseline="0" dirty="0" smtClean="0"/>
              <a:t>	(A) copying shall not be used to create or replace anthologies, compilations or collective works;</a:t>
            </a:r>
          </a:p>
          <a:p>
            <a:r>
              <a:rPr lang="en-US" sz="3600" baseline="0" dirty="0" smtClean="0"/>
              <a:t>	(B) no copying shall be made from workbooks, exercises, standardized tests, booklets or other consumable materials; and</a:t>
            </a:r>
          </a:p>
          <a:p>
            <a:r>
              <a:rPr lang="en-US" sz="3600" baseline="0" dirty="0" smtClean="0"/>
              <a:t>	(C) copying shall not be a substitute for the purchase of books, reprints, or periodicals or be repeated with respect to the same items by the same teacher from term to term.</a:t>
            </a:r>
            <a:r>
              <a:rPr lang="en-US" baseline="0" dirty="0" smtClean="0"/>
              <a:t>	 </a:t>
            </a:r>
            <a:endParaRPr lang="en-US" dirty="0"/>
          </a:p>
        </p:txBody>
      </p:sp>
    </p:spTree>
    <p:extLst>
      <p:ext uri="{BB962C8B-B14F-4D97-AF65-F5344CB8AC3E}">
        <p14:creationId xmlns:p14="http://schemas.microsoft.com/office/powerpoint/2010/main" val="3146690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Classroom Display</a:t>
            </a:r>
            <a:endParaRPr lang="en-US" dirty="0"/>
          </a:p>
        </p:txBody>
      </p:sp>
      <p:sp>
        <p:nvSpPr>
          <p:cNvPr id="3" name="Content Placeholder 2"/>
          <p:cNvSpPr>
            <a:spLocks noGrp="1"/>
          </p:cNvSpPr>
          <p:nvPr>
            <p:ph idx="1"/>
          </p:nvPr>
        </p:nvSpPr>
        <p:spPr/>
        <p:txBody>
          <a:bodyPr>
            <a:normAutofit/>
          </a:bodyPr>
          <a:lstStyle/>
          <a:p>
            <a:r>
              <a:rPr lang="en-US" dirty="0" smtClean="0"/>
              <a:t>17 USCA §110(1) allows for “performance or display of a work by instructors or pupils in the course of face-to-face teaching activities of a nonprofit educational institution, in a classroom or similar place devoted to instruction…”, provided that, if the use is of a audiovisual work, the copy used was lawfully made, and the person using the copy had no reason to believe otherwise.</a:t>
            </a:r>
          </a:p>
        </p:txBody>
      </p:sp>
    </p:spTree>
    <p:extLst>
      <p:ext uri="{BB962C8B-B14F-4D97-AF65-F5344CB8AC3E}">
        <p14:creationId xmlns:p14="http://schemas.microsoft.com/office/powerpoint/2010/main" val="2477053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609600"/>
            <a:ext cx="8229600" cy="5516563"/>
          </a:xfrm>
        </p:spPr>
        <p:txBody>
          <a:bodyPr>
            <a:normAutofit fontScale="92500"/>
          </a:bodyPr>
          <a:lstStyle/>
          <a:p>
            <a:pPr marL="0" lvl="0" indent="0">
              <a:spcBef>
                <a:spcPts val="0"/>
              </a:spcBef>
              <a:buNone/>
            </a:pPr>
            <a:r>
              <a:rPr lang="en-US" sz="5400" b="1" dirty="0" smtClean="0">
                <a:solidFill>
                  <a:prstClr val="black"/>
                </a:solidFill>
              </a:rPr>
              <a:t>What Qualifies for Protection?</a:t>
            </a:r>
            <a:endParaRPr lang="en-US" sz="5400" b="1" dirty="0">
              <a:solidFill>
                <a:prstClr val="black"/>
              </a:solidFill>
            </a:endParaRPr>
          </a:p>
          <a:p>
            <a:pPr marL="0" lvl="0" indent="0">
              <a:spcBef>
                <a:spcPts val="0"/>
              </a:spcBef>
              <a:buNone/>
            </a:pPr>
            <a:endParaRPr lang="en-US" dirty="0">
              <a:solidFill>
                <a:prstClr val="black"/>
              </a:solidFill>
            </a:endParaRPr>
          </a:p>
          <a:p>
            <a:pPr marL="0" lvl="0" indent="0">
              <a:spcBef>
                <a:spcPts val="0"/>
              </a:spcBef>
              <a:buNone/>
            </a:pPr>
            <a:r>
              <a:rPr lang="en-US" dirty="0" smtClean="0">
                <a:solidFill>
                  <a:prstClr val="black"/>
                </a:solidFill>
              </a:rPr>
              <a:t>-literary </a:t>
            </a:r>
            <a:r>
              <a:rPr lang="en-US" dirty="0">
                <a:solidFill>
                  <a:prstClr val="black"/>
                </a:solidFill>
              </a:rPr>
              <a:t>works, including computer software</a:t>
            </a:r>
          </a:p>
          <a:p>
            <a:pPr marL="0" lvl="0" indent="0">
              <a:spcBef>
                <a:spcPts val="0"/>
              </a:spcBef>
              <a:buNone/>
            </a:pPr>
            <a:r>
              <a:rPr lang="en-US" dirty="0" smtClean="0">
                <a:solidFill>
                  <a:prstClr val="black"/>
                </a:solidFill>
              </a:rPr>
              <a:t>-musical </a:t>
            </a:r>
            <a:r>
              <a:rPr lang="en-US" dirty="0">
                <a:solidFill>
                  <a:prstClr val="black"/>
                </a:solidFill>
              </a:rPr>
              <a:t>works, including any accompanying words</a:t>
            </a:r>
          </a:p>
          <a:p>
            <a:pPr marL="0" lvl="0" indent="0">
              <a:spcBef>
                <a:spcPts val="0"/>
              </a:spcBef>
              <a:buNone/>
            </a:pPr>
            <a:r>
              <a:rPr lang="en-US" dirty="0" smtClean="0">
                <a:solidFill>
                  <a:prstClr val="black"/>
                </a:solidFill>
              </a:rPr>
              <a:t>-dramatic </a:t>
            </a:r>
            <a:r>
              <a:rPr lang="en-US" dirty="0">
                <a:solidFill>
                  <a:prstClr val="black"/>
                </a:solidFill>
              </a:rPr>
              <a:t>works, including any accompanying music</a:t>
            </a:r>
          </a:p>
          <a:p>
            <a:pPr marL="0" lvl="0" indent="0">
              <a:spcBef>
                <a:spcPts val="0"/>
              </a:spcBef>
              <a:buNone/>
            </a:pPr>
            <a:r>
              <a:rPr lang="en-US" dirty="0" smtClean="0">
                <a:solidFill>
                  <a:prstClr val="black"/>
                </a:solidFill>
              </a:rPr>
              <a:t>-pantomimes </a:t>
            </a:r>
            <a:r>
              <a:rPr lang="en-US" dirty="0">
                <a:solidFill>
                  <a:prstClr val="black"/>
                </a:solidFill>
              </a:rPr>
              <a:t>and choreographic works</a:t>
            </a:r>
          </a:p>
          <a:p>
            <a:pPr marL="0" lvl="0" indent="0">
              <a:spcBef>
                <a:spcPts val="0"/>
              </a:spcBef>
              <a:buNone/>
            </a:pPr>
            <a:r>
              <a:rPr lang="en-US" dirty="0" smtClean="0">
                <a:solidFill>
                  <a:prstClr val="black"/>
                </a:solidFill>
              </a:rPr>
              <a:t>-pictorial</a:t>
            </a:r>
            <a:r>
              <a:rPr lang="en-US" dirty="0">
                <a:solidFill>
                  <a:prstClr val="black"/>
                </a:solidFill>
              </a:rPr>
              <a:t>, graphic and sculptural works</a:t>
            </a:r>
          </a:p>
          <a:p>
            <a:pPr marL="0" lvl="0" indent="0">
              <a:spcBef>
                <a:spcPts val="0"/>
              </a:spcBef>
              <a:buNone/>
            </a:pPr>
            <a:r>
              <a:rPr lang="en-US" dirty="0" smtClean="0">
                <a:solidFill>
                  <a:prstClr val="black"/>
                </a:solidFill>
              </a:rPr>
              <a:t>-motion </a:t>
            </a:r>
            <a:r>
              <a:rPr lang="en-US" dirty="0">
                <a:solidFill>
                  <a:prstClr val="black"/>
                </a:solidFill>
              </a:rPr>
              <a:t>pictures and other audiovisual works</a:t>
            </a:r>
          </a:p>
          <a:p>
            <a:pPr marL="0" lvl="0" indent="0">
              <a:spcBef>
                <a:spcPts val="0"/>
              </a:spcBef>
              <a:buNone/>
            </a:pPr>
            <a:r>
              <a:rPr lang="en-US" dirty="0" smtClean="0">
                <a:solidFill>
                  <a:prstClr val="black"/>
                </a:solidFill>
              </a:rPr>
              <a:t>-sound </a:t>
            </a:r>
            <a:r>
              <a:rPr lang="en-US" dirty="0">
                <a:solidFill>
                  <a:prstClr val="black"/>
                </a:solidFill>
              </a:rPr>
              <a:t>recordings</a:t>
            </a:r>
          </a:p>
          <a:p>
            <a:pPr marL="0" lvl="0" indent="0">
              <a:spcBef>
                <a:spcPts val="0"/>
              </a:spcBef>
              <a:buNone/>
            </a:pPr>
            <a:r>
              <a:rPr lang="en-US" dirty="0" smtClean="0">
                <a:solidFill>
                  <a:prstClr val="black"/>
                </a:solidFill>
              </a:rPr>
              <a:t>-architectural </a:t>
            </a:r>
            <a:r>
              <a:rPr lang="en-US" dirty="0">
                <a:solidFill>
                  <a:prstClr val="black"/>
                </a:solidFill>
              </a:rPr>
              <a:t>works</a:t>
            </a:r>
          </a:p>
          <a:p>
            <a:endParaRPr lang="en-US" dirty="0"/>
          </a:p>
        </p:txBody>
      </p:sp>
    </p:spTree>
    <p:extLst>
      <p:ext uri="{BB962C8B-B14F-4D97-AF65-F5344CB8AC3E}">
        <p14:creationId xmlns:p14="http://schemas.microsoft.com/office/powerpoint/2010/main" val="12730778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Online Classroom</a:t>
            </a:r>
            <a:br>
              <a:rPr lang="en-US" dirty="0" smtClean="0"/>
            </a:br>
            <a:r>
              <a:rPr lang="en-US" dirty="0" smtClean="0"/>
              <a:t>17 USCA §110(2)</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Extends the Classroom Display exception to online education.</a:t>
            </a:r>
          </a:p>
          <a:p>
            <a:r>
              <a:rPr lang="en-US" baseline="0" dirty="0" smtClean="0"/>
              <a:t>Permissible when the display of a work, in an amount comparable to that which is typically displayed in the course of a live classroom session, is made during a course transmission so long as </a:t>
            </a:r>
          </a:p>
          <a:p>
            <a:r>
              <a:rPr lang="en-US" baseline="0" dirty="0" smtClean="0"/>
              <a:t>(A) the display is made by, at the direction of, or under the actual supervision of an instructor as an integral part of the class session; </a:t>
            </a:r>
          </a:p>
          <a:p>
            <a:r>
              <a:rPr lang="en-US" baseline="0" dirty="0" smtClean="0"/>
              <a:t>(B) the performance or display is directly related and of material assistance to the teaching; </a:t>
            </a:r>
          </a:p>
          <a:p>
            <a:r>
              <a:rPr lang="en-US" baseline="0" dirty="0" smtClean="0"/>
              <a:t>(C)the transmission is made to students; and </a:t>
            </a:r>
          </a:p>
          <a:p>
            <a:r>
              <a:rPr lang="en-US" baseline="0" dirty="0" smtClean="0"/>
              <a:t>(D) the transmitting institution has specific policies regarding </a:t>
            </a:r>
            <a:r>
              <a:rPr lang="en-US" baseline="0" dirty="0" smtClean="0"/>
              <a:t>copyright </a:t>
            </a:r>
            <a:r>
              <a:rPr lang="en-US" baseline="0" dirty="0" smtClean="0"/>
              <a:t>protection. </a:t>
            </a:r>
            <a:endParaRPr lang="en-US" dirty="0" smtClean="0"/>
          </a:p>
        </p:txBody>
      </p:sp>
    </p:spTree>
    <p:extLst>
      <p:ext uri="{BB962C8B-B14F-4D97-AF65-F5344CB8AC3E}">
        <p14:creationId xmlns:p14="http://schemas.microsoft.com/office/powerpoint/2010/main" val="16724218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685800"/>
            <a:ext cx="8229600" cy="5440363"/>
          </a:xfrm>
        </p:spPr>
        <p:txBody>
          <a:bodyPr>
            <a:normAutofit lnSpcReduction="10000"/>
          </a:bodyPr>
          <a:lstStyle/>
          <a:p>
            <a:r>
              <a:rPr lang="en-US" dirty="0" smtClean="0"/>
              <a:t>In the case of digital transmissions, the university must </a:t>
            </a:r>
          </a:p>
          <a:p>
            <a:pPr>
              <a:buAutoNum type="arabicPeriod"/>
            </a:pPr>
            <a:r>
              <a:rPr lang="en-US" dirty="0" smtClean="0"/>
              <a:t>  Apply technological measures to prevent</a:t>
            </a:r>
          </a:p>
          <a:p>
            <a:r>
              <a:rPr lang="en-US" dirty="0" smtClean="0"/>
              <a:t>	      a.  Retention of the work by recipients</a:t>
            </a:r>
          </a:p>
          <a:p>
            <a:r>
              <a:rPr lang="en-US" dirty="0" smtClean="0"/>
              <a:t>         for longer than the class session, and</a:t>
            </a:r>
          </a:p>
          <a:p>
            <a:r>
              <a:rPr lang="en-US" dirty="0" smtClean="0"/>
              <a:t>	      b.  Unauthorized further dissemination     	of the work by recipients to others, and</a:t>
            </a:r>
          </a:p>
          <a:p>
            <a:pPr>
              <a:buAutoNum type="arabicPeriod" startAt="2"/>
            </a:pPr>
            <a:r>
              <a:rPr lang="en-US" dirty="0" smtClean="0"/>
              <a:t>Not interfere with technological measures used by copyright owners to prevent such retention or dissemination</a:t>
            </a:r>
          </a:p>
          <a:p>
            <a:endParaRPr lang="en-US" dirty="0"/>
          </a:p>
        </p:txBody>
      </p:sp>
    </p:spTree>
    <p:extLst>
      <p:ext uri="{BB962C8B-B14F-4D97-AF65-F5344CB8AC3E}">
        <p14:creationId xmlns:p14="http://schemas.microsoft.com/office/powerpoint/2010/main" val="29892627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Everything Else</a:t>
            </a:r>
            <a:endParaRPr lang="en-US" dirty="0"/>
          </a:p>
        </p:txBody>
      </p:sp>
      <p:sp>
        <p:nvSpPr>
          <p:cNvPr id="3" name="Content Placeholder 2"/>
          <p:cNvSpPr>
            <a:spLocks noGrp="1"/>
          </p:cNvSpPr>
          <p:nvPr>
            <p:ph idx="1"/>
          </p:nvPr>
        </p:nvSpPr>
        <p:spPr/>
        <p:txBody>
          <a:bodyPr/>
          <a:lstStyle/>
          <a:p>
            <a:r>
              <a:rPr lang="en-US" dirty="0" smtClean="0"/>
              <a:t>Protect yourself and obtain a license.</a:t>
            </a:r>
          </a:p>
          <a:p>
            <a:r>
              <a:rPr lang="en-US" dirty="0" smtClean="0"/>
              <a:t>Can obtain directly or through various clearinghouses.</a:t>
            </a:r>
          </a:p>
          <a:p>
            <a:endParaRPr lang="en-US" dirty="0"/>
          </a:p>
        </p:txBody>
      </p:sp>
    </p:spTree>
    <p:extLst>
      <p:ext uri="{BB962C8B-B14F-4D97-AF65-F5344CB8AC3E}">
        <p14:creationId xmlns:p14="http://schemas.microsoft.com/office/powerpoint/2010/main" val="35505076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Considerations</a:t>
            </a:r>
            <a:endParaRPr lang="en-US" dirty="0"/>
          </a:p>
        </p:txBody>
      </p:sp>
      <p:sp>
        <p:nvSpPr>
          <p:cNvPr id="3" name="Content Placeholder 2"/>
          <p:cNvSpPr>
            <a:spLocks noGrp="1"/>
          </p:cNvSpPr>
          <p:nvPr>
            <p:ph idx="1"/>
          </p:nvPr>
        </p:nvSpPr>
        <p:spPr/>
        <p:txBody>
          <a:bodyPr>
            <a:normAutofit/>
          </a:bodyPr>
          <a:lstStyle/>
          <a:p>
            <a:r>
              <a:rPr lang="en-US" dirty="0" smtClean="0"/>
              <a:t>Privacy interests</a:t>
            </a:r>
          </a:p>
          <a:p>
            <a:pPr lvl="1"/>
            <a:r>
              <a:rPr lang="en-US" dirty="0" smtClean="0"/>
              <a:t>When using photographs of someone that you take yourself, remember that the person “owns” his or her own image, and you cannot use the image without his/her permission unless:</a:t>
            </a:r>
          </a:p>
          <a:p>
            <a:pPr lvl="2"/>
            <a:r>
              <a:rPr lang="en-US" dirty="0" smtClean="0"/>
              <a:t>The photograph is taken in a place where there would be no reasonable expectation of privacy; and,</a:t>
            </a:r>
          </a:p>
          <a:p>
            <a:pPr lvl="2"/>
            <a:r>
              <a:rPr lang="en-US" dirty="0" smtClean="0"/>
              <a:t>The use is non-commercial in nature.</a:t>
            </a:r>
          </a:p>
          <a:p>
            <a:pPr marL="914400" lvl="2" indent="0">
              <a:buNone/>
            </a:pPr>
            <a:endParaRPr lang="en-US" dirty="0"/>
          </a:p>
        </p:txBody>
      </p:sp>
    </p:spTree>
    <p:extLst>
      <p:ext uri="{BB962C8B-B14F-4D97-AF65-F5344CB8AC3E}">
        <p14:creationId xmlns:p14="http://schemas.microsoft.com/office/powerpoint/2010/main" val="32930397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685800"/>
            <a:ext cx="8229600" cy="5440363"/>
          </a:xfrm>
        </p:spPr>
        <p:txBody>
          <a:bodyPr>
            <a:normAutofit/>
          </a:bodyPr>
          <a:lstStyle/>
          <a:p>
            <a:pPr marL="0" indent="0" algn="ctr">
              <a:buNone/>
            </a:pPr>
            <a:r>
              <a:rPr lang="en-US" sz="5400" b="1" dirty="0" smtClean="0"/>
              <a:t>Questions?</a:t>
            </a:r>
            <a:endParaRPr lang="en-US" sz="5400" b="1" dirty="0"/>
          </a:p>
        </p:txBody>
      </p:sp>
    </p:spTree>
    <p:extLst>
      <p:ext uri="{BB962C8B-B14F-4D97-AF65-F5344CB8AC3E}">
        <p14:creationId xmlns:p14="http://schemas.microsoft.com/office/powerpoint/2010/main" val="1939322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Does the Copyright Attach?</a:t>
            </a:r>
            <a:endParaRPr lang="en-US" dirty="0"/>
          </a:p>
        </p:txBody>
      </p:sp>
      <p:sp>
        <p:nvSpPr>
          <p:cNvPr id="3" name="Content Placeholder 2"/>
          <p:cNvSpPr>
            <a:spLocks noGrp="1"/>
          </p:cNvSpPr>
          <p:nvPr>
            <p:ph idx="1"/>
          </p:nvPr>
        </p:nvSpPr>
        <p:spPr/>
        <p:txBody>
          <a:bodyPr/>
          <a:lstStyle/>
          <a:p>
            <a:pPr marL="0" indent="0">
              <a:buNone/>
            </a:pPr>
            <a:r>
              <a:rPr lang="en-US" dirty="0" smtClean="0"/>
              <a:t>A Creator’s copyright in a work comes into existence at the moment that the work is fixed in a tangible form of expression.  </a:t>
            </a:r>
            <a:endParaRPr lang="en-US" dirty="0"/>
          </a:p>
        </p:txBody>
      </p:sp>
    </p:spTree>
    <p:extLst>
      <p:ext uri="{BB962C8B-B14F-4D97-AF65-F5344CB8AC3E}">
        <p14:creationId xmlns:p14="http://schemas.microsoft.com/office/powerpoint/2010/main" val="3466525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Owns the Copyright?</a:t>
            </a:r>
            <a:endParaRPr lang="en-US" dirty="0"/>
          </a:p>
        </p:txBody>
      </p:sp>
      <p:sp>
        <p:nvSpPr>
          <p:cNvPr id="3" name="Content Placeholder 2"/>
          <p:cNvSpPr>
            <a:spLocks noGrp="1"/>
          </p:cNvSpPr>
          <p:nvPr>
            <p:ph idx="1"/>
          </p:nvPr>
        </p:nvSpPr>
        <p:spPr/>
        <p:txBody>
          <a:bodyPr/>
          <a:lstStyle/>
          <a:p>
            <a:r>
              <a:rPr lang="en-US" dirty="0" smtClean="0"/>
              <a:t>Generally, the Creator of the Work</a:t>
            </a:r>
          </a:p>
          <a:p>
            <a:r>
              <a:rPr lang="en-US" dirty="0" smtClean="0"/>
              <a:t>If it was a “work for hire”, then the Employer of the Creator</a:t>
            </a:r>
            <a:endParaRPr lang="en-US" dirty="0"/>
          </a:p>
        </p:txBody>
      </p:sp>
    </p:spTree>
    <p:extLst>
      <p:ext uri="{BB962C8B-B14F-4D97-AF65-F5344CB8AC3E}">
        <p14:creationId xmlns:p14="http://schemas.microsoft.com/office/powerpoint/2010/main" val="2978380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Copyright Mean?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Owner of the copyright has the control over the use of the work, including any derivative works, subject to certain exemptions. </a:t>
            </a:r>
          </a:p>
          <a:p>
            <a:r>
              <a:rPr lang="en-US" dirty="0" smtClean="0"/>
              <a:t>The Owner controls: whether copies can be made; if they can be distributed; whether any derivative works can be created; and, whether a work can be publicly performed, transmitted or displayed. </a:t>
            </a:r>
          </a:p>
          <a:p>
            <a:r>
              <a:rPr lang="en-US" dirty="0" smtClean="0"/>
              <a:t>Unless you meet an exemption or have a defense, you must get a license to use the work. </a:t>
            </a:r>
            <a:endParaRPr lang="en-US" dirty="0"/>
          </a:p>
        </p:txBody>
      </p:sp>
    </p:spTree>
    <p:extLst>
      <p:ext uri="{BB962C8B-B14F-4D97-AF65-F5344CB8AC3E}">
        <p14:creationId xmlns:p14="http://schemas.microsoft.com/office/powerpoint/2010/main" val="2722208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Long Does Copyright Last?</a:t>
            </a:r>
            <a:endParaRPr lang="en-US" dirty="0"/>
          </a:p>
        </p:txBody>
      </p:sp>
      <p:sp>
        <p:nvSpPr>
          <p:cNvPr id="3" name="Content Placeholder 2"/>
          <p:cNvSpPr>
            <a:spLocks noGrp="1"/>
          </p:cNvSpPr>
          <p:nvPr>
            <p:ph idx="1"/>
          </p:nvPr>
        </p:nvSpPr>
        <p:spPr/>
        <p:txBody>
          <a:bodyPr/>
          <a:lstStyle/>
          <a:p>
            <a:r>
              <a:rPr lang="en-US" dirty="0" smtClean="0"/>
              <a:t>The life of the Creator plus 70 years, for works created on or after January 1, 1978,</a:t>
            </a:r>
          </a:p>
          <a:p>
            <a:r>
              <a:rPr lang="en-US" dirty="0" smtClean="0"/>
              <a:t> Unless the work was a work for hire or created anonymously or under a pseudonym, then it is 95 years from the date of copyright registration or 120 years from the date of creation, whichever is shorter. </a:t>
            </a:r>
            <a:endParaRPr lang="en-US" dirty="0"/>
          </a:p>
        </p:txBody>
      </p:sp>
    </p:spTree>
    <p:extLst>
      <p:ext uri="{BB962C8B-B14F-4D97-AF65-F5344CB8AC3E}">
        <p14:creationId xmlns:p14="http://schemas.microsoft.com/office/powerpoint/2010/main" val="1811006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Determining Copyright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Look to the work itself.</a:t>
            </a:r>
          </a:p>
          <a:p>
            <a:r>
              <a:rPr lang="en-US" dirty="0" smtClean="0"/>
              <a:t>Contact the Creator.</a:t>
            </a:r>
          </a:p>
          <a:p>
            <a:r>
              <a:rPr lang="en-US" dirty="0" smtClean="0"/>
              <a:t>Search the United States Copyright Office.</a:t>
            </a:r>
          </a:p>
          <a:p>
            <a:pPr marL="0" indent="0">
              <a:buNone/>
            </a:pPr>
            <a:endParaRPr lang="en-US" dirty="0" smtClean="0"/>
          </a:p>
          <a:p>
            <a:pPr marL="0" indent="0">
              <a:buNone/>
            </a:pPr>
            <a:r>
              <a:rPr lang="en-US" dirty="0" smtClean="0"/>
              <a:t>Remember:</a:t>
            </a:r>
          </a:p>
          <a:p>
            <a:r>
              <a:rPr lang="en-US" dirty="0" smtClean="0"/>
              <a:t>You do not have to register your copyright to still own it. </a:t>
            </a:r>
          </a:p>
          <a:p>
            <a:r>
              <a:rPr lang="en-US" dirty="0" smtClean="0"/>
              <a:t>Registration is encouraged, so that there is a central repository that can act as a searchable index.</a:t>
            </a:r>
          </a:p>
          <a:p>
            <a:r>
              <a:rPr lang="en-US" dirty="0" smtClean="0"/>
              <a:t>Registration is required to pursue infringement cases. </a:t>
            </a:r>
          </a:p>
          <a:p>
            <a:pPr marL="0" indent="0">
              <a:buNone/>
            </a:pPr>
            <a:endParaRPr lang="en-US" dirty="0"/>
          </a:p>
        </p:txBody>
      </p:sp>
    </p:spTree>
    <p:extLst>
      <p:ext uri="{BB962C8B-B14F-4D97-AF65-F5344CB8AC3E}">
        <p14:creationId xmlns:p14="http://schemas.microsoft.com/office/powerpoint/2010/main" val="1370907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Penalties for Infringement</a:t>
            </a:r>
            <a:endParaRPr lang="en-US" dirty="0"/>
          </a:p>
        </p:txBody>
      </p:sp>
      <p:sp>
        <p:nvSpPr>
          <p:cNvPr id="3" name="Content Placeholder 2"/>
          <p:cNvSpPr>
            <a:spLocks noGrp="1"/>
          </p:cNvSpPr>
          <p:nvPr>
            <p:ph idx="1"/>
          </p:nvPr>
        </p:nvSpPr>
        <p:spPr/>
        <p:txBody>
          <a:bodyPr>
            <a:normAutofit lnSpcReduction="10000"/>
          </a:bodyPr>
          <a:lstStyle/>
          <a:p>
            <a:r>
              <a:rPr lang="en-US" dirty="0" smtClean="0"/>
              <a:t>Civil:</a:t>
            </a:r>
          </a:p>
          <a:p>
            <a:pPr lvl="1"/>
            <a:r>
              <a:rPr lang="en-US" dirty="0" smtClean="0"/>
              <a:t>For “willful infringement”, it may include actual damages or statutory damages, up to $150,000.00 per infringing copy.</a:t>
            </a:r>
          </a:p>
          <a:p>
            <a:r>
              <a:rPr lang="en-US" dirty="0" smtClean="0"/>
              <a:t>Criminal:</a:t>
            </a:r>
            <a:endParaRPr lang="en-US" dirty="0"/>
          </a:p>
          <a:p>
            <a:pPr lvl="1"/>
            <a:r>
              <a:rPr lang="en-US" dirty="0" smtClean="0"/>
              <a:t>For “Willful” infringement for a profit or financial gain. </a:t>
            </a:r>
          </a:p>
          <a:p>
            <a:pPr lvl="1"/>
            <a:r>
              <a:rPr lang="en-US" dirty="0" smtClean="0"/>
              <a:t>Usually sought only in large scale violations.</a:t>
            </a:r>
          </a:p>
          <a:p>
            <a:pPr lvl="1"/>
            <a:r>
              <a:rPr lang="en-US" dirty="0" smtClean="0"/>
              <a:t>Incarceration terms and fines applicable, depending on the value of the work. </a:t>
            </a:r>
          </a:p>
        </p:txBody>
      </p:sp>
    </p:spTree>
    <p:extLst>
      <p:ext uri="{BB962C8B-B14F-4D97-AF65-F5344CB8AC3E}">
        <p14:creationId xmlns:p14="http://schemas.microsoft.com/office/powerpoint/2010/main" val="2634440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is a License Unnecessary?</a:t>
            </a:r>
            <a:endParaRPr lang="en-US" dirty="0"/>
          </a:p>
        </p:txBody>
      </p:sp>
      <p:sp>
        <p:nvSpPr>
          <p:cNvPr id="3" name="Content Placeholder 2"/>
          <p:cNvSpPr>
            <a:spLocks noGrp="1"/>
          </p:cNvSpPr>
          <p:nvPr>
            <p:ph idx="1"/>
          </p:nvPr>
        </p:nvSpPr>
        <p:spPr/>
        <p:txBody>
          <a:bodyPr/>
          <a:lstStyle/>
          <a:p>
            <a:r>
              <a:rPr lang="en-US" dirty="0" smtClean="0"/>
              <a:t>Work is in the “Public Realm”</a:t>
            </a:r>
          </a:p>
          <a:p>
            <a:r>
              <a:rPr lang="en-US" dirty="0" smtClean="0"/>
              <a:t>Use of the work qualifies as “Fair Use”</a:t>
            </a:r>
          </a:p>
          <a:p>
            <a:r>
              <a:rPr lang="en-US" dirty="0" smtClean="0"/>
              <a:t>Use of the work qualifies under the classroom exception in 17 USCA §110(1)</a:t>
            </a:r>
          </a:p>
          <a:p>
            <a:r>
              <a:rPr lang="en-US" dirty="0" smtClean="0"/>
              <a:t>Use of the work qualifies under the TEACH act exception in 17 USCA §110(2)</a:t>
            </a:r>
          </a:p>
          <a:p>
            <a:pPr lvl="1"/>
            <a:r>
              <a:rPr lang="en-US" dirty="0" smtClean="0"/>
              <a:t>There are some additional exceptions which are not relevant for our purposes.</a:t>
            </a:r>
          </a:p>
          <a:p>
            <a:endParaRPr lang="en-US" dirty="0"/>
          </a:p>
        </p:txBody>
      </p:sp>
    </p:spTree>
    <p:extLst>
      <p:ext uri="{BB962C8B-B14F-4D97-AF65-F5344CB8AC3E}">
        <p14:creationId xmlns:p14="http://schemas.microsoft.com/office/powerpoint/2010/main" val="21032704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TotalTime>
  <Words>1190</Words>
  <Application>Microsoft Office PowerPoint</Application>
  <PresentationFormat>On-screen Show (4:3)</PresentationFormat>
  <Paragraphs>109</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Basic Concepts of Copyright Law and Compliance</vt:lpstr>
      <vt:lpstr>PowerPoint Presentation</vt:lpstr>
      <vt:lpstr>When Does the Copyright Attach?</vt:lpstr>
      <vt:lpstr>Who Owns the Copyright?</vt:lpstr>
      <vt:lpstr>What Does Copyright Mean?</vt:lpstr>
      <vt:lpstr>How Long Does Copyright Last?</vt:lpstr>
      <vt:lpstr>Determining Copyright</vt:lpstr>
      <vt:lpstr>Penalties for Infringement</vt:lpstr>
      <vt:lpstr>When is a License Unnecessary?</vt:lpstr>
      <vt:lpstr>“Public Domain”</vt:lpstr>
      <vt:lpstr>Fair Use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Classroom Display</vt:lpstr>
      <vt:lpstr>Online Classroom 17 USCA §110(2)</vt:lpstr>
      <vt:lpstr>PowerPoint Presentation</vt:lpstr>
      <vt:lpstr>For Everything Else</vt:lpstr>
      <vt:lpstr>Additional Considerations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kprescott</dc:creator>
  <cp:lastModifiedBy>kprescott</cp:lastModifiedBy>
  <cp:revision>18</cp:revision>
  <dcterms:created xsi:type="dcterms:W3CDTF">2014-02-05T14:26:25Z</dcterms:created>
  <dcterms:modified xsi:type="dcterms:W3CDTF">2015-06-10T17:37:53Z</dcterms:modified>
</cp:coreProperties>
</file>