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82" r:id="rId19"/>
    <p:sldId id="283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8" autoAdjust="0"/>
    <p:restoredTop sz="94660"/>
  </p:normalViewPr>
  <p:slideViewPr>
    <p:cSldViewPr>
      <p:cViewPr varScale="1">
        <p:scale>
          <a:sx n="96" d="100"/>
          <a:sy n="96" d="100"/>
        </p:scale>
        <p:origin x="-1085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EAD1-2D5D-4644-97D6-E4E0E4BA865A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84D4-B429-426A-813C-C0720A1B66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EAD1-2D5D-4644-97D6-E4E0E4BA865A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84D4-B429-426A-813C-C0720A1B66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EAD1-2D5D-4644-97D6-E4E0E4BA865A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84D4-B429-426A-813C-C0720A1B6683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EAD1-2D5D-4644-97D6-E4E0E4BA865A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84D4-B429-426A-813C-C0720A1B668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EAD1-2D5D-4644-97D6-E4E0E4BA865A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84D4-B429-426A-813C-C0720A1B66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EAD1-2D5D-4644-97D6-E4E0E4BA865A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84D4-B429-426A-813C-C0720A1B668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EAD1-2D5D-4644-97D6-E4E0E4BA865A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84D4-B429-426A-813C-C0720A1B66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EAD1-2D5D-4644-97D6-E4E0E4BA865A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84D4-B429-426A-813C-C0720A1B66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EAD1-2D5D-4644-97D6-E4E0E4BA865A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84D4-B429-426A-813C-C0720A1B66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EAD1-2D5D-4644-97D6-E4E0E4BA865A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84D4-B429-426A-813C-C0720A1B668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EAD1-2D5D-4644-97D6-E4E0E4BA865A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84D4-B429-426A-813C-C0720A1B668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320EAD1-2D5D-4644-97D6-E4E0E4BA865A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51184D4-B429-426A-813C-C0720A1B668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grants.nih.gov/grants/olaw/olaw.htm" TargetMode="External"/><Relationship Id="rId2" Type="http://schemas.openxmlformats.org/officeDocument/2006/relationships/hyperlink" Target="http://www.aphis.usda.gov/animal_welfare/index.s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msrivatsan@astate.edu" TargetMode="External"/><Relationship Id="rId2" Type="http://schemas.openxmlformats.org/officeDocument/2006/relationships/hyperlink" Target="http://www.astate.edu/a/ortt/research-compliance/compliance-committees/institutional-animal-care-use/index.do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marshall@astate.edu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kkaletsch@astate.edu" TargetMode="External"/><Relationship Id="rId2" Type="http://schemas.openxmlformats.org/officeDocument/2006/relationships/hyperlink" Target="mailto:msrivatsan@astate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marshall@astate.ed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ASUJ: </a:t>
            </a:r>
            <a:r>
              <a:rPr lang="en-US" dirty="0" smtClean="0"/>
              <a:t>IACUC Guidelines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Malathi</a:t>
            </a:r>
            <a:r>
              <a:rPr lang="en-US" dirty="0" smtClean="0"/>
              <a:t> </a:t>
            </a:r>
            <a:r>
              <a:rPr lang="en-US" dirty="0" err="1" smtClean="0"/>
              <a:t>Srivatsan</a:t>
            </a:r>
            <a:endParaRPr lang="en-US" dirty="0" smtClean="0"/>
          </a:p>
          <a:p>
            <a:r>
              <a:rPr lang="en-US" dirty="0" smtClean="0"/>
              <a:t> Chair, IACUC</a:t>
            </a:r>
            <a:endParaRPr lang="en-US" dirty="0"/>
          </a:p>
        </p:txBody>
      </p:sp>
      <p:pic>
        <p:nvPicPr>
          <p:cNvPr id="1026" name="Picture 2" descr="http://area51.astate.edu/e-footer/academ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86" y="5562599"/>
            <a:ext cx="17145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www2.astate.edu/includes/v121/images/badge-secondar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241" y="609600"/>
            <a:ext cx="904875" cy="141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0730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DDD08-4C07-4E24-B57A-84FA352B1CF9}" type="slidenum">
              <a:rPr lang="en-US"/>
              <a:pPr/>
              <a:t>10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457200"/>
            <a:ext cx="7021513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Why do 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Researchers need IACUC approval?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514600"/>
            <a:ext cx="7772400" cy="4114800"/>
          </a:xfrm>
        </p:spPr>
        <p:txBody>
          <a:bodyPr/>
          <a:lstStyle/>
          <a:p>
            <a:r>
              <a:rPr lang="en-US" b="1" dirty="0">
                <a:latin typeface="Arial" charset="0"/>
              </a:rPr>
              <a:t>Institutions can establish policies requiring </a:t>
            </a:r>
            <a:r>
              <a:rPr lang="en-US" b="1" u="sng" dirty="0">
                <a:latin typeface="Arial" charset="0"/>
              </a:rPr>
              <a:t>all </a:t>
            </a:r>
            <a:r>
              <a:rPr lang="en-US" b="1" dirty="0">
                <a:latin typeface="Arial" charset="0"/>
              </a:rPr>
              <a:t> </a:t>
            </a:r>
            <a:r>
              <a:rPr lang="en-US" b="1" u="sng" dirty="0">
                <a:latin typeface="Arial" charset="0"/>
              </a:rPr>
              <a:t>vertebrate</a:t>
            </a:r>
            <a:r>
              <a:rPr lang="en-US" b="1" dirty="0">
                <a:latin typeface="Arial" charset="0"/>
              </a:rPr>
              <a:t> animal use subject to IACUC review and approval. </a:t>
            </a:r>
            <a:endParaRPr lang="en-US" b="1" dirty="0" smtClean="0">
              <a:latin typeface="Arial" charset="0"/>
            </a:endParaRPr>
          </a:p>
          <a:p>
            <a:r>
              <a:rPr lang="en-US" b="1" dirty="0" smtClean="0">
                <a:latin typeface="Arial" charset="0"/>
              </a:rPr>
              <a:t>Federal Funding Agencies require IACUC approval of proposals if vertebrate animals are used before releasing their funds.</a:t>
            </a:r>
            <a:endParaRPr lang="en-US" b="1" dirty="0">
              <a:latin typeface="Arial" charset="0"/>
            </a:endParaRPr>
          </a:p>
          <a:p>
            <a:r>
              <a:rPr lang="en-US" b="1" dirty="0">
                <a:latin typeface="Arial" charset="0"/>
              </a:rPr>
              <a:t> </a:t>
            </a:r>
            <a:r>
              <a:rPr lang="en-US" b="1" dirty="0" smtClean="0">
                <a:latin typeface="Arial" charset="0"/>
              </a:rPr>
              <a:t>Many journals insist on IACUC approval if vertebrate animals are used in the study to be published.</a:t>
            </a:r>
            <a:endParaRPr lang="en-US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162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FCEB-D868-4225-8DCE-5280C962E18E}" type="slidenum">
              <a:rPr lang="en-US"/>
              <a:pPr/>
              <a:t>11</a:t>
            </a:fld>
            <a:endParaRPr 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839200" cy="9906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charset="0"/>
              </a:rPr>
              <a:t>What can happen if an institution is </a:t>
            </a:r>
            <a:r>
              <a:rPr lang="en-US" sz="3200" dirty="0" smtClean="0">
                <a:solidFill>
                  <a:schemeClr val="bg1"/>
                </a:solidFill>
                <a:latin typeface="Arial" charset="0"/>
              </a:rPr>
              <a:t>out </a:t>
            </a:r>
            <a:r>
              <a:rPr lang="en-US" sz="3200" dirty="0">
                <a:solidFill>
                  <a:schemeClr val="bg1"/>
                </a:solidFill>
                <a:latin typeface="Arial" charset="0"/>
              </a:rPr>
              <a:t>of compliance with federal regulations?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438400"/>
            <a:ext cx="7543800" cy="3962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z="2800" dirty="0">
                <a:latin typeface="Arial" charset="0"/>
              </a:rPr>
              <a:t>Federal funding (USDA, NIH, PHS, </a:t>
            </a:r>
            <a:r>
              <a:rPr lang="en-US" sz="2800" dirty="0" smtClean="0">
                <a:latin typeface="Arial" charset="0"/>
              </a:rPr>
              <a:t>NSF etc</a:t>
            </a:r>
            <a:r>
              <a:rPr lang="en-US" sz="2800" dirty="0">
                <a:latin typeface="Arial" charset="0"/>
              </a:rPr>
              <a:t>.) could be withdrawn from an institution found to be noncompliant with the AWA and federal regulations.  The Animal Welfare Assurance Statement that </a:t>
            </a:r>
            <a:r>
              <a:rPr lang="en-US" sz="2800" dirty="0" smtClean="0">
                <a:latin typeface="Arial" charset="0"/>
              </a:rPr>
              <a:t>ASU </a:t>
            </a:r>
            <a:r>
              <a:rPr lang="en-US" sz="2800" dirty="0">
                <a:latin typeface="Arial" charset="0"/>
              </a:rPr>
              <a:t>has on file with OLAW assures the federal government that </a:t>
            </a:r>
            <a:r>
              <a:rPr lang="en-US" sz="2800" dirty="0" smtClean="0">
                <a:latin typeface="Arial" charset="0"/>
              </a:rPr>
              <a:t>ASU </a:t>
            </a:r>
            <a:r>
              <a:rPr lang="en-US" sz="2800" dirty="0">
                <a:latin typeface="Arial" charset="0"/>
              </a:rPr>
              <a:t>will comply with the AWA and all federal regulations</a:t>
            </a:r>
            <a:r>
              <a:rPr lang="en-US" sz="2800" dirty="0" smtClean="0">
                <a:latin typeface="Arial" charset="0"/>
              </a:rPr>
              <a:t>. Also institution can incur heavy fines including in rare instances, prison sentences.</a:t>
            </a:r>
            <a:endParaRPr lang="en-US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189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DE545-B67B-4938-A9C3-DF09BD44A798}" type="slidenum">
              <a:rPr lang="en-US"/>
              <a:pPr/>
              <a:t>12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533400"/>
            <a:ext cx="7086600" cy="10668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rial" charset="0"/>
              </a:rPr>
              <a:t>Oversight of Animal </a:t>
            </a:r>
            <a:r>
              <a:rPr lang="en-US" sz="4000" dirty="0" smtClean="0">
                <a:solidFill>
                  <a:schemeClr val="bg1"/>
                </a:solidFill>
                <a:latin typeface="Arial" charset="0"/>
              </a:rPr>
              <a:t>Use</a:t>
            </a:r>
            <a:endParaRPr lang="en-US" sz="4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209800"/>
            <a:ext cx="7924800" cy="4191000"/>
          </a:xfrm>
        </p:spPr>
        <p:txBody>
          <a:bodyPr>
            <a:normAutofit fontScale="92500"/>
          </a:bodyPr>
          <a:lstStyle/>
          <a:p>
            <a:r>
              <a:rPr lang="en-US" sz="2800" b="1" dirty="0">
                <a:latin typeface="Arial" charset="0"/>
              </a:rPr>
              <a:t>AWA administered by USDA-APHIS </a:t>
            </a:r>
            <a:endParaRPr lang="en-US" sz="2800" b="1" dirty="0" smtClean="0">
              <a:latin typeface="Arial" charset="0"/>
            </a:endParaRPr>
          </a:p>
          <a:p>
            <a:pPr marL="0" indent="0">
              <a:buNone/>
            </a:pPr>
            <a:r>
              <a:rPr lang="en-US" sz="2800" dirty="0" smtClean="0">
                <a:hlinkClick r:id="rId2"/>
              </a:rPr>
              <a:t>http</a:t>
            </a:r>
            <a:r>
              <a:rPr lang="en-US" sz="2800" dirty="0">
                <a:hlinkClick r:id="rId2"/>
              </a:rPr>
              <a:t>://</a:t>
            </a:r>
            <a:r>
              <a:rPr lang="en-US" sz="2800" dirty="0" smtClean="0">
                <a:hlinkClick r:id="rId2"/>
              </a:rPr>
              <a:t>www.aphis.usda.gov/animal_welfare/index.shtml</a:t>
            </a:r>
            <a:endParaRPr lang="en-US" sz="2800" b="1" dirty="0">
              <a:latin typeface="Arial" charset="0"/>
            </a:endParaRPr>
          </a:p>
          <a:p>
            <a:pPr lvl="1"/>
            <a:r>
              <a:rPr lang="en-US" sz="2400" b="1" dirty="0">
                <a:latin typeface="Arial" charset="0"/>
              </a:rPr>
              <a:t>Regulations</a:t>
            </a:r>
          </a:p>
          <a:p>
            <a:pPr lvl="1"/>
            <a:r>
              <a:rPr lang="en-US" sz="2400" b="1" dirty="0">
                <a:latin typeface="Arial" charset="0"/>
              </a:rPr>
              <a:t>Policies</a:t>
            </a:r>
          </a:p>
          <a:p>
            <a:pPr lvl="1"/>
            <a:r>
              <a:rPr lang="en-US" sz="2400" b="1" dirty="0">
                <a:latin typeface="Arial" charset="0"/>
              </a:rPr>
              <a:t>Conducts annual inspections</a:t>
            </a:r>
          </a:p>
          <a:p>
            <a:r>
              <a:rPr lang="en-US" sz="2800" b="1" dirty="0">
                <a:latin typeface="Arial" charset="0"/>
              </a:rPr>
              <a:t>PHS (OLAW</a:t>
            </a:r>
            <a:r>
              <a:rPr lang="en-US" sz="2800" b="1" dirty="0" smtClean="0">
                <a:latin typeface="Arial" charset="0"/>
              </a:rPr>
              <a:t>) </a:t>
            </a:r>
            <a:r>
              <a:rPr lang="en-US" sz="2800" dirty="0">
                <a:hlinkClick r:id="rId3"/>
              </a:rPr>
              <a:t>http://grants.nih.gov/grants/olaw/olaw.htm</a:t>
            </a:r>
            <a:endParaRPr lang="en-US" sz="2800" b="1" dirty="0">
              <a:latin typeface="Arial" charset="0"/>
            </a:endParaRPr>
          </a:p>
          <a:p>
            <a:pPr lvl="1"/>
            <a:r>
              <a:rPr lang="en-US" sz="2400" b="1" dirty="0">
                <a:latin typeface="Arial" charset="0"/>
              </a:rPr>
              <a:t>Animal Welfare Assurance Statements</a:t>
            </a:r>
          </a:p>
          <a:p>
            <a:r>
              <a:rPr lang="en-US" sz="2800" b="1" dirty="0">
                <a:latin typeface="Arial" charset="0"/>
              </a:rPr>
              <a:t>AAALAC for accredited institutions (Optional)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33987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00A6D-750B-47F2-B7C2-8CB8BD2573F1}" type="slidenum">
              <a:rPr lang="en-US"/>
              <a:pPr/>
              <a:t>13</a:t>
            </a:fld>
            <a:endParaRPr 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457200"/>
            <a:ext cx="7097713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…down to 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ASU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438400"/>
            <a:ext cx="6553200" cy="4038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/>
              <a:t>Vice Provost for Research and Graduate Studies </a:t>
            </a:r>
            <a:r>
              <a:rPr lang="en-US" sz="2400" b="1" dirty="0" smtClean="0">
                <a:latin typeface="Arial" charset="0"/>
              </a:rPr>
              <a:t>(our </a:t>
            </a:r>
            <a:r>
              <a:rPr lang="en-US" sz="2400" b="1" dirty="0">
                <a:latin typeface="Arial" charset="0"/>
              </a:rPr>
              <a:t>Institutional Official)</a:t>
            </a:r>
          </a:p>
          <a:p>
            <a:pPr lvl="1">
              <a:lnSpc>
                <a:spcPct val="90000"/>
              </a:lnSpc>
            </a:pPr>
            <a:r>
              <a:rPr lang="en-US" sz="2000" b="1" dirty="0">
                <a:latin typeface="Arial" charset="0"/>
              </a:rPr>
              <a:t>Relies on the IACUC reports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latin typeface="Arial" charset="0"/>
              </a:rPr>
              <a:t>IACUC </a:t>
            </a:r>
            <a:endParaRPr lang="en-US" sz="2400" b="1" dirty="0">
              <a:latin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latin typeface="Arial" charset="0"/>
              </a:rPr>
              <a:t>	 - Reviews and approves, or disapproves proposed animal use; monitors conditions of animal housing and use areas through facility inspections; conducts semiannual program reviews; reports to the Institutional Official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32277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A904-2AB2-45F6-BC9F-4B040668AF21}" type="slidenum">
              <a:rPr lang="en-US"/>
              <a:pPr/>
              <a:t>14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609600"/>
            <a:ext cx="7315200" cy="1066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" charset="0"/>
              </a:rPr>
              <a:t>Composition of IACUC</a:t>
            </a:r>
            <a:endParaRPr lang="en-US" sz="3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3152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PHS policy states that IACUCs must consist of no less than 5 members, including: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A veterinarian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A practicing scientist experienced in animal research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A member whose primary concerns are in a nonscientific area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A member who is not affiliated with the institution </a:t>
            </a:r>
            <a:r>
              <a:rPr lang="en-US" sz="2000" dirty="0" smtClean="0">
                <a:latin typeface="Arial" charset="0"/>
              </a:rPr>
              <a:t>and </a:t>
            </a:r>
            <a:r>
              <a:rPr lang="en-US" sz="2000" dirty="0">
                <a:latin typeface="Arial" charset="0"/>
              </a:rPr>
              <a:t>is not a member of the family of an IACUC member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One individual may fulfill more than one requirement</a:t>
            </a:r>
          </a:p>
          <a:p>
            <a:pPr lvl="1">
              <a:lnSpc>
                <a:spcPct val="90000"/>
              </a:lnSpc>
            </a:pPr>
            <a:endParaRPr lang="en-US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568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EC457-9CE0-451A-8DD0-467509C3C488}" type="slidenum">
              <a:rPr lang="en-US"/>
              <a:pPr/>
              <a:t>15</a:t>
            </a:fld>
            <a:endParaRPr lang="en-US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609600"/>
            <a:ext cx="7239000" cy="10668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How do we do it?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7924800" cy="4114800"/>
          </a:xfrm>
        </p:spPr>
        <p:txBody>
          <a:bodyPr/>
          <a:lstStyle/>
          <a:p>
            <a:r>
              <a:rPr lang="en-US" b="1" dirty="0" smtClean="0">
                <a:latin typeface="Arial" charset="0"/>
              </a:rPr>
              <a:t>Appropriate Training</a:t>
            </a:r>
          </a:p>
          <a:p>
            <a:r>
              <a:rPr lang="en-US" b="1" dirty="0" smtClean="0">
                <a:latin typeface="Arial" charset="0"/>
              </a:rPr>
              <a:t>Interpretation </a:t>
            </a:r>
            <a:r>
              <a:rPr lang="en-US" b="1" dirty="0">
                <a:latin typeface="Arial" charset="0"/>
              </a:rPr>
              <a:t>and utilization of the regulations and guidelines</a:t>
            </a:r>
          </a:p>
          <a:p>
            <a:r>
              <a:rPr lang="en-US" b="1" dirty="0">
                <a:latin typeface="Arial" charset="0"/>
              </a:rPr>
              <a:t>Defining Pain and Distress</a:t>
            </a:r>
          </a:p>
          <a:p>
            <a:r>
              <a:rPr lang="en-US" b="1" dirty="0">
                <a:latin typeface="Arial" charset="0"/>
              </a:rPr>
              <a:t>Implementation of  Institutional policies</a:t>
            </a:r>
          </a:p>
          <a:p>
            <a:r>
              <a:rPr lang="en-US" b="1" dirty="0" smtClean="0">
                <a:latin typeface="Arial" charset="0"/>
              </a:rPr>
              <a:t>Accepted </a:t>
            </a:r>
            <a:r>
              <a:rPr lang="en-US" b="1" dirty="0">
                <a:latin typeface="Arial" charset="0"/>
              </a:rPr>
              <a:t>Animal Care Guidelines</a:t>
            </a:r>
          </a:p>
        </p:txBody>
      </p:sp>
    </p:spTree>
    <p:extLst>
      <p:ext uri="{BB962C8B-B14F-4D97-AF65-F5344CB8AC3E}">
        <p14:creationId xmlns:p14="http://schemas.microsoft.com/office/powerpoint/2010/main" val="637498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BCE45-340F-4404-A528-802EF987195C}" type="slidenum">
              <a:rPr lang="en-US"/>
              <a:pPr/>
              <a:t>16</a:t>
            </a:fld>
            <a:endParaRPr 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763000" cy="11430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rial" charset="0"/>
              </a:rPr>
              <a:t>IACUC Considerations for Animal Use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403860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000" b="1" dirty="0" smtClean="0">
                <a:latin typeface="Arial" charset="0"/>
              </a:rPr>
              <a:t>In reviewing a proposal, IACUC </a:t>
            </a:r>
            <a:r>
              <a:rPr lang="en-US" sz="2100" b="1" dirty="0" smtClean="0">
                <a:latin typeface="Arial" charset="0"/>
              </a:rPr>
              <a:t>considers the following</a:t>
            </a:r>
            <a:r>
              <a:rPr lang="en-US" sz="2000" b="1" dirty="0" smtClean="0">
                <a:latin typeface="Arial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endParaRPr lang="en-US" sz="2000" b="1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b="1" dirty="0" smtClean="0">
                <a:latin typeface="Arial" charset="0"/>
              </a:rPr>
              <a:t>What </a:t>
            </a:r>
            <a:r>
              <a:rPr lang="en-US" sz="2000" b="1" dirty="0">
                <a:latin typeface="Arial" charset="0"/>
              </a:rPr>
              <a:t>is the Rationale </a:t>
            </a:r>
            <a:r>
              <a:rPr lang="en-US" sz="2000" b="1" dirty="0" smtClean="0">
                <a:latin typeface="Arial" charset="0"/>
              </a:rPr>
              <a:t>provided for </a:t>
            </a:r>
            <a:r>
              <a:rPr lang="en-US" sz="2000" b="1" dirty="0">
                <a:latin typeface="Arial" charset="0"/>
              </a:rPr>
              <a:t>using </a:t>
            </a:r>
            <a:r>
              <a:rPr lang="en-US" sz="2000" b="1" dirty="0" smtClean="0">
                <a:latin typeface="Arial" charset="0"/>
              </a:rPr>
              <a:t>Animals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b="1" dirty="0" smtClean="0">
                <a:latin typeface="Arial" charset="0"/>
              </a:rPr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 smtClean="0">
                <a:solidFill>
                  <a:schemeClr val="tx1"/>
                </a:solidFill>
                <a:latin typeface="Arial" charset="0"/>
              </a:rPr>
              <a:t>What is the significance of this research that can justify  animal use?</a:t>
            </a:r>
          </a:p>
          <a:p>
            <a:pPr marL="0" indent="0">
              <a:lnSpc>
                <a:spcPct val="80000"/>
              </a:lnSpc>
              <a:buNone/>
            </a:pPr>
            <a:endParaRPr lang="en-US" sz="1900" dirty="0" smtClean="0">
              <a:solidFill>
                <a:schemeClr val="tx1"/>
              </a:solidFill>
              <a:latin typeface="Arial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000" b="1" dirty="0" smtClean="0">
                <a:latin typeface="Arial" charset="0"/>
              </a:rPr>
              <a:t>Appropriateness </a:t>
            </a:r>
            <a:r>
              <a:rPr lang="en-US" sz="2000" b="1" dirty="0">
                <a:latin typeface="Arial" charset="0"/>
              </a:rPr>
              <a:t>of the </a:t>
            </a:r>
            <a:r>
              <a:rPr lang="en-US" sz="2000" b="1" dirty="0" smtClean="0">
                <a:latin typeface="Arial" charset="0"/>
              </a:rPr>
              <a:t>Species </a:t>
            </a:r>
          </a:p>
          <a:p>
            <a:pPr marL="0" indent="0">
              <a:lnSpc>
                <a:spcPct val="80000"/>
              </a:lnSpc>
              <a:buNone/>
            </a:pPr>
            <a:endParaRPr lang="en-US" sz="2000" b="1" dirty="0" smtClean="0">
              <a:latin typeface="Arial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Why use this species? Justification of the species and the number of animals to be used</a:t>
            </a:r>
          </a:p>
          <a:p>
            <a:pPr marL="0" indent="0">
              <a:lnSpc>
                <a:spcPct val="80000"/>
              </a:lnSpc>
              <a:buNone/>
            </a:pPr>
            <a:endParaRPr lang="en-US" sz="20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Arial" charset="0"/>
              </a:rPr>
              <a:t>For Category of use </a:t>
            </a:r>
            <a:r>
              <a:rPr lang="en-US" sz="2000" b="1" dirty="0" smtClean="0">
                <a:latin typeface="Arial" charset="0"/>
              </a:rPr>
              <a:t>under D </a:t>
            </a:r>
            <a:r>
              <a:rPr lang="en-US" sz="2000" b="1" dirty="0">
                <a:latin typeface="Arial" charset="0"/>
              </a:rPr>
              <a:t>and </a:t>
            </a:r>
            <a:r>
              <a:rPr lang="en-US" sz="2000" b="1" dirty="0" smtClean="0">
                <a:latin typeface="Arial" charset="0"/>
              </a:rPr>
              <a:t>E, required </a:t>
            </a:r>
            <a:r>
              <a:rPr lang="en-US" sz="2000" b="1" dirty="0">
                <a:latin typeface="Arial" charset="0"/>
              </a:rPr>
              <a:t>Search for </a:t>
            </a:r>
            <a:r>
              <a:rPr lang="en-US" sz="2000" b="1" dirty="0" smtClean="0">
                <a:latin typeface="Arial" charset="0"/>
              </a:rPr>
              <a:t>Alternatives</a:t>
            </a:r>
          </a:p>
          <a:p>
            <a:pPr marL="0" indent="0">
              <a:lnSpc>
                <a:spcPct val="80000"/>
              </a:lnSpc>
              <a:buNone/>
            </a:pPr>
            <a:endParaRPr lang="en-US" sz="2000" b="1" dirty="0" smtClean="0">
              <a:latin typeface="Arial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Were alternatives such as use of cell lines for cell cultures, use of mathematical models, computer simulations </a:t>
            </a:r>
            <a:r>
              <a:rPr lang="en-US" sz="2000" dirty="0" err="1" smtClean="0">
                <a:solidFill>
                  <a:schemeClr val="tx1"/>
                </a:solidFill>
                <a:latin typeface="Arial" charset="0"/>
              </a:rPr>
              <a:t>etc</a:t>
            </a: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 considered for this research? </a:t>
            </a:r>
          </a:p>
          <a:p>
            <a:pPr marL="0" indent="0">
              <a:lnSpc>
                <a:spcPct val="80000"/>
              </a:lnSpc>
              <a:buNone/>
            </a:pPr>
            <a:endParaRPr lang="en-US" sz="2000" b="1" dirty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000" b="1" dirty="0">
                <a:latin typeface="Arial" charset="0"/>
              </a:rPr>
              <a:t>Consideration of the “Three </a:t>
            </a:r>
            <a:r>
              <a:rPr lang="en-US" sz="2000" b="1" dirty="0" err="1">
                <a:latin typeface="Arial" charset="0"/>
              </a:rPr>
              <a:t>Rs</a:t>
            </a:r>
            <a:r>
              <a:rPr lang="en-US" sz="2000" b="1" dirty="0">
                <a:latin typeface="Arial" charset="0"/>
              </a:rPr>
              <a:t>”</a:t>
            </a:r>
          </a:p>
          <a:p>
            <a:pPr lvl="2">
              <a:lnSpc>
                <a:spcPct val="80000"/>
              </a:lnSpc>
            </a:pPr>
            <a:r>
              <a:rPr lang="en-US" sz="2000" b="1" dirty="0">
                <a:latin typeface="Arial" charset="0"/>
              </a:rPr>
              <a:t>Replacement</a:t>
            </a:r>
          </a:p>
          <a:p>
            <a:pPr lvl="2">
              <a:lnSpc>
                <a:spcPct val="80000"/>
              </a:lnSpc>
            </a:pPr>
            <a:r>
              <a:rPr lang="en-US" sz="2000" b="1" dirty="0">
                <a:latin typeface="Arial" charset="0"/>
              </a:rPr>
              <a:t>Reduction</a:t>
            </a:r>
          </a:p>
          <a:p>
            <a:pPr lvl="2">
              <a:lnSpc>
                <a:spcPct val="80000"/>
              </a:lnSpc>
            </a:pPr>
            <a:r>
              <a:rPr lang="en-US" sz="2000" b="1" dirty="0">
                <a:latin typeface="Arial" charset="0"/>
              </a:rPr>
              <a:t>Refinement</a:t>
            </a:r>
          </a:p>
          <a:p>
            <a:pPr lvl="2">
              <a:lnSpc>
                <a:spcPct val="80000"/>
              </a:lnSpc>
            </a:pPr>
            <a:endParaRPr lang="en-US" sz="20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Arial" charset="0"/>
              </a:rPr>
              <a:t>Literature Search</a:t>
            </a:r>
          </a:p>
          <a:p>
            <a:pPr lvl="1">
              <a:lnSpc>
                <a:spcPct val="80000"/>
              </a:lnSpc>
            </a:pPr>
            <a:r>
              <a:rPr lang="en-US" sz="2000" b="1" dirty="0">
                <a:latin typeface="Arial" charset="0"/>
              </a:rPr>
              <a:t>Other information services</a:t>
            </a:r>
          </a:p>
          <a:p>
            <a:pPr lvl="1">
              <a:lnSpc>
                <a:spcPct val="80000"/>
              </a:lnSpc>
            </a:pPr>
            <a:r>
              <a:rPr lang="en-US" sz="2000" b="1" dirty="0">
                <a:latin typeface="Arial" charset="0"/>
              </a:rPr>
              <a:t>Search methods used</a:t>
            </a:r>
          </a:p>
          <a:p>
            <a:pPr lvl="1">
              <a:lnSpc>
                <a:spcPct val="80000"/>
              </a:lnSpc>
            </a:pPr>
            <a:r>
              <a:rPr lang="en-US" sz="2000" b="1" dirty="0">
                <a:latin typeface="Arial" charset="0"/>
              </a:rPr>
              <a:t>Summarize and justify findings</a:t>
            </a:r>
          </a:p>
          <a:p>
            <a:pPr>
              <a:lnSpc>
                <a:spcPct val="80000"/>
              </a:lnSpc>
            </a:pPr>
            <a:endParaRPr lang="en-US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912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2168-DAC5-4167-9543-B1B16A12048E}" type="slidenum">
              <a:rPr lang="en-US"/>
              <a:pPr/>
              <a:t>17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839200" cy="9906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charset="0"/>
              </a:rPr>
              <a:t>Reference </a:t>
            </a:r>
            <a:r>
              <a:rPr lang="en-US" sz="4000" b="1" dirty="0">
                <a:solidFill>
                  <a:schemeClr val="bg1"/>
                </a:solidFill>
                <a:latin typeface="Arial" charset="0"/>
              </a:rPr>
              <a:t>Guides for Animal Care and Use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438400"/>
            <a:ext cx="8305800" cy="4038600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n-US" sz="2600" b="1" dirty="0">
                <a:latin typeface="Arial" charset="0"/>
              </a:rPr>
              <a:t>Guide for the Care and Use of Laboratory Animals </a:t>
            </a:r>
            <a:r>
              <a:rPr lang="en-US" sz="2600" b="1" dirty="0" smtClean="0">
                <a:latin typeface="Arial" charset="0"/>
              </a:rPr>
              <a:t>(8</a:t>
            </a:r>
            <a:r>
              <a:rPr lang="en-US" sz="2600" b="1" baseline="30000" dirty="0" smtClean="0">
                <a:latin typeface="Arial" charset="0"/>
              </a:rPr>
              <a:t>th</a:t>
            </a:r>
            <a:r>
              <a:rPr lang="en-US" sz="2600" b="1" dirty="0" smtClean="0">
                <a:latin typeface="Arial" charset="0"/>
              </a:rPr>
              <a:t> Ed, National </a:t>
            </a:r>
            <a:r>
              <a:rPr lang="en-US" sz="2600" b="1" dirty="0">
                <a:latin typeface="Arial" charset="0"/>
              </a:rPr>
              <a:t>Academy Press, </a:t>
            </a:r>
            <a:r>
              <a:rPr lang="en-US" sz="2600" b="1" dirty="0" smtClean="0">
                <a:latin typeface="Arial" charset="0"/>
              </a:rPr>
              <a:t>2011</a:t>
            </a:r>
            <a:r>
              <a:rPr lang="en-US" sz="2600" b="1" dirty="0">
                <a:latin typeface="Arial" charset="0"/>
              </a:rPr>
              <a:t>) available at </a:t>
            </a:r>
            <a:endParaRPr lang="en-US" sz="2600" b="1" dirty="0" smtClean="0">
              <a:latin typeface="Arial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http</a:t>
            </a:r>
            <a:r>
              <a:rPr lang="en-US" sz="2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://grants.nih.gov/grants/olaw/Guide-for-the-care-and-use-of-Laboratory-animals.pdf</a:t>
            </a:r>
          </a:p>
          <a:p>
            <a:pPr>
              <a:lnSpc>
                <a:spcPct val="80000"/>
              </a:lnSpc>
            </a:pPr>
            <a:r>
              <a:rPr lang="en-US" sz="2600" b="1" dirty="0">
                <a:latin typeface="Arial" charset="0"/>
              </a:rPr>
              <a:t>Guide for the Care and Use of Agricultural Animals in Agricultural Research and Teaching (FASS, </a:t>
            </a:r>
            <a:r>
              <a:rPr lang="en-US" sz="2600" b="1" dirty="0" smtClean="0">
                <a:latin typeface="Arial" charset="0"/>
              </a:rPr>
              <a:t>3</a:t>
            </a:r>
            <a:r>
              <a:rPr lang="en-US" sz="2600" b="1" baseline="30000" dirty="0" smtClean="0">
                <a:latin typeface="Arial" charset="0"/>
              </a:rPr>
              <a:t>rd</a:t>
            </a:r>
            <a:r>
              <a:rPr lang="en-US" sz="2600" b="1" dirty="0" smtClean="0">
                <a:latin typeface="Arial" charset="0"/>
              </a:rPr>
              <a:t> Ed, 2010</a:t>
            </a:r>
            <a:r>
              <a:rPr lang="en-US" sz="2600" b="1" dirty="0">
                <a:latin typeface="Arial" charset="0"/>
              </a:rPr>
              <a:t>) available at </a:t>
            </a:r>
            <a:endParaRPr lang="en-US" sz="2600" b="1" dirty="0" smtClean="0">
              <a:latin typeface="Arial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http</a:t>
            </a:r>
            <a:r>
              <a:rPr lang="en-US" sz="2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://www.fass.org/docs/agguide3rd/Ag_Guide_3rd_ed.pdf</a:t>
            </a:r>
          </a:p>
          <a:p>
            <a:pPr>
              <a:lnSpc>
                <a:spcPct val="80000"/>
              </a:lnSpc>
            </a:pPr>
            <a:r>
              <a:rPr lang="en-US" sz="2600" b="1" dirty="0">
                <a:latin typeface="Arial" charset="0"/>
              </a:rPr>
              <a:t>AVMA Panel Report on Euthanasia (American Veterinary Medical Association, </a:t>
            </a:r>
            <a:r>
              <a:rPr lang="en-US" sz="2600" b="1" dirty="0" smtClean="0">
                <a:latin typeface="Arial" charset="0"/>
              </a:rPr>
              <a:t>2007</a:t>
            </a:r>
            <a:r>
              <a:rPr lang="en-US" sz="2600" b="1" dirty="0">
                <a:latin typeface="Arial" charset="0"/>
              </a:rPr>
              <a:t>) available at </a:t>
            </a:r>
            <a:endParaRPr lang="en-US" sz="2600" b="1" dirty="0" smtClean="0">
              <a:latin typeface="Arial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http</a:t>
            </a:r>
            <a:r>
              <a:rPr lang="en-US" sz="2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://www.avma.org/issues/animal_welfare/euthanasia.pdf</a:t>
            </a:r>
          </a:p>
          <a:p>
            <a:pPr>
              <a:lnSpc>
                <a:spcPct val="80000"/>
              </a:lnSpc>
            </a:pPr>
            <a:endParaRPr lang="en-US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7698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2057400"/>
            <a:ext cx="7408333" cy="4495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Go to Research and Technology at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www.astate.edu/a/ortt/research-compliance/compliance-committees/institutional-animal-care-use/index.dot</a:t>
            </a:r>
            <a:endParaRPr lang="en-US" dirty="0" smtClean="0"/>
          </a:p>
          <a:p>
            <a:r>
              <a:rPr lang="en-US" dirty="0" smtClean="0"/>
              <a:t>At the bottom of the page, you will see links for </a:t>
            </a:r>
            <a:r>
              <a:rPr lang="en-US" dirty="0" err="1" smtClean="0"/>
              <a:t>IRBNet</a:t>
            </a:r>
            <a:r>
              <a:rPr lang="en-US" dirty="0" smtClean="0"/>
              <a:t> and CITI Training</a:t>
            </a:r>
          </a:p>
          <a:p>
            <a:pPr marL="0" indent="0">
              <a:buNone/>
            </a:pPr>
            <a:r>
              <a:rPr lang="en-US" dirty="0" smtClean="0"/>
              <a:t>As a student or faculty member of ASU, You can register, set up username and password for both</a:t>
            </a:r>
          </a:p>
          <a:p>
            <a:pPr marL="0" indent="0">
              <a:buNone/>
            </a:pPr>
            <a:r>
              <a:rPr lang="en-US" dirty="0" smtClean="0"/>
              <a:t>Then you need to log into CITI and take the </a:t>
            </a:r>
            <a:r>
              <a:rPr lang="en-US" dirty="0"/>
              <a:t>training modules for “Investigators, Staff and Students, Basic Course”. Once you complete it, it will inform the administrators that you have completed the training. </a:t>
            </a:r>
            <a:r>
              <a:rPr lang="en-US" dirty="0" smtClean="0"/>
              <a:t> Also </a:t>
            </a:r>
            <a:r>
              <a:rPr lang="en-US" dirty="0"/>
              <a:t>you can print out your certificate of training for your own records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Then obtain the IACUC Protocol form at </a:t>
            </a:r>
            <a:r>
              <a:rPr lang="en-US" dirty="0" err="1" smtClean="0"/>
              <a:t>IRBNet</a:t>
            </a:r>
            <a:r>
              <a:rPr lang="en-US" dirty="0" smtClean="0"/>
              <a:t> once you login and fill out.  The form needs to be submitted via </a:t>
            </a:r>
            <a:r>
              <a:rPr lang="en-US" dirty="0" err="1" smtClean="0"/>
              <a:t>IRBNet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Completing the training before filling out the form will help you in your protocol preparation. If you have questions, please contact  </a:t>
            </a:r>
            <a:r>
              <a:rPr lang="en-US" dirty="0">
                <a:latin typeface="Arial" charset="0"/>
              </a:rPr>
              <a:t>Malathi Srivatsan, </a:t>
            </a:r>
            <a:r>
              <a:rPr lang="en-US" dirty="0" smtClean="0">
                <a:latin typeface="Arial" charset="0"/>
                <a:hlinkClick r:id="rId3"/>
              </a:rPr>
              <a:t>msrivatsan@astate.edu</a:t>
            </a:r>
            <a:r>
              <a:rPr lang="en-US" dirty="0" smtClean="0">
                <a:latin typeface="Arial" charset="0"/>
              </a:rPr>
              <a:t> , </a:t>
            </a:r>
            <a:r>
              <a:rPr lang="en-US" dirty="0">
                <a:latin typeface="Arial" charset="0"/>
              </a:rPr>
              <a:t>Kellie Kaletsch &lt;kkaletsch@astate.edu&gt; </a:t>
            </a:r>
            <a:r>
              <a:rPr lang="en-US" dirty="0" smtClean="0">
                <a:latin typeface="Arial" charset="0"/>
              </a:rPr>
              <a:t>, </a:t>
            </a:r>
            <a:r>
              <a:rPr lang="en-US" dirty="0" smtClean="0"/>
              <a:t>Phone</a:t>
            </a:r>
            <a:r>
              <a:rPr lang="en-US" dirty="0"/>
              <a:t>: </a:t>
            </a:r>
            <a:r>
              <a:rPr lang="en-US" dirty="0" smtClean="0"/>
              <a:t>870.680.4298,</a:t>
            </a:r>
            <a:r>
              <a:rPr lang="en-US" dirty="0"/>
              <a:t> </a:t>
            </a:r>
            <a:br>
              <a:rPr lang="en-US" dirty="0"/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Kimberly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Marshall</a:t>
            </a:r>
            <a:r>
              <a:rPr lang="en-US" dirty="0" smtClean="0"/>
              <a:t>, Phone</a:t>
            </a:r>
            <a:r>
              <a:rPr lang="en-US" dirty="0" smtClean="0"/>
              <a:t>: 870.680.8568 </a:t>
            </a:r>
            <a:r>
              <a:rPr lang="en-US" dirty="0" smtClean="0"/>
              <a:t>E-Mail</a:t>
            </a:r>
            <a:r>
              <a:rPr lang="en-US" dirty="0"/>
              <a:t>: </a:t>
            </a:r>
            <a:r>
              <a:rPr lang="en-US" dirty="0">
                <a:hlinkClick r:id="rId4"/>
              </a:rPr>
              <a:t>kmarshall@astate.edu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 at ASU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4945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Submission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810512"/>
            <a:ext cx="3822192" cy="321868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Log into </a:t>
            </a:r>
            <a:r>
              <a:rPr lang="en-US" dirty="0" err="1" smtClean="0"/>
              <a:t>IRBNet</a:t>
            </a:r>
            <a:endParaRPr lang="en-US" dirty="0" smtClean="0"/>
          </a:p>
          <a:p>
            <a:r>
              <a:rPr lang="en-US" dirty="0" smtClean="0"/>
              <a:t>Click on ‘Create new Project, Provide the required information and continue </a:t>
            </a:r>
          </a:p>
          <a:p>
            <a:r>
              <a:rPr lang="en-US" dirty="0" smtClean="0"/>
              <a:t>In the next window,</a:t>
            </a:r>
          </a:p>
          <a:p>
            <a:pPr marL="0" indent="0">
              <a:buNone/>
            </a:pPr>
            <a:r>
              <a:rPr lang="en-US" dirty="0" smtClean="0"/>
              <a:t> make sure to select the library </a:t>
            </a:r>
            <a:r>
              <a:rPr lang="en-US" b="1" dirty="0" smtClean="0"/>
              <a:t>Arkansas State University IACUC</a:t>
            </a:r>
          </a:p>
          <a:p>
            <a:pPr marL="0" indent="0">
              <a:buNone/>
            </a:pPr>
            <a:r>
              <a:rPr lang="en-US" dirty="0" smtClean="0"/>
              <a:t>Click on Add new Document</a:t>
            </a:r>
          </a:p>
          <a:p>
            <a:pPr marL="0" indent="0">
              <a:buNone/>
            </a:pPr>
            <a:r>
              <a:rPr lang="en-US" dirty="0" smtClean="0"/>
              <a:t>Choose document type, Protocol, Give it a name in Description window, choose file to upload the</a:t>
            </a:r>
          </a:p>
          <a:p>
            <a:pPr marL="0" indent="0">
              <a:buNone/>
            </a:pPr>
            <a:r>
              <a:rPr lang="en-US" dirty="0" smtClean="0"/>
              <a:t>Protocol.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295400"/>
            <a:ext cx="2209800" cy="2525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ight Arrow 6"/>
          <p:cNvSpPr/>
          <p:nvPr/>
        </p:nvSpPr>
        <p:spPr>
          <a:xfrm>
            <a:off x="5638800" y="2667000"/>
            <a:ext cx="457200" cy="762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886200"/>
            <a:ext cx="4732867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 flipV="1">
            <a:off x="5236029" y="4686300"/>
            <a:ext cx="609600" cy="838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105400"/>
            <a:ext cx="3963629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Left Arrow 17"/>
          <p:cNvSpPr/>
          <p:nvPr/>
        </p:nvSpPr>
        <p:spPr>
          <a:xfrm>
            <a:off x="4344629" y="5638800"/>
            <a:ext cx="455971" cy="1524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Arrow 18"/>
          <p:cNvSpPr/>
          <p:nvPr/>
        </p:nvSpPr>
        <p:spPr>
          <a:xfrm>
            <a:off x="4344629" y="5924550"/>
            <a:ext cx="455971" cy="17145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459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" charset="0"/>
              </a:rPr>
              <a:t>Institutional </a:t>
            </a:r>
            <a:r>
              <a:rPr lang="en-US" b="1" dirty="0">
                <a:latin typeface="Arial" charset="0"/>
              </a:rPr>
              <a:t>Animal Care and Use </a:t>
            </a:r>
            <a:r>
              <a:rPr lang="en-US" b="1" dirty="0" smtClean="0">
                <a:latin typeface="Arial" charset="0"/>
              </a:rPr>
              <a:t>Committee</a:t>
            </a:r>
          </a:p>
          <a:p>
            <a:pPr marL="0" indent="0">
              <a:buNone/>
            </a:pPr>
            <a:endParaRPr lang="en-US" b="1" dirty="0" smtClean="0">
              <a:latin typeface="Arial" charset="0"/>
            </a:endParaRPr>
          </a:p>
          <a:p>
            <a:pPr marL="0" indent="0">
              <a:buNone/>
            </a:pPr>
            <a:r>
              <a:rPr lang="en-US" dirty="0">
                <a:latin typeface="Arial" charset="0"/>
              </a:rPr>
              <a:t>IACUCs are required by</a:t>
            </a:r>
            <a:r>
              <a:rPr lang="en-US" dirty="0" smtClean="0">
                <a:latin typeface="Arial" charset="0"/>
              </a:rPr>
              <a:t>…..</a:t>
            </a:r>
          </a:p>
          <a:p>
            <a:pPr marL="0" indent="0">
              <a:lnSpc>
                <a:spcPct val="90000"/>
              </a:lnSpc>
              <a:buNone/>
            </a:pPr>
            <a:endParaRPr lang="en-US" b="1" dirty="0" smtClean="0">
              <a:latin typeface="Arial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b="1" dirty="0" smtClean="0">
                <a:latin typeface="Arial" charset="0"/>
              </a:rPr>
              <a:t>Federal </a:t>
            </a:r>
            <a:r>
              <a:rPr lang="en-US" b="1" dirty="0">
                <a:latin typeface="Arial" charset="0"/>
              </a:rPr>
              <a:t>Law (Animal Welfare Act)</a:t>
            </a:r>
            <a:br>
              <a:rPr lang="en-US" b="1" dirty="0">
                <a:latin typeface="Arial" charset="0"/>
              </a:rPr>
            </a:br>
            <a:r>
              <a:rPr lang="en-US" b="1" dirty="0" smtClean="0">
                <a:latin typeface="Arial" charset="0"/>
              </a:rPr>
              <a:t>Regulations </a:t>
            </a:r>
            <a:r>
              <a:rPr lang="en-US" b="1" dirty="0">
                <a:latin typeface="Arial" charset="0"/>
              </a:rPr>
              <a:t>- United </a:t>
            </a:r>
            <a:r>
              <a:rPr lang="en-US" b="1" dirty="0" smtClean="0">
                <a:latin typeface="Arial" charset="0"/>
              </a:rPr>
              <a:t>States Department </a:t>
            </a:r>
            <a:r>
              <a:rPr lang="en-US" b="1" dirty="0">
                <a:latin typeface="Arial" charset="0"/>
              </a:rPr>
              <a:t>of </a:t>
            </a:r>
            <a:r>
              <a:rPr lang="en-US" b="1" dirty="0" smtClean="0">
                <a:latin typeface="Arial" charset="0"/>
              </a:rPr>
              <a:t>Agriculture (USDA</a:t>
            </a:r>
            <a:r>
              <a:rPr lang="en-US" b="1" dirty="0">
                <a:latin typeface="Arial" charset="0"/>
              </a:rPr>
              <a:t>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b="1" dirty="0">
                <a:latin typeface="Arial" charset="0"/>
              </a:rPr>
              <a:t>Policies - Public Health Service </a:t>
            </a:r>
            <a:r>
              <a:rPr lang="en-US" b="1" dirty="0" smtClean="0">
                <a:latin typeface="Arial" charset="0"/>
              </a:rPr>
              <a:t>(</a:t>
            </a:r>
            <a:r>
              <a:rPr lang="en-US" b="1" dirty="0">
                <a:latin typeface="Arial" charset="0"/>
              </a:rPr>
              <a:t>PHS)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IACUC Stand for?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3423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38AB-44ED-459D-AF34-5C2A02F21F76}" type="slidenum">
              <a:rPr lang="en-US"/>
              <a:pPr/>
              <a:t>20</a:t>
            </a:fld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457200"/>
            <a:ext cx="7315200" cy="11430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A big question…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6629400" cy="4114800"/>
          </a:xfrm>
        </p:spPr>
        <p:txBody>
          <a:bodyPr>
            <a:normAutofit fontScale="85000" lnSpcReduction="10000"/>
          </a:bodyPr>
          <a:lstStyle/>
          <a:p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>
                <a:latin typeface="Arial" charset="0"/>
              </a:rPr>
              <a:t>How long does it take to get IACUC approval</a:t>
            </a:r>
            <a:r>
              <a:rPr lang="en-US" dirty="0" smtClean="0">
                <a:latin typeface="Arial" charset="0"/>
              </a:rPr>
              <a:t>?</a:t>
            </a:r>
          </a:p>
          <a:p>
            <a:pPr>
              <a:buFont typeface="Wingdings" pitchFamily="2" charset="2"/>
              <a:buNone/>
            </a:pPr>
            <a:endParaRPr lang="en-US" dirty="0">
              <a:latin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 smtClean="0">
                <a:latin typeface="Arial" charset="0"/>
              </a:rPr>
              <a:t>The </a:t>
            </a:r>
            <a:r>
              <a:rPr lang="en-US" dirty="0">
                <a:latin typeface="Arial" charset="0"/>
              </a:rPr>
              <a:t>answer is, “It </a:t>
            </a:r>
            <a:r>
              <a:rPr lang="en-US" dirty="0" smtClean="0">
                <a:latin typeface="Arial" charset="0"/>
              </a:rPr>
              <a:t>depends on the proposal, work load of reviewers etc.” Therefore researchers need to submit the protocols well in advance to assure a timely review and approval. If your protocol is reviewed by IACUC before you submit your grant, it will help you to write a better experimental design and protocol in your grant. </a:t>
            </a:r>
          </a:p>
          <a:p>
            <a:pPr>
              <a:buFont typeface="Wingdings" pitchFamily="2" charset="2"/>
              <a:buNone/>
            </a:pPr>
            <a:endParaRPr lang="en-US" dirty="0" smtClean="0">
              <a:latin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 smtClean="0">
                <a:latin typeface="Arial" charset="0"/>
              </a:rPr>
              <a:t>Contacts: Malathi Srivatsan, </a:t>
            </a:r>
            <a:r>
              <a:rPr lang="en-US" dirty="0" smtClean="0">
                <a:latin typeface="Arial" charset="0"/>
                <a:hlinkClick r:id="rId2"/>
              </a:rPr>
              <a:t>msrivatsan@astate.edu</a:t>
            </a:r>
            <a:endParaRPr lang="en-US" dirty="0" smtClean="0">
              <a:latin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>
                <a:latin typeface="Arial" charset="0"/>
              </a:rPr>
              <a:t>Kellie Kaletsch </a:t>
            </a:r>
            <a:r>
              <a:rPr lang="en-US" dirty="0" smtClean="0">
                <a:latin typeface="Arial" charset="0"/>
                <a:hlinkClick r:id="rId3"/>
              </a:rPr>
              <a:t>kkaletsch@astate.edu</a:t>
            </a:r>
            <a:endParaRPr lang="en-US" dirty="0" smtClean="0">
              <a:latin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 smtClean="0"/>
              <a:t>Kimberly Marshall, E-Mail</a:t>
            </a:r>
            <a:r>
              <a:rPr lang="en-US" dirty="0"/>
              <a:t>: </a:t>
            </a:r>
            <a:r>
              <a:rPr lang="en-US" dirty="0" smtClean="0">
                <a:hlinkClick r:id="rId4"/>
              </a:rPr>
              <a:t>kmarshall@astate.edu</a:t>
            </a: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261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 sz="2400" b="1" dirty="0">
                <a:latin typeface="Arial" charset="0"/>
              </a:rPr>
              <a:t>To assist investigators and instructors in maintaining the institution’s compliance with the Animal Welfare Act and federal animal welfare regulations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latin typeface="Arial" charset="0"/>
              </a:rPr>
              <a:t>Review of research and teaching activities involving the use of vertebrate animals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latin typeface="Arial" charset="0"/>
              </a:rPr>
              <a:t>Review/monitor welfare of vertebrate animals maintained by the institution (housing and care)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the Functions of IACUC?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107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D22B-A56E-4D68-96CC-BF1A5FE36097}" type="slidenum">
              <a:rPr lang="en-US"/>
              <a:pPr/>
              <a:t>4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469313" cy="1066800"/>
          </a:xfrm>
        </p:spPr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  <a:latin typeface="Arial" charset="0"/>
              </a:rPr>
              <a:t>Who </a:t>
            </a:r>
            <a:r>
              <a:rPr lang="en-US" sz="3200" b="1" dirty="0" smtClean="0">
                <a:solidFill>
                  <a:schemeClr val="bg1"/>
                </a:solidFill>
                <a:latin typeface="Arial" charset="0"/>
              </a:rPr>
              <a:t>are </a:t>
            </a:r>
            <a:r>
              <a:rPr lang="en-US" sz="3200" b="1" dirty="0">
                <a:solidFill>
                  <a:schemeClr val="bg1"/>
                </a:solidFill>
                <a:latin typeface="Arial" charset="0"/>
              </a:rPr>
              <a:t>concerned with animal welfare?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2438400"/>
            <a:ext cx="662940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400" b="1" dirty="0">
                <a:latin typeface="Arial" charset="0"/>
              </a:rPr>
              <a:t>Governmental Agencies</a:t>
            </a:r>
          </a:p>
          <a:p>
            <a:pPr>
              <a:lnSpc>
                <a:spcPct val="80000"/>
              </a:lnSpc>
            </a:pPr>
            <a:endParaRPr lang="en-US" sz="2400" b="1" dirty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latin typeface="Arial" charset="0"/>
              </a:rPr>
              <a:t>	- USDA- Animal and Plant Health 	Inspection Service (APHIS)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b="1" dirty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latin typeface="Arial" charset="0"/>
              </a:rPr>
              <a:t>	- Health and Human Services (HHS) 	Public Health Service (PHS)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latin typeface="Arial" charset="0"/>
              </a:rPr>
              <a:t>		National Institutes of Health (NIH)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latin typeface="Arial" charset="0"/>
              </a:rPr>
              <a:t>		Office of Laboratory Animal Welfare 	(OLAW)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latin typeface="Arial" charset="0"/>
              </a:rPr>
              <a:t>		Food and Drug Administration (FDA)</a:t>
            </a:r>
            <a:br>
              <a:rPr lang="en-US" sz="2400" b="1" dirty="0">
                <a:latin typeface="Arial" charset="0"/>
              </a:rPr>
            </a:br>
            <a:endParaRPr lang="en-US" sz="2400" b="1" dirty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latin typeface="Arial" charset="0"/>
              </a:rPr>
              <a:t/>
            </a:r>
            <a:br>
              <a:rPr lang="en-US" sz="1800" b="1" dirty="0">
                <a:latin typeface="Arial" charset="0"/>
              </a:rPr>
            </a:br>
            <a:endParaRPr lang="en-US" sz="18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003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B03A-5EC2-488D-B6E7-D9987DA3A8BA}" type="slidenum">
              <a:rPr lang="en-US"/>
              <a:pPr/>
              <a:t>5</a:t>
            </a:fld>
            <a:endParaRPr 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457200"/>
            <a:ext cx="7097713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Who 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else is 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concerned with animal 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welfare?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2133600"/>
            <a:ext cx="6553200" cy="3962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 dirty="0">
                <a:latin typeface="Arial" charset="0"/>
              </a:rPr>
              <a:t>Scientists</a:t>
            </a:r>
            <a:br>
              <a:rPr lang="en-US" sz="2000" b="1" dirty="0">
                <a:latin typeface="Arial" charset="0"/>
              </a:rPr>
            </a:br>
            <a:endParaRPr lang="en-US" sz="2000" b="1" dirty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Arial" charset="0"/>
              </a:rPr>
              <a:t>	- </a:t>
            </a:r>
            <a:r>
              <a:rPr lang="en-US" sz="2000" b="1" dirty="0" smtClean="0">
                <a:latin typeface="Arial" charset="0"/>
              </a:rPr>
              <a:t>Scientists’ </a:t>
            </a:r>
            <a:r>
              <a:rPr lang="en-US" sz="2000" b="1" dirty="0">
                <a:latin typeface="Arial" charset="0"/>
              </a:rPr>
              <a:t>Center for Animal Welfare (SCAW)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 dirty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Arial" charset="0"/>
              </a:rPr>
              <a:t>	- American Association for Laboratory Animal 	Science (AALAS)</a:t>
            </a:r>
            <a:br>
              <a:rPr lang="en-US" sz="2000" b="1" dirty="0">
                <a:latin typeface="Arial" charset="0"/>
              </a:rPr>
            </a:br>
            <a:endParaRPr lang="en-US" sz="2000" b="1" dirty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Arial" charset="0"/>
              </a:rPr>
              <a:t>	- Association for the Accreditation and 	Assessment of Laboratory Animal Care 	(AAALAC, International)</a:t>
            </a:r>
            <a:br>
              <a:rPr lang="en-US" sz="2000" b="1" dirty="0">
                <a:latin typeface="Arial" charset="0"/>
              </a:rPr>
            </a:br>
            <a:endParaRPr lang="en-US" sz="2000" b="1" dirty="0"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Arial" charset="0"/>
              </a:rPr>
              <a:t>	- Institute for Laboratory Animal Research (ILAR)</a:t>
            </a:r>
            <a:br>
              <a:rPr lang="en-US" sz="2000" b="1" dirty="0">
                <a:latin typeface="Arial" charset="0"/>
              </a:rPr>
            </a:br>
            <a:endParaRPr lang="en-US" sz="2000" b="1" dirty="0"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Arial" charset="0"/>
              </a:rPr>
              <a:t>	- Federation of Animal Science Societies (FASS)</a:t>
            </a:r>
          </a:p>
          <a:p>
            <a:pPr>
              <a:lnSpc>
                <a:spcPct val="8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88105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4B6F-C7E2-4555-A08C-2FC1DEE385C4}" type="slidenum">
              <a:rPr lang="en-US"/>
              <a:pPr/>
              <a:t>6</a:t>
            </a:fld>
            <a:endParaRPr lang="en-US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457200"/>
            <a:ext cx="6858000" cy="10668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/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  <a:latin typeface="Arial" charset="0"/>
              </a:rPr>
              <a:t>Who else is interested?</a:t>
            </a:r>
            <a:r>
              <a:rPr lang="en-US" b="1" dirty="0">
                <a:latin typeface="Arial" charset="0"/>
              </a:rPr>
              <a:t/>
            </a:r>
            <a:br>
              <a:rPr lang="en-US" b="1" dirty="0">
                <a:latin typeface="Arial" charset="0"/>
              </a:rPr>
            </a:br>
            <a:endParaRPr lang="en-US" b="1" dirty="0">
              <a:latin typeface="Arial" charset="0"/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2438400"/>
            <a:ext cx="6553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 dirty="0">
                <a:latin typeface="Arial" charset="0"/>
              </a:rPr>
              <a:t>Public Animal-Centric Organizations</a:t>
            </a:r>
            <a:br>
              <a:rPr lang="en-US" sz="2000" b="1" dirty="0">
                <a:latin typeface="Arial" charset="0"/>
              </a:rPr>
            </a:br>
            <a:r>
              <a:rPr lang="en-US" sz="2000" b="1" dirty="0">
                <a:latin typeface="Arial" charset="0"/>
              </a:rPr>
              <a:t>	American Humane Association (AHA)</a:t>
            </a:r>
            <a:br>
              <a:rPr lang="en-US" sz="2000" b="1" dirty="0">
                <a:latin typeface="Arial" charset="0"/>
              </a:rPr>
            </a:br>
            <a:r>
              <a:rPr lang="en-US" sz="2000" b="1" dirty="0">
                <a:latin typeface="Arial" charset="0"/>
              </a:rPr>
              <a:t>	Humane Society of the United States (HSUS)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Arial" charset="0"/>
              </a:rPr>
              <a:t>		Society for the Prevention of Cruelty to 	Animals (SPCA)</a:t>
            </a:r>
            <a:br>
              <a:rPr lang="en-US" sz="2000" b="1" dirty="0">
                <a:latin typeface="Arial" charset="0"/>
              </a:rPr>
            </a:br>
            <a:r>
              <a:rPr lang="en-US" sz="2000" b="1" dirty="0">
                <a:latin typeface="Arial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Arial" charset="0"/>
              </a:rPr>
              <a:t>Health Care Consumers</a:t>
            </a:r>
            <a:br>
              <a:rPr lang="en-US" sz="2000" b="1" dirty="0">
                <a:latin typeface="Arial" charset="0"/>
              </a:rPr>
            </a:br>
            <a:r>
              <a:rPr lang="en-US" sz="2000" b="1" dirty="0">
                <a:latin typeface="Arial" charset="0"/>
              </a:rPr>
              <a:t>(medical treatments, vaccines, cures for disease)</a:t>
            </a:r>
          </a:p>
          <a:p>
            <a:pPr>
              <a:lnSpc>
                <a:spcPct val="80000"/>
              </a:lnSpc>
            </a:pPr>
            <a:endParaRPr lang="en-US" sz="20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Arial" charset="0"/>
              </a:rPr>
              <a:t>Agricultural Operations</a:t>
            </a:r>
            <a:br>
              <a:rPr lang="en-US" sz="2000" b="1" dirty="0">
                <a:latin typeface="Arial" charset="0"/>
              </a:rPr>
            </a:br>
            <a:r>
              <a:rPr lang="en-US" sz="2000" b="1" dirty="0">
                <a:latin typeface="Arial" charset="0"/>
              </a:rPr>
              <a:t>(Meat and Dairy Producers)</a:t>
            </a:r>
          </a:p>
          <a:p>
            <a:pPr>
              <a:lnSpc>
                <a:spcPct val="80000"/>
              </a:lnSpc>
            </a:pPr>
            <a:endParaRPr lang="en-US" sz="20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b="1" dirty="0" smtClean="0">
                <a:latin typeface="Arial" charset="0"/>
              </a:rPr>
              <a:t>Consumers-Public</a:t>
            </a:r>
            <a:r>
              <a:rPr lang="en-US" sz="2000" b="1" dirty="0">
                <a:latin typeface="Arial" charset="0"/>
              </a:rPr>
              <a:t/>
            </a:r>
            <a:br>
              <a:rPr lang="en-US" sz="2000" b="1" dirty="0">
                <a:latin typeface="Arial" charset="0"/>
              </a:rPr>
            </a:br>
            <a:endParaRPr lang="en-US" sz="20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2000" dirty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19595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9893-95AC-4690-A223-B28BA3F7EF56}" type="slidenum">
              <a:rPr lang="en-US"/>
              <a:pPr/>
              <a:t>7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545513" cy="11430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Animal Welfare 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 Animal </a:t>
            </a:r>
            <a:r>
              <a:rPr lang="en-US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Rights 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286000"/>
            <a:ext cx="73914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latin typeface="Arial" charset="0"/>
              </a:rPr>
              <a:t>USDA, PHS, OLAW and IACUCs are concerned with the safe, appropriate and humane use of animals for agricultural and biomedical research and teaching.  Our </a:t>
            </a:r>
            <a:r>
              <a:rPr lang="en-US" sz="2400" b="1" dirty="0" smtClean="0">
                <a:latin typeface="Arial" charset="0"/>
              </a:rPr>
              <a:t>focus is </a:t>
            </a:r>
            <a:r>
              <a:rPr lang="en-US" sz="2400" b="1" dirty="0">
                <a:latin typeface="Arial" charset="0"/>
              </a:rPr>
              <a:t>animal welfare.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latin typeface="Arial" charset="0"/>
              </a:rPr>
              <a:t>Many animal rights</a:t>
            </a:r>
            <a:r>
              <a:rPr lang="en-US" sz="2400" b="1" i="1" dirty="0">
                <a:latin typeface="Arial" charset="0"/>
              </a:rPr>
              <a:t> </a:t>
            </a:r>
            <a:r>
              <a:rPr lang="en-US" sz="2400" b="1" dirty="0" smtClean="0">
                <a:latin typeface="Arial" charset="0"/>
              </a:rPr>
              <a:t>groups, based on the views </a:t>
            </a:r>
            <a:r>
              <a:rPr lang="en-US" sz="2400" b="1" dirty="0">
                <a:latin typeface="Arial" charset="0"/>
              </a:rPr>
              <a:t>of </a:t>
            </a:r>
            <a:r>
              <a:rPr lang="en-US" sz="2400" b="1" dirty="0" smtClean="0">
                <a:latin typeface="Arial" charset="0"/>
              </a:rPr>
              <a:t>individuals, are </a:t>
            </a:r>
            <a:r>
              <a:rPr lang="en-US" sz="2400" b="1" dirty="0">
                <a:latin typeface="Arial" charset="0"/>
              </a:rPr>
              <a:t>opposed to </a:t>
            </a:r>
            <a:r>
              <a:rPr lang="en-US" sz="2400" b="1" dirty="0" smtClean="0">
                <a:latin typeface="Arial" charset="0"/>
              </a:rPr>
              <a:t>the </a:t>
            </a:r>
            <a:r>
              <a:rPr lang="en-US" sz="2400" b="1" dirty="0">
                <a:latin typeface="Arial" charset="0"/>
              </a:rPr>
              <a:t>use of animals for research, education, transportation, recreation, or </a:t>
            </a:r>
            <a:r>
              <a:rPr lang="en-US" sz="2400" b="1" dirty="0" smtClean="0">
                <a:latin typeface="Arial" charset="0"/>
              </a:rPr>
              <a:t>exhibition, to name a few.  </a:t>
            </a:r>
            <a:endParaRPr lang="en-US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186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B545-79A2-4484-9432-2F278E2AB6BA}" type="slidenum">
              <a:rPr lang="en-US"/>
              <a:pPr/>
              <a:t>8</a:t>
            </a:fld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621713" cy="1066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What information is available to Public? 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514600"/>
            <a:ext cx="6629400" cy="3886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latin typeface="Arial" charset="0"/>
              </a:rPr>
              <a:t>Under Freedom </a:t>
            </a:r>
            <a:r>
              <a:rPr lang="en-US" b="1" dirty="0">
                <a:latin typeface="Arial" charset="0"/>
              </a:rPr>
              <a:t>Of Information Act (FOIA)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b="1" dirty="0" smtClean="0">
                <a:latin typeface="Arial" charset="0"/>
              </a:rPr>
              <a:t>The following can be requested by the public: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b="1" dirty="0" smtClean="0">
                <a:latin typeface="Arial" charset="0"/>
              </a:rPr>
              <a:t>USDA </a:t>
            </a:r>
            <a:r>
              <a:rPr lang="en-US" b="1" dirty="0">
                <a:latin typeface="Arial" charset="0"/>
              </a:rPr>
              <a:t>Inspection Reports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b="1" dirty="0">
                <a:latin typeface="Arial" charset="0"/>
              </a:rPr>
              <a:t>Approved Protocols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b="1" dirty="0">
                <a:latin typeface="Arial" charset="0"/>
              </a:rPr>
              <a:t>Minutes of IACUC meetings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b="1" dirty="0">
                <a:latin typeface="Arial" charset="0"/>
              </a:rPr>
              <a:t>Assurance Statement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b="1" dirty="0">
                <a:latin typeface="Arial" charset="0"/>
              </a:rPr>
              <a:t>Animal Care Program reviews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b="1" dirty="0">
                <a:latin typeface="Arial" charset="0"/>
              </a:rPr>
              <a:t>Facility inspection reports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130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2515-66B6-4EF4-A5A7-9B30433837A9}" type="slidenum">
              <a:rPr lang="en-US"/>
              <a:pPr/>
              <a:t>9</a:t>
            </a:fld>
            <a:endParaRPr 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09600"/>
            <a:ext cx="7162800" cy="9906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" charset="0"/>
              </a:rPr>
              <a:t>Why do Universities need IACUCs?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438400"/>
            <a:ext cx="7620000" cy="3962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b="1" dirty="0">
                <a:latin typeface="Arial" charset="0"/>
              </a:rPr>
              <a:t>Laws, Regulations, and Policies</a:t>
            </a:r>
          </a:p>
          <a:p>
            <a:pPr lvl="1">
              <a:lnSpc>
                <a:spcPct val="80000"/>
              </a:lnSpc>
            </a:pPr>
            <a:r>
              <a:rPr lang="en-US" sz="2400" b="1" dirty="0">
                <a:latin typeface="Arial" charset="0"/>
              </a:rPr>
              <a:t>These committees were established in accordance with the Animal Welfare Act (1966, 1970) and the  1976, 1985, and 1990 AWA Amendments</a:t>
            </a:r>
          </a:p>
          <a:p>
            <a:pPr lvl="1">
              <a:lnSpc>
                <a:spcPct val="80000"/>
              </a:lnSpc>
            </a:pPr>
            <a:r>
              <a:rPr lang="en-US" sz="2400" b="1" dirty="0">
                <a:latin typeface="Arial" charset="0"/>
              </a:rPr>
              <a:t>Mice, Rats, and Birds were originally excluded from the act</a:t>
            </a:r>
          </a:p>
          <a:p>
            <a:pPr lvl="2">
              <a:lnSpc>
                <a:spcPct val="80000"/>
              </a:lnSpc>
            </a:pPr>
            <a:r>
              <a:rPr lang="en-US" sz="2000" b="1" dirty="0" smtClean="0">
                <a:latin typeface="Arial" charset="0"/>
              </a:rPr>
              <a:t>In 1999 </a:t>
            </a:r>
            <a:r>
              <a:rPr lang="en-US" sz="2000" b="1" dirty="0">
                <a:latin typeface="Arial" charset="0"/>
              </a:rPr>
              <a:t>a petition was filed with the USDA Secretary of Agriculture to remove this exclusion</a:t>
            </a:r>
          </a:p>
          <a:p>
            <a:pPr lvl="2">
              <a:lnSpc>
                <a:spcPct val="80000"/>
              </a:lnSpc>
            </a:pPr>
            <a:r>
              <a:rPr lang="en-US" sz="2000" b="1" dirty="0">
                <a:latin typeface="Arial" charset="0"/>
              </a:rPr>
              <a:t>The Helms amendment to the 2002 Agriculture Bill specifically exempts Mice, Rats and Birds</a:t>
            </a:r>
          </a:p>
          <a:p>
            <a:pPr lvl="2">
              <a:lnSpc>
                <a:spcPct val="80000"/>
              </a:lnSpc>
            </a:pPr>
            <a:endParaRPr lang="en-US" sz="2000" b="1" dirty="0"/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069451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423</TotalTime>
  <Words>1128</Words>
  <Application>Microsoft Office PowerPoint</Application>
  <PresentationFormat>On-screen Show (4:3)</PresentationFormat>
  <Paragraphs>163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Waveform</vt:lpstr>
      <vt:lpstr>ASUJ: IACUC Guidelines</vt:lpstr>
      <vt:lpstr>What Does IACUC Stand for?</vt:lpstr>
      <vt:lpstr>What are the Functions of IACUC?</vt:lpstr>
      <vt:lpstr>Who are concerned with animal welfare?</vt:lpstr>
      <vt:lpstr>Who else is concerned with animal welfare?</vt:lpstr>
      <vt:lpstr> Who else is interested? </vt:lpstr>
      <vt:lpstr>Animal Welfare and Animal Rights </vt:lpstr>
      <vt:lpstr>What information is available to Public? </vt:lpstr>
      <vt:lpstr>Why do Universities need IACUCs?</vt:lpstr>
      <vt:lpstr>Why do Researchers need IACUC approval?</vt:lpstr>
      <vt:lpstr>What can happen if an institution is out of compliance with federal regulations?</vt:lpstr>
      <vt:lpstr>Oversight of Animal Use</vt:lpstr>
      <vt:lpstr>…down to ASU</vt:lpstr>
      <vt:lpstr>Composition of IACUC</vt:lpstr>
      <vt:lpstr>How do we do it?</vt:lpstr>
      <vt:lpstr>IACUC Considerations for Animal Use</vt:lpstr>
      <vt:lpstr>Reference Guides for Animal Care and Use</vt:lpstr>
      <vt:lpstr>Links at ASU</vt:lpstr>
      <vt:lpstr>Protocol Submission</vt:lpstr>
      <vt:lpstr>A big question…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ASU: Following IACUC Guidelines</dc:title>
  <dc:creator>Malathi Srivatsan</dc:creator>
  <cp:lastModifiedBy>Kimberly A. Marshall</cp:lastModifiedBy>
  <cp:revision>27</cp:revision>
  <dcterms:created xsi:type="dcterms:W3CDTF">2012-01-27T22:06:10Z</dcterms:created>
  <dcterms:modified xsi:type="dcterms:W3CDTF">2014-01-15T16:42:16Z</dcterms:modified>
</cp:coreProperties>
</file>