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8D597-5294-4DF2-9959-E57BD7671BB3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66363-17C3-433C-99B5-D333C0CB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1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1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9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9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66363-17C3-433C-99B5-D333C0CBD5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3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F7AF3A-3228-40F8-B60F-87B7FE3799E9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88493FE-A9C1-46D9-86F3-A597026A322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ate.edu/a/ehs/emergency-services/files/eph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carvell@astate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jcarvell\AppData\Local\Microsoft\Windows\Temporary Internet Files\Content.IE5\8E3BE83Y\Fire_from_brazi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114800" cy="30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Fire Extinguishers &amp; Basic Safety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Fire safety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When in doubt…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4894" y="1600200"/>
            <a:ext cx="4167606" cy="9144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Leave the fire fighting to 		the professionals!</a:t>
            </a:r>
            <a:endParaRPr lang="en-US" sz="2400" dirty="0"/>
          </a:p>
        </p:txBody>
      </p:sp>
      <p:pic>
        <p:nvPicPr>
          <p:cNvPr id="1040" name="Picture 16" descr="C:\Users\jcarvell\AppData\Local\Microsoft\Windows\Temporary Internet Files\Content.IE5\8E3BE83Y\firefight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5" y="2438400"/>
            <a:ext cx="797760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jcarvell\AppData\Local\Microsoft\Windows\Temporary Internet Files\Content.IE5\4S4YQ4JI\10-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5" y="152400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jcarvell\AppData\Local\Microsoft\Windows\Temporary Internet Files\Content.IE5\4S4YQ4JI\The-Psychology-of-firefighting-FB-0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9" y="3698650"/>
            <a:ext cx="3813048" cy="19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Leave immediately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Avoid smoke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Follow building evacuation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Do not use elevators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Feel doors for heat before opening. If hot, do not proceed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Close, but do NOT lock, doors as you exit. This hinders search &amp; rescue.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Proceed down stairs to ground or exit floor. Never go up.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733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Review </a:t>
            </a:r>
            <a:r>
              <a:rPr lang="en-US" dirty="0">
                <a:hlinkClick r:id="rId3"/>
              </a:rPr>
              <a:t>Emergency Procedures Handbook</a:t>
            </a:r>
            <a:r>
              <a:rPr lang="en-US" dirty="0"/>
              <a:t>, page 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Learn the Emergency Evacuation Checkpoint for your </a:t>
            </a:r>
            <a:r>
              <a:rPr lang="en-US" dirty="0" smtClean="0"/>
              <a:t>building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Familiarize yourself with all building exits and stairwells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Keep alarm pulls and extinguishers clear of obstructions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Plan multiple escape routes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Use Evacuation Plan diagrams, usually posted near the elevator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EVACUATION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BEFORE AN EVACUATION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DURING AN EVACUATION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01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Once out, stay out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Report to your Emergency Evacuation Checkpoint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Report locations of anyone trapped in the building to authorities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Only re-enter after the fire department gives the all-clear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Take shelter in an enclosed stairwell. They are designed to burn last.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Stuff clothes, towels or use tape to cover cracks around doors and vents.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Stay low to the floor. Breathe though a damp rag if available.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Call </a:t>
            </a:r>
            <a:r>
              <a:rPr lang="en-US" dirty="0" smtClean="0">
                <a:solidFill>
                  <a:schemeClr val="tx2"/>
                </a:solidFill>
              </a:rPr>
              <a:t>911</a:t>
            </a:r>
            <a:r>
              <a:rPr lang="en-US" dirty="0" smtClean="0"/>
              <a:t> or University Police </a:t>
            </a:r>
            <a:r>
              <a:rPr lang="en-US" dirty="0" smtClean="0">
                <a:solidFill>
                  <a:schemeClr val="tx2"/>
                </a:solidFill>
              </a:rPr>
              <a:t>(972-2093)</a:t>
            </a:r>
            <a:r>
              <a:rPr lang="en-US" dirty="0" smtClean="0"/>
              <a:t> and tell them where you are.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Signal for help from a window. Do not jump. Do not break the window.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 patient and do not panic.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EVACUATION </a:t>
            </a:r>
            <a:r>
              <a:rPr lang="en-US" sz="2400" dirty="0" smtClean="0">
                <a:solidFill>
                  <a:schemeClr val="accent2"/>
                </a:solidFill>
              </a:rPr>
              <a:t>(cont.)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IF TRAPPED: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AFTER AN EVACUATION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27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review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Stay Safe: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</a:rPr>
              <a:t>YOUR PERSONAL SAFETY </a:t>
            </a:r>
            <a:r>
              <a:rPr lang="en-US" dirty="0" smtClean="0"/>
              <a:t>always comes first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Notify authorities before attempting to control a fire</a:t>
            </a:r>
          </a:p>
          <a:p>
            <a:pPr marL="0" indent="0">
              <a:buNone/>
            </a:pPr>
            <a:r>
              <a:rPr lang="en-US" dirty="0" smtClean="0"/>
              <a:t>Be Ready: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Familiarize yourself with building layouts, exits and evacuation plans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Learn about fire extinguishers in your building, and the classes of fire they are designed to fight</a:t>
            </a:r>
          </a:p>
          <a:p>
            <a:pPr marL="0" indent="0">
              <a:buNone/>
            </a:pPr>
            <a:r>
              <a:rPr lang="en-US" dirty="0" smtClean="0"/>
              <a:t>Know Your Limitations: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Remember, you are NOT required to fight a fire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If the fire is larger than a waste basket, leave it to the fire department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Contact University Safety &amp; Emergency Management:</a:t>
            </a:r>
          </a:p>
          <a:p>
            <a:pPr marL="457200" lvl="1" indent="0">
              <a:buNone/>
            </a:pPr>
            <a:r>
              <a:rPr lang="en-US" sz="2400" dirty="0" smtClean="0"/>
              <a:t>Phone – 870-680-4705</a:t>
            </a:r>
          </a:p>
          <a:p>
            <a:pPr marL="457200" lvl="1" indent="0">
              <a:buNone/>
            </a:pPr>
            <a:r>
              <a:rPr lang="en-US" sz="2400" dirty="0" smtClean="0"/>
              <a:t>Email – </a:t>
            </a:r>
            <a:r>
              <a:rPr lang="en-US" sz="2400" dirty="0" smtClean="0">
                <a:hlinkClick r:id="rId3"/>
              </a:rPr>
              <a:t>jcarvell@astate.edu</a:t>
            </a:r>
            <a:endParaRPr lang="en-US" sz="2400" dirty="0"/>
          </a:p>
        </p:txBody>
      </p:sp>
      <p:pic>
        <p:nvPicPr>
          <p:cNvPr id="3074" name="Picture 2" descr="C:\Users\jcarvell\AppData\Local\Microsoft\Windows\Temporary Internet Files\Content.IE5\4S4YQ4JI\Thank-you-pinned-not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2766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carvell\AppData\Local\Microsoft\Windows\Temporary Internet Files\Content.IE5\4S4YQ4JI\Flame_of_fi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6855" y="466857"/>
            <a:ext cx="5334002" cy="44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Topics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Safety Precautions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Types &amp; Classes of Fire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Fire Extinguisher Use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Evacuations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6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Your Personal safety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Your personal safety is the </a:t>
            </a:r>
            <a:r>
              <a:rPr lang="en-US" sz="2400" b="1" dirty="0" smtClean="0">
                <a:solidFill>
                  <a:schemeClr val="tx2"/>
                </a:solidFill>
              </a:rPr>
              <a:t>NUMBER 1 </a:t>
            </a:r>
            <a:r>
              <a:rPr lang="en-US" sz="2400" dirty="0" smtClean="0"/>
              <a:t>priority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Make sure authorities are notified and on the </a:t>
            </a:r>
            <a:r>
              <a:rPr lang="en-US" sz="2400" dirty="0" smtClean="0"/>
              <a:t>way </a:t>
            </a:r>
            <a:r>
              <a:rPr lang="en-US" sz="2400" b="1" dirty="0" smtClean="0">
                <a:solidFill>
                  <a:schemeClr val="tx2"/>
                </a:solidFill>
              </a:rPr>
              <a:t>BEFORE</a:t>
            </a:r>
            <a:r>
              <a:rPr lang="en-US" sz="2400" dirty="0" smtClean="0"/>
              <a:t> you attempt to extinguish a fire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You are </a:t>
            </a:r>
            <a:r>
              <a:rPr lang="en-US" sz="2400" b="1" dirty="0" smtClean="0">
                <a:solidFill>
                  <a:schemeClr val="tx2"/>
                </a:solidFill>
              </a:rPr>
              <a:t>NOT</a:t>
            </a:r>
            <a:r>
              <a:rPr lang="en-US" sz="2400" dirty="0" smtClean="0"/>
              <a:t> required to fight a fire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Make sure fire or other obstructions will not impede a quick exit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Be sure the fire extinguisher is designed to fight the type of fire you encounter…</a:t>
            </a:r>
          </a:p>
        </p:txBody>
      </p:sp>
    </p:spTree>
    <p:extLst>
      <p:ext uri="{BB962C8B-B14F-4D97-AF65-F5344CB8AC3E}">
        <p14:creationId xmlns:p14="http://schemas.microsoft.com/office/powerpoint/2010/main" val="2493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jcarvell\AppData\Local\Microsoft\Windows\Temporary Internet Files\Content.IE5\79LR30W3\Fir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25" y="0"/>
            <a:ext cx="460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Types &amp; CLASSES of fires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Depends on fuel source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01762"/>
            <a:ext cx="7924800" cy="53800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Class A – </a:t>
            </a:r>
            <a:r>
              <a:rPr lang="en-US" sz="2400" b="1" dirty="0" smtClean="0"/>
              <a:t>Ordinary Combustibles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Wood, paper, cloth, rubber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Class B – </a:t>
            </a:r>
            <a:r>
              <a:rPr lang="en-US" sz="2400" b="1" dirty="0" smtClean="0"/>
              <a:t>Flammable Liquids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Gasoline, paint thinners, propane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Class C – </a:t>
            </a:r>
            <a:r>
              <a:rPr lang="en-US" sz="2400" b="1" dirty="0" smtClean="0"/>
              <a:t>Electrical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Appliances, switches, power tools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Class D – </a:t>
            </a:r>
            <a:r>
              <a:rPr lang="en-US" sz="2400" b="1" dirty="0" smtClean="0"/>
              <a:t>Combustible Metals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Magnesium, potassium, sodium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(volatile reaction to water)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Class K – </a:t>
            </a:r>
            <a:r>
              <a:rPr lang="en-US" sz="2400" b="1" dirty="0" smtClean="0"/>
              <a:t>Kitchen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Oil, grease, fat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325562"/>
            <a:ext cx="8077200" cy="2895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1782762"/>
            <a:ext cx="3962400" cy="17526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 smtClean="0"/>
              <a:t>The most common</a:t>
            </a:r>
            <a:br>
              <a:rPr lang="en-US" sz="2400" dirty="0" smtClean="0"/>
            </a:br>
            <a:r>
              <a:rPr lang="en-US" sz="2400" dirty="0" smtClean="0"/>
              <a:t> fire extinguishers are</a:t>
            </a:r>
            <a:br>
              <a:rPr lang="en-US" sz="2400" dirty="0" smtClean="0"/>
            </a:br>
            <a:r>
              <a:rPr lang="en-US" sz="2400" dirty="0" smtClean="0"/>
              <a:t>designed to fight</a:t>
            </a:r>
            <a:br>
              <a:rPr lang="en-US" sz="2400" dirty="0" smtClean="0"/>
            </a:br>
            <a:r>
              <a:rPr lang="en-US" sz="2400" dirty="0" smtClean="0"/>
              <a:t>these classes of fire</a:t>
            </a: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 rot="5400000">
            <a:off x="5537799" y="2184999"/>
            <a:ext cx="495300" cy="123070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A, B,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8762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special extinguishers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– </a:t>
            </a:r>
            <a:r>
              <a:rPr lang="en-US" sz="2400" b="1" dirty="0" smtClean="0"/>
              <a:t>For Class B &amp; C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Usually has a bell-shaped cone attached to the end of the hose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Class A fires will reignite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Halogenated – </a:t>
            </a:r>
            <a:r>
              <a:rPr lang="en-US" sz="2400" b="1" dirty="0" smtClean="0"/>
              <a:t>For Class A, B &amp; C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Generally used to protect sensitive equipment,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such as computers and electronics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Both of these types do not leave a</a:t>
            </a:r>
            <a:br>
              <a:rPr lang="en-US" sz="2400" dirty="0" smtClean="0"/>
            </a:br>
            <a:r>
              <a:rPr lang="en-US" sz="2400" dirty="0" smtClean="0"/>
              <a:t>residue, which can harm electronics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Water Extinguishers – </a:t>
            </a:r>
            <a:r>
              <a:rPr lang="en-US" sz="2400" b="1" dirty="0" smtClean="0"/>
              <a:t>For Class A Only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tx2"/>
                </a:solidFill>
              </a:rPr>
              <a:t>Less common, typically silver, and much larger. Can cause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flammable liquids to spread, and creates shock hazards on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electrically charged equipment and circuits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2057400" cy="3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2400300" cy="3200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962400" y="1276350"/>
            <a:ext cx="2971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57800" y="2505075"/>
            <a:ext cx="685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39" y="2895600"/>
            <a:ext cx="137746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special note on chemical fires: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3352800"/>
            <a:ext cx="1526407" cy="226671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In fires involving chemicals, the fumes and reactivity of the chemical(s) is often more dangerous than the flames.</a:t>
            </a:r>
            <a:r>
              <a:rPr lang="en-US" sz="2400" b="1" dirty="0" smtClean="0"/>
              <a:t>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If unsure </a:t>
            </a:r>
            <a:r>
              <a:rPr lang="en-US" sz="2000" dirty="0" smtClean="0">
                <a:solidFill>
                  <a:schemeClr val="tx2"/>
                </a:solidFill>
              </a:rPr>
              <a:t>of the nature of chemicals involved in a fire, do not attempt to </a:t>
            </a:r>
            <a:r>
              <a:rPr lang="en-US" sz="2000" dirty="0" smtClean="0">
                <a:solidFill>
                  <a:schemeClr val="tx2"/>
                </a:solidFill>
              </a:rPr>
              <a:t>extinguish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0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86614" cy="113881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Fire Class labels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Old - vs - new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14" y="396009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389082"/>
            <a:ext cx="9525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14" y="1455882"/>
            <a:ext cx="838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398732"/>
            <a:ext cx="9525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4" y="2446482"/>
            <a:ext cx="9525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446482"/>
            <a:ext cx="952500" cy="952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64" y="3486150"/>
            <a:ext cx="1085850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3524250"/>
            <a:ext cx="952500" cy="952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39" y="4674020"/>
            <a:ext cx="952500" cy="952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572000"/>
            <a:ext cx="952500" cy="9525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20800" y="52547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0800" y="1413317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20800" y="2461067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20800" y="364867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20800" y="467936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4791364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The class of fire an extinguisher is designed for is indicated by symbols on the cylinder label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New extinguishers use pictograms instead of shapes &amp; letters (old style)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tx2"/>
                </a:solidFill>
              </a:rPr>
              <a:t>Red Line </a:t>
            </a:r>
            <a:r>
              <a:rPr lang="en-US" sz="2400" dirty="0" smtClean="0"/>
              <a:t>over a pictogram means the extinguisher cannot be used on that class of fire</a:t>
            </a:r>
          </a:p>
          <a:p>
            <a:pPr marL="457200" lvl="1" indent="0">
              <a:buNone/>
            </a:pPr>
            <a:r>
              <a:rPr lang="en-US" sz="2000" dirty="0" smtClean="0"/>
              <a:t>(The example to the right indicates the extinguisher is not designed for an electrical fire)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826250" y="2477858"/>
            <a:ext cx="952500" cy="91614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Using a fire extinguisher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Remember </a:t>
            </a:r>
            <a:r>
              <a:rPr lang="en-US" b="1" dirty="0" smtClean="0">
                <a:solidFill>
                  <a:schemeClr val="tx2"/>
                </a:solidFill>
              </a:rPr>
              <a:t>P.A.S.S.</a:t>
            </a:r>
            <a:r>
              <a:rPr lang="en-US" dirty="0" smtClean="0">
                <a:solidFill>
                  <a:schemeClr val="accent2"/>
                </a:solidFill>
              </a:rPr>
              <a:t> Acronym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514475"/>
            <a:ext cx="1905000" cy="1905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514475"/>
            <a:ext cx="2857500" cy="1905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0" y="3657600"/>
            <a:ext cx="1905000" cy="1905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642434"/>
            <a:ext cx="2857500" cy="1905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200400" cy="4267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Pull </a:t>
            </a:r>
            <a:r>
              <a:rPr lang="en-US" sz="2000" dirty="0" smtClean="0">
                <a:solidFill>
                  <a:schemeClr val="tx2"/>
                </a:solidFill>
              </a:rPr>
              <a:t>the pin – this pin keeps the extinguisher from discharging accidentally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Aim </a:t>
            </a:r>
            <a:r>
              <a:rPr lang="en-US" sz="2000" dirty="0" smtClean="0">
                <a:solidFill>
                  <a:schemeClr val="tx2"/>
                </a:solidFill>
              </a:rPr>
              <a:t>at the base of the fire, stay 10 feet back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Squeeze </a:t>
            </a:r>
            <a:r>
              <a:rPr lang="en-US" sz="2000" dirty="0" smtClean="0">
                <a:solidFill>
                  <a:schemeClr val="tx2"/>
                </a:solidFill>
              </a:rPr>
              <a:t>the handle to release the extinguishing agent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/>
              <a:t>Sweep </a:t>
            </a:r>
            <a:r>
              <a:rPr lang="en-US" sz="2000" dirty="0" smtClean="0">
                <a:solidFill>
                  <a:srgbClr val="C00000"/>
                </a:solidFill>
              </a:rPr>
              <a:t>from side to side at the base of the fire until it is out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00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Fire extinguisher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6705600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Familiarize yourself with extinguishers today. Don’t try to read through instructions in an emergency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Attack a fire within the first two minutes to increase your chances of bringing the fire under </a:t>
            </a:r>
            <a:r>
              <a:rPr lang="en-US" sz="2400" dirty="0" smtClean="0"/>
              <a:t>control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Never fight a </a:t>
            </a:r>
            <a:r>
              <a:rPr lang="en-US" sz="2400" dirty="0"/>
              <a:t>fire larger than a waste </a:t>
            </a:r>
            <a:r>
              <a:rPr lang="en-US" sz="2400" dirty="0" smtClean="0"/>
              <a:t>basket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Most extinguishers function for less than 40 seconds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When </a:t>
            </a:r>
            <a:r>
              <a:rPr lang="en-US" sz="2400" dirty="0"/>
              <a:t>in doubt, </a:t>
            </a:r>
            <a:r>
              <a:rPr lang="en-US" sz="2400" dirty="0" smtClean="0"/>
              <a:t>GET OUT!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2055" name="Picture 7" descr="C:\Users\jcarvell\AppData\Local\Microsoft\Windows\Temporary Internet Files\Content.IE5\79LR30W3\Fire-extinguishe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40893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Custom 10">
      <a:dk1>
        <a:srgbClr val="000000"/>
      </a:dk1>
      <a:lt1>
        <a:srgbClr val="FFFFFF"/>
      </a:lt1>
      <a:dk2>
        <a:srgbClr val="1F2123"/>
      </a:dk2>
      <a:lt2>
        <a:srgbClr val="C00000"/>
      </a:lt2>
      <a:accent1>
        <a:srgbClr val="7E97AD"/>
      </a:accent1>
      <a:accent2>
        <a:srgbClr val="CC8E60"/>
      </a:accent2>
      <a:accent3>
        <a:srgbClr val="7A6A60"/>
      </a:accent3>
      <a:accent4>
        <a:srgbClr val="C00000"/>
      </a:accent4>
      <a:accent5>
        <a:srgbClr val="67787B"/>
      </a:accent5>
      <a:accent6>
        <a:srgbClr val="9D936F"/>
      </a:accent6>
      <a:hlink>
        <a:srgbClr val="CC8E60"/>
      </a:hlink>
      <a:folHlink>
        <a:srgbClr val="9D936F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1485</TotalTime>
  <Words>730</Words>
  <Application>Microsoft Office PowerPoint</Application>
  <PresentationFormat>On-screen Show (4:3)</PresentationFormat>
  <Paragraphs>117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Fire safety basics</vt:lpstr>
      <vt:lpstr>Topics</vt:lpstr>
      <vt:lpstr>Your Personal safety</vt:lpstr>
      <vt:lpstr>Types &amp; CLASSES of fires Depends on fuel source</vt:lpstr>
      <vt:lpstr>special extinguishers</vt:lpstr>
      <vt:lpstr>A special note on chemical fires:</vt:lpstr>
      <vt:lpstr>Fire Class labels Old - vs - new</vt:lpstr>
      <vt:lpstr>Using a fire extinguisher Remember P.A.S.S. Acronym</vt:lpstr>
      <vt:lpstr>Fire extinguisher tips</vt:lpstr>
      <vt:lpstr>When in doubt…</vt:lpstr>
      <vt:lpstr>EVACUATION</vt:lpstr>
      <vt:lpstr>EVACUATION (cont.)</vt:lpstr>
      <vt:lpstr>review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Fire safety</dc:title>
  <dc:creator>Jon Carvell</dc:creator>
  <cp:lastModifiedBy>Jon Carvell</cp:lastModifiedBy>
  <cp:revision>58</cp:revision>
  <dcterms:created xsi:type="dcterms:W3CDTF">2016-05-06T13:23:56Z</dcterms:created>
  <dcterms:modified xsi:type="dcterms:W3CDTF">2016-10-27T19:35:14Z</dcterms:modified>
</cp:coreProperties>
</file>