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68" r:id="rId5"/>
    <p:sldId id="261" r:id="rId6"/>
    <p:sldId id="26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CA23-BB56-468C-ACB2-AA50AAFA3E0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AA4B-ACF5-488D-A684-90E92C23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5767-2AC1-4933-980F-8C4194380F81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7F94-79DD-4305-8756-C3C7B1CC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C99C15-A851-4902-A96F-A0A3AEC6A90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30E56B-3C3B-4FEA-935A-1721E7A5B1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hyperlink" Target="http://www.osh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carvell@astate.edu" TargetMode="External"/><Relationship Id="rId4" Type="http://schemas.openxmlformats.org/officeDocument/2006/relationships/hyperlink" Target="http://www.noa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Winter Weather </a:t>
            </a:r>
            <a:r>
              <a:rPr lang="en-US" dirty="0" smtClean="0"/>
              <a:t>&amp; Cold Stress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57200" y="4038600"/>
            <a:ext cx="8305800" cy="4146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 Safety &amp; Emergency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91400" cy="1981200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Ü"/>
            </a:pPr>
            <a:r>
              <a:rPr lang="en-US" sz="3200" dirty="0" smtClean="0"/>
              <a:t>Precautions for Working in the Cold</a:t>
            </a:r>
          </a:p>
          <a:p>
            <a:pPr>
              <a:buFont typeface="Wingdings 2" panose="05020102010507070707" pitchFamily="18" charset="2"/>
              <a:buChar char="Ü"/>
            </a:pPr>
            <a:r>
              <a:rPr lang="en-US" sz="3200" dirty="0" smtClean="0"/>
              <a:t>Identify Types of Cold Stress</a:t>
            </a:r>
          </a:p>
          <a:p>
            <a:pPr>
              <a:buFont typeface="Wingdings 2" panose="05020102010507070707" pitchFamily="18" charset="2"/>
              <a:buChar char="Ü"/>
            </a:pPr>
            <a:r>
              <a:rPr lang="en-US" sz="3200" dirty="0" smtClean="0"/>
              <a:t>Protecting Yourself &amp; Your Co-Workers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41434" y="44196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“Nothing burns like the cold. But only for a while. Then it gets inside you and starts to fill you up, and after a while you don't have the strength to fight it.”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George R.R. Martin</a:t>
            </a:r>
            <a:r>
              <a:rPr lang="en-US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 </a:t>
            </a:r>
            <a:r>
              <a:rPr lang="en-US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 Game of Thrones</a:t>
            </a:r>
            <a:endParaRPr lang="en-US" i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48858"/>
            <a:ext cx="3481387" cy="1113254"/>
          </a:xfrm>
        </p:spPr>
        <p:txBody>
          <a:bodyPr/>
          <a:lstStyle/>
          <a:p>
            <a:r>
              <a:rPr lang="en-US" dirty="0" smtClean="0"/>
              <a:t>Precautions: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662112"/>
            <a:ext cx="2590799" cy="2605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Shovel Properly</a:t>
            </a:r>
          </a:p>
          <a:p>
            <a:r>
              <a:rPr lang="en-US" sz="2400" dirty="0" smtClean="0"/>
              <a:t>Avoid Slips</a:t>
            </a:r>
          </a:p>
          <a:p>
            <a:r>
              <a:rPr lang="en-US" sz="2400" dirty="0" smtClean="0"/>
              <a:t>Take Breaks</a:t>
            </a:r>
          </a:p>
          <a:p>
            <a:r>
              <a:rPr lang="en-US" sz="2400" dirty="0" smtClean="0"/>
              <a:t>Watch Out Below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3810000" y="172155"/>
            <a:ext cx="4648200" cy="636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6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5621364"/>
            <a:ext cx="8305800" cy="414649"/>
          </a:xfrm>
        </p:spPr>
        <p:txBody>
          <a:bodyPr/>
          <a:lstStyle/>
          <a:p>
            <a:r>
              <a:rPr lang="en-US" dirty="0" smtClean="0"/>
              <a:t>From bad to worst…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67200"/>
            <a:ext cx="8305800" cy="1339368"/>
          </a:xfrm>
        </p:spPr>
        <p:txBody>
          <a:bodyPr/>
          <a:lstStyle/>
          <a:p>
            <a:r>
              <a:rPr lang="en-US" dirty="0" smtClean="0"/>
              <a:t>Types of Cold</a:t>
            </a:r>
            <a:br>
              <a:rPr lang="en-US" dirty="0" smtClean="0"/>
            </a:br>
            <a:r>
              <a:rPr lang="en-US" dirty="0" smtClean="0"/>
              <a:t>Stress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77468" y="3330442"/>
            <a:ext cx="5810250" cy="3019425"/>
            <a:chOff x="3277468" y="3330442"/>
            <a:chExt cx="5810250" cy="3019425"/>
          </a:xfrm>
        </p:grpSpPr>
        <p:pic>
          <p:nvPicPr>
            <p:cNvPr id="1028" name="Picture 4" descr="C:\Users\jcarvell\Documents\USEM\Training\Working in Cold\jl9NNs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468" y="3330442"/>
              <a:ext cx="581025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3277468" y="5857598"/>
              <a:ext cx="2742332" cy="4840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850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tabLst>
                  <a:tab pos="3830638" algn="l"/>
                </a:tabLst>
                <a:defRPr sz="3600" b="1" kern="1200" cap="none" spc="50">
                  <a:ln w="1333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hypothermia</a:t>
              </a:r>
              <a:endParaRPr lang="en-US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468" y="89837"/>
            <a:ext cx="4315132" cy="3212672"/>
            <a:chOff x="104468" y="89837"/>
            <a:chExt cx="4315132" cy="3212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468" y="89837"/>
              <a:ext cx="4315132" cy="3200390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104468" y="2819401"/>
              <a:ext cx="2057400" cy="483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tabLst>
                  <a:tab pos="3830638" algn="l"/>
                </a:tabLst>
                <a:defRPr sz="3600" b="1" kern="1200" cap="none" spc="50">
                  <a:ln w="1333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Cold hives</a:t>
              </a:r>
              <a:endParaRPr lang="en-US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96243" y="76201"/>
            <a:ext cx="5533357" cy="3227202"/>
            <a:chOff x="2696243" y="76201"/>
            <a:chExt cx="5533357" cy="3227202"/>
          </a:xfrm>
        </p:grpSpPr>
        <p:pic>
          <p:nvPicPr>
            <p:cNvPr id="1026" name="Picture 2" descr="C:\Users\jcarvell\Documents\USEM\Training\Working in Cold\pitted-keratolysis-immersion-foot-before0591-800x60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05"/>
            <a:stretch/>
          </p:blipFill>
          <p:spPr bwMode="auto">
            <a:xfrm>
              <a:off x="2696243" y="76201"/>
              <a:ext cx="5533357" cy="321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2696243" y="2819401"/>
              <a:ext cx="2409157" cy="4840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tabLst>
                  <a:tab pos="3830638" algn="l"/>
                </a:tabLst>
                <a:defRPr sz="3600" b="1" kern="1200" cap="none" spc="50">
                  <a:ln w="1333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Trench foot</a:t>
              </a:r>
              <a:endParaRPr lang="en-US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2563" y="94648"/>
            <a:ext cx="3199037" cy="3207861"/>
            <a:chOff x="5792563" y="94648"/>
            <a:chExt cx="3199037" cy="3207861"/>
          </a:xfrm>
        </p:grpSpPr>
        <p:pic>
          <p:nvPicPr>
            <p:cNvPr id="1027" name="Picture 3" descr="C:\Users\jcarvell\Documents\USEM\Training\Working in Cold\frostbite_f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63" y="94648"/>
              <a:ext cx="3199037" cy="319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5792564" y="2818507"/>
              <a:ext cx="1981200" cy="4840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rmAutofit fontScale="850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tabLst>
                  <a:tab pos="3830638" algn="l"/>
                </a:tabLst>
                <a:defRPr sz="3600" b="1" kern="1200" cap="none" spc="50">
                  <a:ln w="1333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frostbite</a:t>
              </a:r>
              <a:endParaRPr lang="en-US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8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48138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Avoiding Cold Stress </a:t>
            </a:r>
            <a:br>
              <a:rPr lang="en-US" dirty="0" smtClean="0"/>
            </a:br>
            <a:r>
              <a:rPr lang="en-US" dirty="0" smtClean="0"/>
              <a:t>with PPE: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0" y="1662112"/>
            <a:ext cx="2819400" cy="199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Consider Conditions</a:t>
            </a:r>
          </a:p>
          <a:p>
            <a:r>
              <a:rPr lang="en-US" sz="2400" dirty="0" smtClean="0"/>
              <a:t>Layer Up</a:t>
            </a:r>
          </a:p>
          <a:p>
            <a:r>
              <a:rPr lang="en-US" sz="2400" dirty="0" smtClean="0"/>
              <a:t>Keep Blood Pumping</a:t>
            </a:r>
          </a:p>
          <a:p>
            <a:r>
              <a:rPr lang="en-US" sz="2400" dirty="0" smtClean="0"/>
              <a:t>Stay Dry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8" name="Picture Placeholder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>
          <a:xfrm>
            <a:off x="3429000" y="885733"/>
            <a:ext cx="3429000" cy="3714750"/>
          </a:xfrm>
          <a:prstGeom prst="roundRect">
            <a:avLst/>
          </a:prstGeom>
          <a:ln>
            <a:noFill/>
          </a:ln>
        </p:spPr>
      </p:pic>
      <p:pic>
        <p:nvPicPr>
          <p:cNvPr id="19" name="Picture Placeholder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0031" y="1847850"/>
            <a:ext cx="2209800" cy="2209800"/>
          </a:xfrm>
          <a:prstGeom prst="roundRect">
            <a:avLst/>
          </a:prstGeom>
          <a:ln w="76200">
            <a:noFill/>
          </a:ln>
        </p:spPr>
      </p:pic>
      <p:pic>
        <p:nvPicPr>
          <p:cNvPr id="20" name="Picture Placeholder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314700"/>
            <a:ext cx="1485900" cy="1485900"/>
          </a:xfrm>
          <a:prstGeom prst="roundRect">
            <a:avLst/>
          </a:prstGeom>
          <a:ln w="76200">
            <a:noFill/>
          </a:ln>
        </p:spPr>
      </p:pic>
      <p:pic>
        <p:nvPicPr>
          <p:cNvPr id="21" name="Picture Placeholder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86" b="90000" l="1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67100"/>
            <a:ext cx="1524000" cy="1333500"/>
          </a:xfrm>
          <a:prstGeom prst="round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6109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Warmer than usual, leads to the unusual…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Winter 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" y="152400"/>
            <a:ext cx="3962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3" y="1524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4875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Cold Stress Info - OSHA Web site</a:t>
            </a:r>
          </a:p>
          <a:p>
            <a:pPr marL="365760" lvl="1" indent="0">
              <a:buNone/>
            </a:pPr>
            <a:r>
              <a:rPr lang="en-US" dirty="0" smtClean="0">
                <a:hlinkClick r:id="rId2"/>
              </a:rPr>
              <a:t>www.osha.gov</a:t>
            </a:r>
            <a:r>
              <a:rPr lang="en-US" dirty="0" smtClean="0"/>
              <a:t> – Search “Winter Weather”</a:t>
            </a:r>
          </a:p>
          <a:p>
            <a:pPr marL="0" indent="0">
              <a:buNone/>
            </a:pPr>
            <a:r>
              <a:rPr lang="en-US" dirty="0"/>
              <a:t>Cold </a:t>
            </a:r>
            <a:r>
              <a:rPr lang="en-US" dirty="0" smtClean="0"/>
              <a:t>Hives Info Mayo Clinic </a:t>
            </a:r>
            <a:r>
              <a:rPr lang="en-US" dirty="0"/>
              <a:t>Web site</a:t>
            </a:r>
          </a:p>
          <a:p>
            <a:pPr marL="365760" lvl="1" indent="0">
              <a:buNone/>
            </a:pPr>
            <a:r>
              <a:rPr lang="en-US" dirty="0" smtClean="0">
                <a:hlinkClick r:id="rId3"/>
              </a:rPr>
              <a:t>www.mayoclinic.org</a:t>
            </a:r>
            <a:r>
              <a:rPr lang="en-US" dirty="0" smtClean="0"/>
              <a:t> – Search “Cold Hives”</a:t>
            </a:r>
          </a:p>
          <a:p>
            <a:pPr marL="0" indent="0">
              <a:buNone/>
            </a:pPr>
            <a:r>
              <a:rPr lang="en-US" dirty="0" smtClean="0"/>
              <a:t>National Weather Service</a:t>
            </a:r>
          </a:p>
          <a:p>
            <a:pPr marL="365760" lvl="1" indent="0">
              <a:buNone/>
            </a:pPr>
            <a:r>
              <a:rPr lang="en-US" dirty="0" smtClean="0">
                <a:hlinkClick r:id="rId4"/>
              </a:rPr>
              <a:t>www.noaa.gov</a:t>
            </a:r>
            <a:r>
              <a:rPr lang="en-US" dirty="0" smtClean="0"/>
              <a:t> – Search “Climate Prediction Center”</a:t>
            </a:r>
          </a:p>
          <a:p>
            <a:pPr marL="0" indent="0">
              <a:buNone/>
            </a:pPr>
            <a:r>
              <a:rPr lang="en-US" dirty="0" smtClean="0"/>
              <a:t>Instructor Contact:</a:t>
            </a:r>
          </a:p>
          <a:p>
            <a:pPr marL="457200" lvl="1" indent="0">
              <a:buNone/>
            </a:pPr>
            <a:r>
              <a:rPr lang="en-US" dirty="0" smtClean="0"/>
              <a:t>Jon Carvell - 680-4705 or </a:t>
            </a:r>
            <a:r>
              <a:rPr lang="en-US" dirty="0" smtClean="0">
                <a:hlinkClick r:id="rId5"/>
              </a:rPr>
              <a:t>jcarvell@astate.edu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60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1889</TotalTime>
  <Words>165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Winter Weather &amp; Cold Stress</vt:lpstr>
      <vt:lpstr>Topics:</vt:lpstr>
      <vt:lpstr>Precautions:</vt:lpstr>
      <vt:lpstr>Types of Cold Stress</vt:lpstr>
      <vt:lpstr>Avoiding Cold Stress  with PPE:</vt:lpstr>
      <vt:lpstr>2017 Winter Outlook</vt:lpstr>
      <vt:lpstr>Resources: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Cold Weather</dc:title>
  <dc:creator>Jon Carvell</dc:creator>
  <cp:lastModifiedBy>Jon Carvell</cp:lastModifiedBy>
  <cp:revision>54</cp:revision>
  <dcterms:created xsi:type="dcterms:W3CDTF">2014-10-31T12:18:31Z</dcterms:created>
  <dcterms:modified xsi:type="dcterms:W3CDTF">2018-04-18T13:54:29Z</dcterms:modified>
</cp:coreProperties>
</file>