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7" r:id="rId4"/>
    <p:sldId id="268" r:id="rId5"/>
    <p:sldId id="282" r:id="rId6"/>
    <p:sldId id="280" r:id="rId7"/>
    <p:sldId id="272" r:id="rId8"/>
    <p:sldId id="273" r:id="rId9"/>
    <p:sldId id="284" r:id="rId10"/>
    <p:sldId id="271" r:id="rId11"/>
    <p:sldId id="257" r:id="rId12"/>
    <p:sldId id="258" r:id="rId13"/>
    <p:sldId id="259" r:id="rId14"/>
    <p:sldId id="260" r:id="rId15"/>
    <p:sldId id="264" r:id="rId16"/>
    <p:sldId id="261" r:id="rId17"/>
    <p:sldId id="262" r:id="rId18"/>
    <p:sldId id="263" r:id="rId19"/>
    <p:sldId id="265" r:id="rId20"/>
    <p:sldId id="278" r:id="rId21"/>
    <p:sldId id="28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8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069C-BB88-4046-888D-AE441FF6FD3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2631-44D1-4FA8-A92E-C6A4229E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smtClean="0"/>
              <a:t>   Polycom </a:t>
            </a:r>
            <a:r>
              <a:rPr lang="en-US" dirty="0" smtClean="0"/>
              <a:t>Video Conferencing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General Operations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8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905000"/>
            <a:ext cx="10515600" cy="374649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</a:rPr>
              <a:t>Polycom General Instructions</a:t>
            </a:r>
            <a:r>
              <a:rPr lang="en-US" sz="5400" b="1" dirty="0">
                <a:solidFill>
                  <a:prstClr val="black"/>
                </a:solidFill>
              </a:rPr>
              <a:t/>
            </a:r>
            <a:br>
              <a:rPr lang="en-US" sz="5400" b="1" dirty="0">
                <a:solidFill>
                  <a:prstClr val="black"/>
                </a:solidFill>
              </a:rPr>
            </a:br>
            <a:r>
              <a:rPr lang="en-US" sz="4800" b="1" dirty="0" smtClean="0">
                <a:solidFill>
                  <a:prstClr val="black"/>
                </a:solidFill>
              </a:rPr>
              <a:t>With </a:t>
            </a:r>
            <a:r>
              <a:rPr lang="en-US" sz="4800" b="1" dirty="0">
                <a:solidFill>
                  <a:prstClr val="black"/>
                </a:solidFill>
              </a:rPr>
              <a:t>a </a:t>
            </a:r>
            <a:r>
              <a:rPr lang="en-US" sz="4800" b="1" dirty="0" smtClean="0">
                <a:solidFill>
                  <a:prstClr val="black"/>
                </a:solidFill>
              </a:rPr>
              <a:t>Connection(s) </a:t>
            </a:r>
            <a:r>
              <a:rPr lang="en-US" sz="4800" b="1" dirty="0">
                <a:solidFill>
                  <a:prstClr val="black"/>
                </a:solidFill>
              </a:rPr>
              <a:t>to Distance Sites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4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2115143"/>
            <a:ext cx="6223001" cy="4158656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is the ‘Call Screen.’  </a:t>
            </a:r>
            <a:r>
              <a:rPr lang="en-US" b="1" dirty="0" smtClean="0"/>
              <a:t>This </a:t>
            </a:r>
            <a:r>
              <a:rPr lang="en-US" b="1" dirty="0" smtClean="0"/>
              <a:t>screen </a:t>
            </a:r>
            <a:r>
              <a:rPr lang="en-US" b="1" dirty="0" smtClean="0"/>
              <a:t>indicates a </a:t>
            </a:r>
            <a:r>
              <a:rPr lang="en-US" b="1" dirty="0" smtClean="0"/>
              <a:t>connection(s) to </a:t>
            </a:r>
            <a:r>
              <a:rPr lang="en-US" b="1" dirty="0" smtClean="0"/>
              <a:t>remote sites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02" y="1772169"/>
            <a:ext cx="5180832" cy="461928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Call Screen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642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5125"/>
            <a:ext cx="5708650" cy="5824538"/>
          </a:xfrm>
        </p:spPr>
        <p:txBody>
          <a:bodyPr/>
          <a:lstStyle/>
          <a:p>
            <a:r>
              <a:rPr lang="en-US" b="1" dirty="0" smtClean="0"/>
              <a:t>To view the remote sites connected to the conference, select </a:t>
            </a:r>
            <a:r>
              <a:rPr lang="en-US" b="1" dirty="0" smtClean="0"/>
              <a:t>the </a:t>
            </a:r>
            <a:r>
              <a:rPr lang="en-US" b="1" dirty="0" smtClean="0"/>
              <a:t>‘Cameras’ </a:t>
            </a:r>
            <a:r>
              <a:rPr lang="en-US" b="1" dirty="0" smtClean="0"/>
              <a:t>icon. 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6" y="1155048"/>
            <a:ext cx="5326572" cy="4620546"/>
          </a:xfrm>
          <a:solidFill>
            <a:srgbClr val="FF0000"/>
          </a:solidFill>
        </p:spPr>
      </p:pic>
      <p:cxnSp>
        <p:nvCxnSpPr>
          <p:cNvPr id="6" name="Straight Arrow Connector 5"/>
          <p:cNvCxnSpPr/>
          <p:nvPr/>
        </p:nvCxnSpPr>
        <p:spPr>
          <a:xfrm flipV="1">
            <a:off x="4183811" y="2173860"/>
            <a:ext cx="6228272" cy="1984072"/>
          </a:xfrm>
          <a:prstGeom prst="straightConnector1">
            <a:avLst/>
          </a:prstGeom>
          <a:ln w="98425">
            <a:solidFill>
              <a:srgbClr val="FF0000"/>
            </a:solidFill>
            <a:headEnd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73101"/>
            <a:ext cx="5092700" cy="5755676"/>
          </a:xfrm>
        </p:spPr>
        <p:txBody>
          <a:bodyPr/>
          <a:lstStyle/>
          <a:p>
            <a:r>
              <a:rPr lang="en-US" b="1" dirty="0" smtClean="0"/>
              <a:t>Once the ‘Cameras’ icon is selected, press the </a:t>
            </a:r>
            <a:r>
              <a:rPr lang="en-US" b="1" dirty="0" smtClean="0"/>
              <a:t>‘Far’ button in the top left of the screen.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12" y="1458098"/>
            <a:ext cx="5349101" cy="4011826"/>
          </a:xfrm>
          <a:ln>
            <a:tailEnd type="arrow"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5353409" y="2754356"/>
            <a:ext cx="2319981" cy="15931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41" y="1211849"/>
            <a:ext cx="5804475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5" y="784225"/>
            <a:ext cx="4223589" cy="6073775"/>
          </a:xfrm>
        </p:spPr>
        <p:txBody>
          <a:bodyPr/>
          <a:lstStyle/>
          <a:p>
            <a:r>
              <a:rPr lang="en-US" b="1" dirty="0" smtClean="0"/>
              <a:t>Next, </a:t>
            </a:r>
            <a:r>
              <a:rPr lang="en-US" b="1" dirty="0" smtClean="0"/>
              <a:t>select the </a:t>
            </a:r>
            <a:r>
              <a:rPr lang="en-US" b="1" dirty="0" smtClean="0"/>
              <a:t>‘Up Arrow’ one </a:t>
            </a:r>
            <a:r>
              <a:rPr lang="en-US" b="1" dirty="0" smtClean="0"/>
              <a:t>time to see students </a:t>
            </a:r>
            <a:r>
              <a:rPr lang="en-US" b="1" dirty="0" smtClean="0"/>
              <a:t>at the </a:t>
            </a:r>
            <a:r>
              <a:rPr lang="en-US" b="1" dirty="0" smtClean="0"/>
              <a:t>remote sites</a:t>
            </a:r>
            <a:r>
              <a:rPr lang="en-US" b="1" dirty="0" smtClean="0"/>
              <a:t>.  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25683" y="2648309"/>
            <a:ext cx="4019910" cy="45720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4559300" cy="5811838"/>
          </a:xfrm>
        </p:spPr>
        <p:txBody>
          <a:bodyPr/>
          <a:lstStyle/>
          <a:p>
            <a:r>
              <a:rPr lang="en-US" b="1" dirty="0" smtClean="0"/>
              <a:t>To return to the home screen, select the </a:t>
            </a:r>
            <a:r>
              <a:rPr lang="en-US" b="1" dirty="0" smtClean="0"/>
              <a:t>‘Back to the Call’ bar at the top of the screen. 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78" y="716692"/>
            <a:ext cx="5975179" cy="4481384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4819135" y="1762897"/>
            <a:ext cx="3871784" cy="90616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5"/>
            <a:ext cx="4102100" cy="5811838"/>
          </a:xfrm>
        </p:spPr>
        <p:txBody>
          <a:bodyPr/>
          <a:lstStyle/>
          <a:p>
            <a:r>
              <a:rPr lang="en-US" b="1" dirty="0" smtClean="0"/>
              <a:t>You should now be back to this screen.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64952"/>
            <a:ext cx="6584814" cy="5712011"/>
          </a:xfrm>
        </p:spPr>
      </p:pic>
    </p:spTree>
    <p:extLst>
      <p:ext uri="{BB962C8B-B14F-4D97-AF65-F5344CB8AC3E}">
        <p14:creationId xmlns:p14="http://schemas.microsoft.com/office/powerpoint/2010/main" val="22821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489104"/>
            <a:ext cx="4648200" cy="5811838"/>
          </a:xfrm>
        </p:spPr>
        <p:txBody>
          <a:bodyPr/>
          <a:lstStyle/>
          <a:p>
            <a:r>
              <a:rPr lang="en-US" b="1" dirty="0" smtClean="0"/>
              <a:t>To show </a:t>
            </a:r>
            <a:r>
              <a:rPr lang="en-US" b="1" dirty="0" smtClean="0"/>
              <a:t>the PC or Elmo (document camera), </a:t>
            </a:r>
            <a:r>
              <a:rPr lang="en-US" b="1" dirty="0" smtClean="0"/>
              <a:t>press </a:t>
            </a:r>
            <a:r>
              <a:rPr lang="en-US" b="1" dirty="0" smtClean="0"/>
              <a:t>the ‘Content’ </a:t>
            </a:r>
            <a:r>
              <a:rPr lang="en-US" b="1" dirty="0" smtClean="0"/>
              <a:t>icon at </a:t>
            </a:r>
            <a:r>
              <a:rPr lang="en-US" b="1" dirty="0" smtClean="0"/>
              <a:t>the bottom of the screen.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6" y="151842"/>
            <a:ext cx="6710904" cy="641142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196443" y="1845129"/>
            <a:ext cx="4049486" cy="2661557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4191000" cy="6019346"/>
          </a:xfrm>
        </p:spPr>
        <p:txBody>
          <a:bodyPr/>
          <a:lstStyle/>
          <a:p>
            <a:r>
              <a:rPr lang="en-US" b="1" dirty="0" smtClean="0"/>
              <a:t>This is the content screen.  Press PC to show content.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82" y="1751390"/>
            <a:ext cx="4870222" cy="324681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4063042" y="3088257"/>
            <a:ext cx="3167137" cy="46777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6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65125"/>
            <a:ext cx="4122708" cy="6111875"/>
          </a:xfrm>
        </p:spPr>
        <p:txBody>
          <a:bodyPr/>
          <a:lstStyle/>
          <a:p>
            <a:r>
              <a:rPr lang="en-US" b="1" dirty="0" smtClean="0"/>
              <a:t>When the PC is selected the </a:t>
            </a:r>
            <a:r>
              <a:rPr lang="en-US" b="1" dirty="0" smtClean="0"/>
              <a:t>icon is raised above the </a:t>
            </a:r>
            <a:r>
              <a:rPr lang="en-US" b="1" dirty="0" smtClean="0"/>
              <a:t>other.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27" y="1469996"/>
            <a:ext cx="5589828" cy="364204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4597723" y="2833816"/>
            <a:ext cx="3690551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66" y="888521"/>
            <a:ext cx="10757140" cy="5288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Using the Polycom equipment in </a:t>
            </a:r>
          </a:p>
          <a:p>
            <a:pPr marL="0" indent="0" algn="ctr">
              <a:buNone/>
            </a:pPr>
            <a:r>
              <a:rPr lang="en-US" sz="6000" dirty="0" smtClean="0"/>
              <a:t>a traditional classroom setting</a:t>
            </a:r>
          </a:p>
          <a:p>
            <a:pPr marL="0" indent="0" algn="ctr">
              <a:buNone/>
            </a:pPr>
            <a:r>
              <a:rPr lang="en-US" sz="4800" dirty="0" smtClean="0"/>
              <a:t>(no remote sites connected)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48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990725"/>
            <a:ext cx="4711700" cy="4351338"/>
          </a:xfrm>
        </p:spPr>
        <p:txBody>
          <a:bodyPr/>
          <a:lstStyle/>
          <a:p>
            <a:r>
              <a:rPr lang="en-US" b="1" dirty="0" smtClean="0"/>
              <a:t>Once again, to return to the ‘Call Screen’ simply press the green bar.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08" y="977127"/>
            <a:ext cx="5801784" cy="4351338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4901514" y="1977081"/>
            <a:ext cx="3649362" cy="162285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To unmute the microphone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49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 not forget to </a:t>
            </a:r>
            <a:r>
              <a:rPr lang="en-US" dirty="0" smtClean="0"/>
              <a:t>unmute </a:t>
            </a:r>
            <a:r>
              <a:rPr lang="en-US" dirty="0" smtClean="0"/>
              <a:t>the speaker on the desk so your </a:t>
            </a:r>
            <a:r>
              <a:rPr lang="en-US" dirty="0" smtClean="0"/>
              <a:t>distant site(s</a:t>
            </a:r>
            <a:r>
              <a:rPr lang="en-US" dirty="0" smtClean="0"/>
              <a:t>) can hear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light is RED the </a:t>
            </a:r>
            <a:r>
              <a:rPr lang="en-US" dirty="0" err="1" smtClean="0"/>
              <a:t>mic</a:t>
            </a:r>
            <a:r>
              <a:rPr lang="en-US" dirty="0" smtClean="0"/>
              <a:t> is on mute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Press the button on the </a:t>
            </a:r>
            <a:r>
              <a:rPr lang="en-US" dirty="0" err="1" smtClean="0"/>
              <a:t>mic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GREEN light </a:t>
            </a:r>
            <a:r>
              <a:rPr lang="en-US" dirty="0" smtClean="0"/>
              <a:t>indicates the </a:t>
            </a:r>
            <a:r>
              <a:rPr lang="en-US" dirty="0" smtClean="0"/>
              <a:t>mic is unmuted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18" y="1523291"/>
            <a:ext cx="2482097" cy="22036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203947" y="2520778"/>
            <a:ext cx="2553729" cy="12061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18" y="4242486"/>
            <a:ext cx="2498810" cy="18741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828242" y="5076023"/>
            <a:ext cx="3305137" cy="38100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5100" cy="5811838"/>
          </a:xfrm>
        </p:spPr>
        <p:txBody>
          <a:bodyPr>
            <a:noAutofit/>
          </a:bodyPr>
          <a:lstStyle/>
          <a:p>
            <a:r>
              <a:rPr lang="en-US" b="1" dirty="0" smtClean="0"/>
              <a:t>Please be advised that the touch panel is not always instantaneous.  It may take a second or two for processing.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Be careful not to press the red HANGUP button when pressing back to call!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43" y="1001808"/>
            <a:ext cx="5231957" cy="4538472"/>
          </a:xfrm>
        </p:spPr>
      </p:pic>
    </p:spTree>
    <p:extLst>
      <p:ext uri="{BB962C8B-B14F-4D97-AF65-F5344CB8AC3E}">
        <p14:creationId xmlns:p14="http://schemas.microsoft.com/office/powerpoint/2010/main" val="3811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5092700" cy="5692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This is the ‘Home Screen.’  It is the default screen when </a:t>
            </a:r>
            <a:r>
              <a:rPr lang="en-US" b="1" u="sng" dirty="0" smtClean="0"/>
              <a:t>not </a:t>
            </a:r>
            <a:r>
              <a:rPr lang="en-US" b="1" dirty="0" smtClean="0"/>
              <a:t>connected to Distance Sites.  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This screen can also be accessed by pressing the ‘Home’ </a:t>
            </a:r>
            <a:r>
              <a:rPr lang="en-US" b="1" dirty="0" smtClean="0"/>
              <a:t>icon.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29" y="998907"/>
            <a:ext cx="5542754" cy="4351338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684734" y="4910203"/>
            <a:ext cx="3795387" cy="51356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95301"/>
            <a:ext cx="4953000" cy="5780088"/>
          </a:xfr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To </a:t>
            </a:r>
            <a:r>
              <a:rPr lang="en-US" b="1" dirty="0">
                <a:solidFill>
                  <a:prstClr val="black"/>
                </a:solidFill>
              </a:rPr>
              <a:t>show the PC or Elmo (document camera), </a:t>
            </a:r>
            <a:r>
              <a:rPr lang="en-US" b="1" dirty="0" smtClean="0">
                <a:solidFill>
                  <a:prstClr val="black"/>
                </a:solidFill>
              </a:rPr>
              <a:t>press </a:t>
            </a: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en-US" b="1" dirty="0" smtClean="0">
                <a:solidFill>
                  <a:prstClr val="black"/>
                </a:solidFill>
              </a:rPr>
              <a:t>‘Show Content</a:t>
            </a:r>
            <a:r>
              <a:rPr lang="en-US" b="1" dirty="0">
                <a:solidFill>
                  <a:prstClr val="black"/>
                </a:solidFill>
              </a:rPr>
              <a:t>’ </a:t>
            </a:r>
            <a:r>
              <a:rPr lang="en-US" b="1" dirty="0" smtClean="0">
                <a:solidFill>
                  <a:prstClr val="black"/>
                </a:solidFill>
              </a:rPr>
              <a:t>icon.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93" y="952500"/>
            <a:ext cx="6553200" cy="49149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140200" y="2906486"/>
            <a:ext cx="6032500" cy="1411514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Showing Content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5" y="1598332"/>
            <a:ext cx="6918385" cy="5130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7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17600" b="1" dirty="0" smtClean="0">
                <a:latin typeface="+mj-lt"/>
              </a:rPr>
              <a:t>Once the “Show Content” icon is pressed, this screen will appear.</a:t>
            </a:r>
            <a:endParaRPr lang="en-US" sz="17600" b="1" dirty="0" smtClean="0">
              <a:latin typeface="+mj-lt"/>
            </a:endParaRPr>
          </a:p>
          <a:p>
            <a:pPr marL="0" indent="0">
              <a:buNone/>
            </a:pPr>
            <a:endParaRPr lang="en-US" sz="17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17600" b="1" dirty="0" smtClean="0">
                <a:latin typeface="+mj-lt"/>
              </a:rPr>
              <a:t>Select the PC icon. Once selected the PC icon will be raised, </a:t>
            </a:r>
            <a:r>
              <a:rPr lang="en-US" sz="17600" b="1" dirty="0" smtClean="0">
                <a:latin typeface="+mj-lt"/>
              </a:rPr>
              <a:t>indicating the current selection.</a:t>
            </a:r>
          </a:p>
          <a:p>
            <a:pPr marL="0" indent="0">
              <a:buNone/>
            </a:pPr>
            <a:endParaRPr lang="en-US" sz="6400" b="1" dirty="0">
              <a:latin typeface="+mj-lt"/>
            </a:endParaRP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74" y="1690688"/>
            <a:ext cx="3484761" cy="232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74" y="4214273"/>
            <a:ext cx="3545147" cy="23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Using the </a:t>
            </a:r>
            <a:r>
              <a:rPr lang="en-US" sz="6000" b="1" dirty="0" smtClean="0"/>
              <a:t>ELMO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664216"/>
            <a:ext cx="5814515" cy="4946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b="1" dirty="0">
              <a:latin typeface="+mj-lt"/>
            </a:endParaRPr>
          </a:p>
          <a:p>
            <a:pPr marL="0" indent="0">
              <a:buNone/>
            </a:pPr>
            <a:r>
              <a:rPr lang="en-US" sz="4800" b="1" dirty="0" smtClean="0">
                <a:latin typeface="+mj-lt"/>
              </a:rPr>
              <a:t>To switch </a:t>
            </a:r>
            <a:r>
              <a:rPr lang="en-US" sz="4800" b="1" dirty="0" smtClean="0">
                <a:latin typeface="+mj-lt"/>
              </a:rPr>
              <a:t>to </a:t>
            </a:r>
            <a:r>
              <a:rPr lang="en-US" sz="4800" b="1" dirty="0" smtClean="0">
                <a:latin typeface="+mj-lt"/>
              </a:rPr>
              <a:t>the PC content press </a:t>
            </a:r>
            <a:r>
              <a:rPr lang="en-US" sz="4800" b="1" dirty="0" smtClean="0">
                <a:latin typeface="+mj-lt"/>
              </a:rPr>
              <a:t>button </a:t>
            </a:r>
            <a:r>
              <a:rPr lang="en-US" sz="4800" b="1" dirty="0" smtClean="0">
                <a:latin typeface="+mj-lt"/>
              </a:rPr>
              <a:t>with the computer screen </a:t>
            </a:r>
            <a:r>
              <a:rPr lang="en-US" sz="4800" b="1" dirty="0" smtClean="0">
                <a:latin typeface="+mj-lt"/>
              </a:rPr>
              <a:t>icon</a:t>
            </a:r>
          </a:p>
          <a:p>
            <a:pPr marL="0" lvl="0" indent="0">
              <a:buNone/>
            </a:pPr>
            <a:r>
              <a:rPr lang="en-US" sz="4800" b="1" dirty="0">
                <a:solidFill>
                  <a:prstClr val="black"/>
                </a:solidFill>
                <a:latin typeface="+mj-lt"/>
              </a:rPr>
              <a:t>Press the bottom button symbol for document camera or ELMO</a:t>
            </a:r>
          </a:p>
          <a:p>
            <a:pPr marL="0" indent="0">
              <a:buNone/>
            </a:pPr>
            <a:endParaRPr lang="en-US" sz="7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6" y="1664216"/>
            <a:ext cx="5396960" cy="49466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994694" y="2495080"/>
            <a:ext cx="3045125" cy="116252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90845" y="4287331"/>
            <a:ext cx="3648974" cy="1595884"/>
          </a:xfrm>
          <a:prstGeom prst="straightConnector1">
            <a:avLst/>
          </a:prstGeom>
          <a:ln w="476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1" y="1907816"/>
            <a:ext cx="5542754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25786" cy="5811838"/>
          </a:xfrm>
        </p:spPr>
        <p:txBody>
          <a:bodyPr/>
          <a:lstStyle/>
          <a:p>
            <a:r>
              <a:rPr lang="en-US" b="1" dirty="0" smtClean="0"/>
              <a:t>To </a:t>
            </a:r>
            <a:r>
              <a:rPr lang="en-US" b="1" dirty="0" smtClean="0"/>
              <a:t>adjust the volume of the unit, press the right arrow to access the ‘Audio’ icon.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34838" y="4083485"/>
            <a:ext cx="5937337" cy="45093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9810"/>
            <a:ext cx="4664529" cy="5860824"/>
          </a:xfrm>
        </p:spPr>
        <p:txBody>
          <a:bodyPr/>
          <a:lstStyle/>
          <a:p>
            <a:r>
              <a:rPr lang="en-US" b="1" dirty="0" smtClean="0"/>
              <a:t>Next, press the ‘</a:t>
            </a:r>
            <a:r>
              <a:rPr lang="en-US" b="1" dirty="0" smtClean="0"/>
              <a:t>Audio’ icon </a:t>
            </a:r>
            <a:r>
              <a:rPr lang="en-US" b="1" dirty="0" smtClean="0"/>
              <a:t>and slide the </a:t>
            </a:r>
            <a:r>
              <a:rPr lang="en-US" b="1" dirty="0" smtClean="0"/>
              <a:t>volume bar to </a:t>
            </a:r>
            <a:r>
              <a:rPr lang="en-US" b="1" dirty="0" smtClean="0"/>
              <a:t>the desired setting.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8" y="299810"/>
            <a:ext cx="3994756" cy="29960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8" y="3576170"/>
            <a:ext cx="3994756" cy="29062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90357" y="1600200"/>
            <a:ext cx="5078186" cy="702129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0357" y="3576170"/>
            <a:ext cx="3657600" cy="1289744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24245" cy="61564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Please be advised that the touch panel is not always instantaneous.  It may take a second or two for processing.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Be careful not to press the red HANGUP button when pressing back to call!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09" y="1333919"/>
            <a:ext cx="5544111" cy="4351338"/>
          </a:xfrm>
        </p:spPr>
      </p:pic>
    </p:spTree>
    <p:extLst>
      <p:ext uri="{BB962C8B-B14F-4D97-AF65-F5344CB8AC3E}">
        <p14:creationId xmlns:p14="http://schemas.microsoft.com/office/powerpoint/2010/main" val="4033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12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10629</TotalTime>
  <Words>419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  Polycom Video Conferencing Equipment</vt:lpstr>
      <vt:lpstr>PowerPoint Presentation</vt:lpstr>
      <vt:lpstr>This is the ‘Home Screen.’  It is the default screen when not connected to Distance Sites.    This screen can also be accessed by pressing the ‘Home’ icon.</vt:lpstr>
      <vt:lpstr>To show the PC or Elmo (document camera), press the ‘Show Content’ icon.</vt:lpstr>
      <vt:lpstr>Showing Content</vt:lpstr>
      <vt:lpstr>Using the ELMO</vt:lpstr>
      <vt:lpstr>To adjust the volume of the unit, press the right arrow to access the ‘Audio’ icon.</vt:lpstr>
      <vt:lpstr>Next, press the ‘Audio’ icon and slide the volume bar to the desired setting.</vt:lpstr>
      <vt:lpstr>Please be advised that the touch panel is not always instantaneous.  It may take a second or two for processing.   Be careful not to press the red HANGUP button when pressing back to call! </vt:lpstr>
      <vt:lpstr>Polycom General Instructions With a Connection(s) to Distance Sites </vt:lpstr>
      <vt:lpstr>This is the ‘Call Screen.’  This screen indicates a connection(s) to remote sites.</vt:lpstr>
      <vt:lpstr>To view the remote sites connected to the conference, select the ‘Cameras’ icon.  </vt:lpstr>
      <vt:lpstr>Once the ‘Cameras’ icon is selected, press the ‘Far’ button in the top left of the screen.</vt:lpstr>
      <vt:lpstr>Next, select the ‘Up Arrow’ one time to see students at the remote sites.  </vt:lpstr>
      <vt:lpstr>To return to the home screen, select the ‘Back to the Call’ bar at the top of the screen.  </vt:lpstr>
      <vt:lpstr>You should now be back to this screen.</vt:lpstr>
      <vt:lpstr>To show the PC or Elmo (document camera), press the ‘Content’ icon at the bottom of the screen.</vt:lpstr>
      <vt:lpstr>This is the content screen.  Press PC to show content.</vt:lpstr>
      <vt:lpstr>When the PC is selected the icon is raised above the other.</vt:lpstr>
      <vt:lpstr>Once again, to return to the ‘Call Screen’ simply press the green bar.</vt:lpstr>
      <vt:lpstr>To unmute the microphone</vt:lpstr>
      <vt:lpstr>Please be advised that the touch panel is not always instantaneous.  It may take a second or two for processing.   Be careful not to press the red HANGUP button when pressing back to call!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Kdownum</dc:creator>
  <cp:lastModifiedBy>Kevin Downum</cp:lastModifiedBy>
  <cp:revision>61</cp:revision>
  <dcterms:created xsi:type="dcterms:W3CDTF">2014-09-29T13:48:10Z</dcterms:created>
  <dcterms:modified xsi:type="dcterms:W3CDTF">2017-02-23T19:19:46Z</dcterms:modified>
</cp:coreProperties>
</file>