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7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8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9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10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11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71" r:id="rId2"/>
    <p:sldMasterId id="2147483683" r:id="rId3"/>
    <p:sldMasterId id="2147483730" r:id="rId4"/>
    <p:sldMasterId id="2147483746" r:id="rId5"/>
    <p:sldMasterId id="2147483754" r:id="rId6"/>
    <p:sldMasterId id="2147483769" r:id="rId7"/>
    <p:sldMasterId id="2147483787" r:id="rId8"/>
    <p:sldMasterId id="2147483796" r:id="rId9"/>
    <p:sldMasterId id="2147483808" r:id="rId10"/>
    <p:sldMasterId id="2147483815" r:id="rId11"/>
    <p:sldMasterId id="2147483831" r:id="rId12"/>
  </p:sldMasterIdLst>
  <p:notesMasterIdLst>
    <p:notesMasterId r:id="rId50"/>
  </p:notesMasterIdLst>
  <p:handoutMasterIdLst>
    <p:handoutMasterId r:id="rId51"/>
  </p:handoutMasterIdLst>
  <p:sldIdLst>
    <p:sldId id="692" r:id="rId13"/>
    <p:sldId id="599" r:id="rId14"/>
    <p:sldId id="836" r:id="rId15"/>
    <p:sldId id="658" r:id="rId16"/>
    <p:sldId id="820" r:id="rId17"/>
    <p:sldId id="689" r:id="rId18"/>
    <p:sldId id="614" r:id="rId19"/>
    <p:sldId id="794" r:id="rId20"/>
    <p:sldId id="795" r:id="rId21"/>
    <p:sldId id="798" r:id="rId22"/>
    <p:sldId id="799" r:id="rId23"/>
    <p:sldId id="800" r:id="rId24"/>
    <p:sldId id="832" r:id="rId25"/>
    <p:sldId id="802" r:id="rId26"/>
    <p:sldId id="847" r:id="rId27"/>
    <p:sldId id="850" r:id="rId28"/>
    <p:sldId id="805" r:id="rId29"/>
    <p:sldId id="849" r:id="rId30"/>
    <p:sldId id="819" r:id="rId31"/>
    <p:sldId id="811" r:id="rId32"/>
    <p:sldId id="813" r:id="rId33"/>
    <p:sldId id="814" r:id="rId34"/>
    <p:sldId id="816" r:id="rId35"/>
    <p:sldId id="841" r:id="rId36"/>
    <p:sldId id="848" r:id="rId37"/>
    <p:sldId id="845" r:id="rId38"/>
    <p:sldId id="825" r:id="rId39"/>
    <p:sldId id="852" r:id="rId40"/>
    <p:sldId id="853" r:id="rId41"/>
    <p:sldId id="854" r:id="rId42"/>
    <p:sldId id="842" r:id="rId43"/>
    <p:sldId id="838" r:id="rId44"/>
    <p:sldId id="839" r:id="rId45"/>
    <p:sldId id="840" r:id="rId46"/>
    <p:sldId id="824" r:id="rId47"/>
    <p:sldId id="809" r:id="rId48"/>
    <p:sldId id="810" r:id="rId49"/>
  </p:sldIdLst>
  <p:sldSz cx="9144000" cy="6858000" type="screen4x3"/>
  <p:notesSz cx="7010400" cy="9296400"/>
  <p:custDataLst>
    <p:tags r:id="rId5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20812"/>
    <a:srgbClr val="76BD71"/>
    <a:srgbClr val="FF3C3D"/>
    <a:srgbClr val="A70050"/>
    <a:srgbClr val="5784C5"/>
    <a:srgbClr val="4B73AB"/>
    <a:srgbClr val="77A36F"/>
    <a:srgbClr val="E8A735"/>
    <a:srgbClr val="E8A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06" autoAdjust="0"/>
    <p:restoredTop sz="94434" autoAdjust="0"/>
  </p:normalViewPr>
  <p:slideViewPr>
    <p:cSldViewPr snapToGrid="0">
      <p:cViewPr>
        <p:scale>
          <a:sx n="83" d="100"/>
          <a:sy n="83" d="100"/>
        </p:scale>
        <p:origin x="-1644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172"/>
    </p:cViewPr>
  </p:sorterViewPr>
  <p:notesViewPr>
    <p:cSldViewPr snapToGrid="0">
      <p:cViewPr varScale="1">
        <p:scale>
          <a:sx n="70" d="100"/>
          <a:sy n="70" d="100"/>
        </p:scale>
        <p:origin x="-2250" y="-11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Vf-users.adm.aamc.org\groups\DHCA\Data\Governement%20Relations%20and%20Dr%20Kirch\Doom%20and%20Gloom\Fall%202014\Impact_of_ACA_Cuts_FY2015_final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Matriculants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Sheet1!$A$2:$A$35</c:f>
              <c:numCache>
                <c:formatCode>General</c:formatCode>
                <c:ptCount val="3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</c:numCache>
            </c:numRef>
          </c:cat>
          <c:val>
            <c:numRef>
              <c:f>Sheet1!$B$2:$B$35</c:f>
              <c:numCache>
                <c:formatCode>#,##0</c:formatCode>
                <c:ptCount val="34"/>
                <c:pt idx="0">
                  <c:v>16587</c:v>
                </c:pt>
                <c:pt idx="1">
                  <c:v>16660</c:v>
                </c:pt>
                <c:pt idx="2">
                  <c:v>16567</c:v>
                </c:pt>
                <c:pt idx="3">
                  <c:v>16480</c:v>
                </c:pt>
                <c:pt idx="4">
                  <c:v>16395</c:v>
                </c:pt>
                <c:pt idx="5">
                  <c:v>16268</c:v>
                </c:pt>
                <c:pt idx="6">
                  <c:v>16103</c:v>
                </c:pt>
                <c:pt idx="7">
                  <c:v>15927</c:v>
                </c:pt>
                <c:pt idx="8">
                  <c:v>15969</c:v>
                </c:pt>
                <c:pt idx="9">
                  <c:v>15867</c:v>
                </c:pt>
                <c:pt idx="10">
                  <c:v>15998</c:v>
                </c:pt>
                <c:pt idx="11">
                  <c:v>16211</c:v>
                </c:pt>
                <c:pt idx="12">
                  <c:v>16289</c:v>
                </c:pt>
                <c:pt idx="13">
                  <c:v>16307</c:v>
                </c:pt>
                <c:pt idx="14">
                  <c:v>16287</c:v>
                </c:pt>
                <c:pt idx="15">
                  <c:v>16252</c:v>
                </c:pt>
                <c:pt idx="16">
                  <c:v>16201</c:v>
                </c:pt>
                <c:pt idx="17">
                  <c:v>16164</c:v>
                </c:pt>
                <c:pt idx="18">
                  <c:v>16170</c:v>
                </c:pt>
                <c:pt idx="19">
                  <c:v>16221</c:v>
                </c:pt>
                <c:pt idx="20">
                  <c:v>16301</c:v>
                </c:pt>
                <c:pt idx="21">
                  <c:v>16365</c:v>
                </c:pt>
                <c:pt idx="22">
                  <c:v>16488</c:v>
                </c:pt>
                <c:pt idx="23">
                  <c:v>16541</c:v>
                </c:pt>
                <c:pt idx="24">
                  <c:v>16648</c:v>
                </c:pt>
                <c:pt idx="25">
                  <c:v>17003</c:v>
                </c:pt>
                <c:pt idx="26">
                  <c:v>17361</c:v>
                </c:pt>
                <c:pt idx="27">
                  <c:v>17759</c:v>
                </c:pt>
                <c:pt idx="28">
                  <c:v>18036</c:v>
                </c:pt>
                <c:pt idx="29">
                  <c:v>18390</c:v>
                </c:pt>
                <c:pt idx="30">
                  <c:v>18665</c:v>
                </c:pt>
                <c:pt idx="31">
                  <c:v>19230</c:v>
                </c:pt>
                <c:pt idx="32">
                  <c:v>19517</c:v>
                </c:pt>
                <c:pt idx="33">
                  <c:v>20055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579648"/>
        <c:axId val="9003008"/>
      </c:lineChart>
      <c:catAx>
        <c:axId val="11957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03008"/>
        <c:crosses val="autoZero"/>
        <c:auto val="1"/>
        <c:lblAlgn val="ctr"/>
        <c:lblOffset val="100"/>
        <c:noMultiLvlLbl val="0"/>
      </c:catAx>
      <c:valAx>
        <c:axId val="9003008"/>
        <c:scaling>
          <c:orientation val="minMax"/>
          <c:max val="20000"/>
          <c:min val="1500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57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Percent of VA Physician Vacancies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 of VA Physician Vacancies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explosion val="9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0.16806218535110412"/>
                  <c:y val="0.1971687286139106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014AE70-24C6-46F6-8485-5052F98F4BF8}" type="PERCENTAGE">
                      <a:rPr lang="en-US" sz="2800"/>
                      <a:pPr>
                        <a:defRPr sz="16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3523134259672143"/>
                      <c:h val="0.1601810790639010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4692877493321307"/>
                  <c:y val="-0.2342572371640998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800" i="0" dirty="0" smtClean="0"/>
                      <a:t>67%</a:t>
                    </a:r>
                    <a:endParaRPr lang="en-US" sz="2800" i="0" dirty="0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335826833137117"/>
                      <c:h val="0.13051791627428977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4.2521908669727985E-2"/>
                  <c:y val="0.1661298490618520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E5E0465-1421-4B5D-BBE7-EF1108C1F639}" type="PERCENTAGE">
                      <a:rPr lang="en-US" sz="2000" dirty="0"/>
                      <a:pPr>
                        <a:defRPr sz="133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2795669192750207E-2"/>
                      <c:h val="9.7875060117272469E-2"/>
                    </c:manualLayout>
                  </c15:layout>
                  <c15:dlblFieldTable/>
                  <c15:showDataLabelsRange val="0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Prim. Care</c:v>
                </c:pt>
                <c:pt idx="1">
                  <c:v>Specialists</c:v>
                </c:pt>
                <c:pt idx="2">
                  <c:v>Other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0.28000000000000003</c:v>
                </c:pt>
                <c:pt idx="1">
                  <c:v>0.67</c:v>
                </c:pt>
                <c:pt idx="2">
                  <c:v>0.05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67210908453613405"/>
          <c:y val="0.322292267072322"/>
          <c:w val="0.273836861409812"/>
          <c:h val="0.3002574013642629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>
                <a:effectLst/>
              </a:rPr>
              <a:t>Medicare Revenue at Risk for Major Teaching Hospitals in FY2015 Final Rule IPPS Impact </a:t>
            </a:r>
            <a:r>
              <a:rPr lang="en-US" sz="1800" b="1" i="0" baseline="0" dirty="0" smtClean="0">
                <a:effectLst/>
              </a:rPr>
              <a:t>File</a:t>
            </a:r>
            <a:endParaRPr lang="en-US" dirty="0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'Graph - Major Teach'!$B$17</c:f>
              <c:strCache>
                <c:ptCount val="1"/>
                <c:pt idx="0">
                  <c:v> Multi-Factor 
Productivity  </c:v>
                </c:pt>
              </c:strCache>
            </c:strRef>
          </c:tx>
          <c:invertIfNegative val="0"/>
          <c:cat>
            <c:numRef>
              <c:f>'Graph - Major Teach'!$A$18:$A$28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'Graph - Major Teach'!$B$18:$B$28</c:f>
              <c:numCache>
                <c:formatCode>_("$"* #,##0.0_);_("$"* \(#,##0.0\);_("$"* "-"??_);_(@_)</c:formatCode>
                <c:ptCount val="11"/>
                <c:pt idx="0">
                  <c:v>205.26131125355539</c:v>
                </c:pt>
                <c:pt idx="1">
                  <c:v>149.14393024659361</c:v>
                </c:pt>
                <c:pt idx="2">
                  <c:v>149.0138163457045</c:v>
                </c:pt>
                <c:pt idx="3">
                  <c:v>182.750544366372</c:v>
                </c:pt>
                <c:pt idx="4">
                  <c:v>215.02124465906721</c:v>
                </c:pt>
                <c:pt idx="5">
                  <c:v>288.03639695214878</c:v>
                </c:pt>
                <c:pt idx="6">
                  <c:v>389.61723294394051</c:v>
                </c:pt>
                <c:pt idx="7">
                  <c:v>398.18881206870702</c:v>
                </c:pt>
                <c:pt idx="8">
                  <c:v>373.40155851742998</c:v>
                </c:pt>
                <c:pt idx="9">
                  <c:v>416.30879215070598</c:v>
                </c:pt>
                <c:pt idx="10">
                  <c:v>425.05127678587007</c:v>
                </c:pt>
              </c:numCache>
            </c:numRef>
          </c:val>
        </c:ser>
        <c:ser>
          <c:idx val="2"/>
          <c:order val="1"/>
          <c:tx>
            <c:strRef>
              <c:f>'Graph - Major Teach'!$D$17</c:f>
              <c:strCache>
                <c:ptCount val="1"/>
                <c:pt idx="0">
                  <c:v> ACA  </c:v>
                </c:pt>
              </c:strCache>
            </c:strRef>
          </c:tx>
          <c:invertIfNegative val="0"/>
          <c:cat>
            <c:numRef>
              <c:f>'Graph - Major Teach'!$A$18:$A$28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'Graph - Major Teach'!$D$18:$D$28</c:f>
              <c:numCache>
                <c:formatCode>_("$"* #,##0.0_);_("$"* \(#,##0.0\);_("$"* "-"??_);_(@_)</c:formatCode>
                <c:ptCount val="11"/>
                <c:pt idx="0">
                  <c:v>29.14693008362368</c:v>
                </c:pt>
                <c:pt idx="1">
                  <c:v>239.35195257316261</c:v>
                </c:pt>
                <c:pt idx="2">
                  <c:v>238.42210615312729</c:v>
                </c:pt>
                <c:pt idx="3">
                  <c:v>60.916848122124037</c:v>
                </c:pt>
                <c:pt idx="4">
                  <c:v>230.3799049918577</c:v>
                </c:pt>
                <c:pt idx="5">
                  <c:v>240.03033079345761</c:v>
                </c:pt>
                <c:pt idx="6">
                  <c:v>243.5107705899627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3"/>
          <c:order val="2"/>
          <c:tx>
            <c:strRef>
              <c:f>'Graph - Major Teach'!$E$17</c:f>
              <c:strCache>
                <c:ptCount val="1"/>
                <c:pt idx="0">
                  <c:v> VPB </c:v>
                </c:pt>
              </c:strCache>
            </c:strRef>
          </c:tx>
          <c:invertIfNegative val="0"/>
          <c:cat>
            <c:numRef>
              <c:f>'Graph - Major Teach'!$A$18:$A$28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'Graph - Major Teach'!$E$18:$E$28</c:f>
              <c:numCache>
                <c:formatCode>_("$"* #,##0.0_);_("$"* \(#,##0.0\);_("$"* "-"??_);_(@_)</c:formatCode>
                <c:ptCount val="11"/>
                <c:pt idx="0">
                  <c:v>15.651530486010079</c:v>
                </c:pt>
                <c:pt idx="1">
                  <c:v>-5.8649695103974917</c:v>
                </c:pt>
                <c:pt idx="2">
                  <c:v>-7.497992788840075</c:v>
                </c:pt>
                <c:pt idx="3">
                  <c:v>304.71109266815131</c:v>
                </c:pt>
                <c:pt idx="4">
                  <c:v>351.20129937809219</c:v>
                </c:pt>
                <c:pt idx="5">
                  <c:v>365.91283457554601</c:v>
                </c:pt>
                <c:pt idx="6">
                  <c:v>381.24062395044501</c:v>
                </c:pt>
                <c:pt idx="7">
                  <c:v>397.21048188627208</c:v>
                </c:pt>
                <c:pt idx="8">
                  <c:v>413.84930410992359</c:v>
                </c:pt>
                <c:pt idx="9">
                  <c:v>431.18511298829628</c:v>
                </c:pt>
                <c:pt idx="10">
                  <c:v>449.24710472231948</c:v>
                </c:pt>
              </c:numCache>
            </c:numRef>
          </c:val>
        </c:ser>
        <c:ser>
          <c:idx val="4"/>
          <c:order val="3"/>
          <c:tx>
            <c:strRef>
              <c:f>'Graph - Major Teach'!$F$17</c:f>
              <c:strCache>
                <c:ptCount val="1"/>
                <c:pt idx="0">
                  <c:v> Readmission </c:v>
                </c:pt>
              </c:strCache>
            </c:strRef>
          </c:tx>
          <c:invertIfNegative val="0"/>
          <c:cat>
            <c:numRef>
              <c:f>'Graph - Major Teach'!$A$18:$A$28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'Graph - Major Teach'!$F$18:$F$28</c:f>
              <c:numCache>
                <c:formatCode>_("$"* #,##0.0_);_("$"* \(#,##0.0\);_("$"* "-"??_);_(@_)</c:formatCode>
                <c:ptCount val="11"/>
                <c:pt idx="0">
                  <c:v>136.2137224665799</c:v>
                </c:pt>
                <c:pt idx="1">
                  <c:v>58.854212681052353</c:v>
                </c:pt>
                <c:pt idx="2">
                  <c:v>95.451192005490768</c:v>
                </c:pt>
                <c:pt idx="3">
                  <c:v>522.36187314540257</c:v>
                </c:pt>
                <c:pt idx="4">
                  <c:v>526.80194906713859</c:v>
                </c:pt>
                <c:pt idx="5">
                  <c:v>548.86925186331848</c:v>
                </c:pt>
                <c:pt idx="6">
                  <c:v>556.82785601533681</c:v>
                </c:pt>
                <c:pt idx="7">
                  <c:v>569.07806884767433</c:v>
                </c:pt>
                <c:pt idx="8">
                  <c:v>582.16686443117044</c:v>
                </c:pt>
                <c:pt idx="9">
                  <c:v>594.97453544865641</c:v>
                </c:pt>
                <c:pt idx="10">
                  <c:v>607.46900069307821</c:v>
                </c:pt>
              </c:numCache>
            </c:numRef>
          </c:val>
        </c:ser>
        <c:ser>
          <c:idx val="8"/>
          <c:order val="4"/>
          <c:tx>
            <c:strRef>
              <c:f>'Graph - Major Teach'!$H$17</c:f>
              <c:strCache>
                <c:ptCount val="1"/>
                <c:pt idx="0">
                  <c:v>HAC</c:v>
                </c:pt>
              </c:strCache>
            </c:strRef>
          </c:tx>
          <c:invertIfNegative val="0"/>
          <c:val>
            <c:numRef>
              <c:f>'Graph - Major Teach'!$H$18:$H$28</c:f>
              <c:numCache>
                <c:formatCode>_("$"* #,##0.0_);_("$"* \(#,##0.0\);_("$"* "-"??_);_(@_)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150.5165243487634</c:v>
                </c:pt>
                <c:pt idx="3">
                  <c:v>174.12062438180089</c:v>
                </c:pt>
                <c:pt idx="4">
                  <c:v>175.60064968904621</c:v>
                </c:pt>
                <c:pt idx="5">
                  <c:v>182.95641728777301</c:v>
                </c:pt>
                <c:pt idx="6">
                  <c:v>185.6092853384454</c:v>
                </c:pt>
                <c:pt idx="7">
                  <c:v>189.6926896158914</c:v>
                </c:pt>
                <c:pt idx="8">
                  <c:v>194.055621477057</c:v>
                </c:pt>
                <c:pt idx="9">
                  <c:v>198.32484514955209</c:v>
                </c:pt>
                <c:pt idx="10">
                  <c:v>202.48966689769281</c:v>
                </c:pt>
              </c:numCache>
            </c:numRef>
          </c:val>
        </c:ser>
        <c:ser>
          <c:idx val="5"/>
          <c:order val="5"/>
          <c:tx>
            <c:strRef>
              <c:f>'Graph - Major Teach'!$G$17</c:f>
              <c:strCache>
                <c:ptCount val="1"/>
                <c:pt idx="0">
                  <c:v>DSH/UCP Cut</c:v>
                </c:pt>
              </c:strCache>
            </c:strRef>
          </c:tx>
          <c:invertIfNegative val="0"/>
          <c:cat>
            <c:numRef>
              <c:f>'Graph - Major Teach'!$A$18:$A$28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'Graph - Major Teach'!$G$18:$G$28</c:f>
              <c:numCache>
                <c:formatCode>_("$"* #,##0.0_);_("$"* \(#,##0.0\);_("$"* "-"??_);_(@_)</c:formatCode>
                <c:ptCount val="11"/>
                <c:pt idx="0">
                  <c:v>0</c:v>
                </c:pt>
                <c:pt idx="1">
                  <c:v>172.92192470888679</c:v>
                </c:pt>
                <c:pt idx="2">
                  <c:v>722.17822129996432</c:v>
                </c:pt>
                <c:pt idx="3">
                  <c:v>1435.2533797919921</c:v>
                </c:pt>
                <c:pt idx="4">
                  <c:v>1447.453033520226</c:v>
                </c:pt>
                <c:pt idx="5">
                  <c:v>1508.0856572804489</c:v>
                </c:pt>
                <c:pt idx="6">
                  <c:v>1529.9528993110159</c:v>
                </c:pt>
                <c:pt idx="7">
                  <c:v>1563.611863095857</c:v>
                </c:pt>
                <c:pt idx="8">
                  <c:v>1599.574935947061</c:v>
                </c:pt>
                <c:pt idx="9">
                  <c:v>1634.7655845378961</c:v>
                </c:pt>
                <c:pt idx="10">
                  <c:v>1669.0956618131911</c:v>
                </c:pt>
              </c:numCache>
            </c:numRef>
          </c:val>
        </c:ser>
        <c:ser>
          <c:idx val="6"/>
          <c:order val="6"/>
          <c:tx>
            <c:strRef>
              <c:f>'Graph - Major Teach'!$I$17</c:f>
              <c:strCache>
                <c:ptCount val="1"/>
                <c:pt idx="0">
                  <c:v>Sequestration</c:v>
                </c:pt>
              </c:strCache>
            </c:strRef>
          </c:tx>
          <c:invertIfNegative val="0"/>
          <c:cat>
            <c:numRef>
              <c:f>'Graph - Major Teach'!$A$18:$A$28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'Graph - Major Teach'!$I$18:$I$28</c:f>
              <c:numCache>
                <c:formatCode>_("$"* #,##0.0_);_("$"* \(#,##0.0\);_("$"* "-"??_);_(@_)</c:formatCode>
                <c:ptCount val="11"/>
                <c:pt idx="0">
                  <c:v>582.35566307079966</c:v>
                </c:pt>
                <c:pt idx="1">
                  <c:v>593.59284238144278</c:v>
                </c:pt>
                <c:pt idx="2">
                  <c:v>585.18708020087001</c:v>
                </c:pt>
                <c:pt idx="3">
                  <c:v>532.67358945298167</c:v>
                </c:pt>
                <c:pt idx="4">
                  <c:v>537.20131496333261</c:v>
                </c:pt>
                <c:pt idx="5">
                  <c:v>559.70423869167837</c:v>
                </c:pt>
                <c:pt idx="6">
                  <c:v>567.81995015270797</c:v>
                </c:pt>
                <c:pt idx="7">
                  <c:v>580.311989056068</c:v>
                </c:pt>
                <c:pt idx="8">
                  <c:v>593.65916480435669</c:v>
                </c:pt>
                <c:pt idx="9">
                  <c:v>606.71966643005283</c:v>
                </c:pt>
                <c:pt idx="10">
                  <c:v>619.46077942508418</c:v>
                </c:pt>
              </c:numCache>
            </c:numRef>
          </c:val>
        </c:ser>
        <c:ser>
          <c:idx val="7"/>
          <c:order val="7"/>
          <c:tx>
            <c:strRef>
              <c:f>'Graph - Major Teach'!$J$17</c:f>
              <c:strCache>
                <c:ptCount val="1"/>
                <c:pt idx="0">
                  <c:v> IME Cut </c:v>
                </c:pt>
              </c:strCache>
            </c:strRef>
          </c:tx>
          <c:invertIfNegative val="0"/>
          <c:cat>
            <c:numRef>
              <c:f>'Graph - Major Teach'!$A$18:$A$28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'Graph - Major Teach'!$J$18:$J$28</c:f>
              <c:numCache>
                <c:formatCode>_("$"* #,##0.0_);_("$"* \(#,##0.0\);_("$"* "-"??_);_(@_)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1795.309558105841</c:v>
                </c:pt>
                <c:pt idx="4">
                  <c:v>1810.56968934974</c:v>
                </c:pt>
                <c:pt idx="5">
                  <c:v>1886.4129728440751</c:v>
                </c:pt>
                <c:pt idx="6">
                  <c:v>1913.765960950315</c:v>
                </c:pt>
                <c:pt idx="7">
                  <c:v>1955.8688120912209</c:v>
                </c:pt>
                <c:pt idx="8">
                  <c:v>2000.853794769318</c:v>
                </c:pt>
                <c:pt idx="9">
                  <c:v>2044.8725782542449</c:v>
                </c:pt>
                <c:pt idx="10">
                  <c:v>2087.8149023975848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0925696"/>
        <c:axId val="64245696"/>
      </c:barChart>
      <c:lineChart>
        <c:grouping val="standard"/>
        <c:varyColors val="0"/>
        <c:ser>
          <c:idx val="0"/>
          <c:order val="8"/>
          <c:tx>
            <c:strRef>
              <c:f>'Graph - Major Teach'!$L$17</c:f>
              <c:strCache>
                <c:ptCount val="1"/>
                <c:pt idx="0">
                  <c:v>% of Total Payments</c:v>
                </c:pt>
              </c:strCache>
            </c:strRef>
          </c:tx>
          <c:cat>
            <c:numRef>
              <c:f>'Graph - Major Teach'!$A$21:$A$29</c:f>
              <c:numCache>
                <c:formatCode>General</c:formatCod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'Graph - Major Teach'!$L$18:$L$28</c:f>
              <c:numCache>
                <c:formatCode>0.00%</c:formatCode>
                <c:ptCount val="11"/>
                <c:pt idx="0">
                  <c:v>3.3265896385481102E-2</c:v>
                </c:pt>
                <c:pt idx="1">
                  <c:v>4.3710322879702099E-2</c:v>
                </c:pt>
                <c:pt idx="2">
                  <c:v>6.9500762793888796E-2</c:v>
                </c:pt>
                <c:pt idx="3">
                  <c:v>0.20974898251917701</c:v>
                </c:pt>
                <c:pt idx="4">
                  <c:v>0.21977667981638699</c:v>
                </c:pt>
                <c:pt idx="5">
                  <c:v>0.212465138117127</c:v>
                </c:pt>
                <c:pt idx="6">
                  <c:v>0.216578521226373</c:v>
                </c:pt>
                <c:pt idx="7">
                  <c:v>0.20777210027676901</c:v>
                </c:pt>
                <c:pt idx="8">
                  <c:v>0.20687799065992099</c:v>
                </c:pt>
                <c:pt idx="9">
                  <c:v>0.20844742087599299</c:v>
                </c:pt>
                <c:pt idx="10">
                  <c:v>0.20882245647884901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041408"/>
        <c:axId val="64246272"/>
      </c:lineChart>
      <c:catAx>
        <c:axId val="1209256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Fiscal 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4245696"/>
        <c:crosses val="autoZero"/>
        <c:auto val="1"/>
        <c:lblAlgn val="ctr"/>
        <c:lblOffset val="100"/>
        <c:noMultiLvlLbl val="0"/>
      </c:catAx>
      <c:valAx>
        <c:axId val="64245696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b="1" i="0" baseline="0" dirty="0">
                    <a:effectLst/>
                  </a:rPr>
                  <a:t>Revenue at Risk (Millions)</a:t>
                </a:r>
                <a:endParaRPr lang="en-US" sz="1200" dirty="0">
                  <a:effectLst/>
                </a:endParaRPr>
              </a:p>
            </c:rich>
          </c:tx>
          <c:layout/>
          <c:overlay val="0"/>
        </c:title>
        <c:numFmt formatCode="&quot;$&quot;#,##0" sourceLinked="0"/>
        <c:majorTickMark val="out"/>
        <c:minorTickMark val="none"/>
        <c:tickLblPos val="nextTo"/>
        <c:crossAx val="120925696"/>
        <c:crosses val="autoZero"/>
        <c:crossBetween val="between"/>
      </c:valAx>
      <c:valAx>
        <c:axId val="64246272"/>
        <c:scaling>
          <c:orientation val="minMax"/>
        </c:scaling>
        <c:delete val="0"/>
        <c:axPos val="r"/>
        <c:numFmt formatCode="0.00%" sourceLinked="1"/>
        <c:majorTickMark val="out"/>
        <c:minorTickMark val="none"/>
        <c:tickLblPos val="nextTo"/>
        <c:crossAx val="121041408"/>
        <c:crosses val="max"/>
        <c:crossBetween val="between"/>
      </c:valAx>
      <c:catAx>
        <c:axId val="1210414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64246272"/>
        <c:crosses val="autoZero"/>
        <c:auto val="1"/>
        <c:lblAlgn val="ctr"/>
        <c:lblOffset val="100"/>
        <c:noMultiLvlLbl val="0"/>
      </c:cat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-14288"/>
            <a:ext cx="188238" cy="27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177" tIns="46589" rIns="93177" bIns="46589" numCol="1" anchor="t" anchorCtr="0" compatLnSpc="1">
            <a:prstTxWarp prst="textNoShape">
              <a:avLst/>
            </a:prstTxWarp>
            <a:spAutoFit/>
          </a:bodyPr>
          <a:lstStyle>
            <a:lvl1pPr defTabSz="931863">
              <a:defRPr sz="1200" b="0">
                <a:solidFill>
                  <a:srgbClr val="47474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10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22163" y="-14288"/>
            <a:ext cx="188237" cy="27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177" tIns="46589" rIns="93177" bIns="46589" numCol="1" anchor="t" anchorCtr="0" compatLnSpc="1">
            <a:prstTxWarp prst="textNoShape">
              <a:avLst/>
            </a:prstTxWarp>
            <a:spAutoFit/>
          </a:bodyPr>
          <a:lstStyle>
            <a:lvl1pPr algn="r" defTabSz="931863">
              <a:defRPr sz="1200" b="0">
                <a:solidFill>
                  <a:srgbClr val="47474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10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634675" y="9017647"/>
            <a:ext cx="375725" cy="27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177" tIns="46589" rIns="93177" bIns="46589" numCol="1" anchor="b" anchorCtr="0" compatLnSpc="1">
            <a:prstTxWarp prst="textNoShape">
              <a:avLst/>
            </a:prstTxWarp>
            <a:spAutoFit/>
          </a:bodyPr>
          <a:lstStyle>
            <a:lvl1pPr algn="r" defTabSz="931863">
              <a:defRPr sz="1200" b="0">
                <a:solidFill>
                  <a:srgbClr val="474747"/>
                </a:solidFill>
              </a:defRPr>
            </a:lvl1pPr>
          </a:lstStyle>
          <a:p>
            <a:fld id="{E9BF1EA9-1DE5-4D0D-9DC9-5C92465C281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719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 b="0">
                <a:solidFill>
                  <a:srgbClr val="00005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>
                <a:solidFill>
                  <a:srgbClr val="00005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8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6426"/>
            <a:ext cx="514096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264"/>
            <a:ext cx="303784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>
                <a:solidFill>
                  <a:srgbClr val="000052"/>
                </a:solidFill>
              </a:defRPr>
            </a:lvl1pPr>
          </a:lstStyle>
          <a:p>
            <a:fld id="{AE825233-37C7-4EA0-914D-215BCF8766F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30265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3D631C-1877-4A24-ACD7-2C41E2CABE45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99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000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 smtClean="0"/>
              <a:t>Table G5,</a:t>
            </a:r>
            <a:r>
              <a:rPr lang="en-US" baseline="0" dirty="0" smtClean="0"/>
              <a:t> Inpatient and Outpatient Operations Data Fiscal Year 2012 Data, AAMC Data Book, April 2014</a:t>
            </a:r>
            <a:endParaRPr lang="en-US" dirty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9749" indent="-28836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3461" indent="-23069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4844" indent="-23069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76229" indent="-23069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37613" indent="-2306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98997" indent="-2306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60382" indent="-2306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21765" indent="-2306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525DB79-BC1C-9141-90BA-6A71FDB39610}" type="slidenum">
              <a:rPr lang="en-US">
                <a:solidFill>
                  <a:srgbClr val="FFFFFF"/>
                </a:solidFill>
              </a:rPr>
              <a:pPr eaLnBrk="1" hangingPunct="1"/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248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Among Medicare beneficiaries who are age 65 or older, the fraction who will be significantly older than 65 will increase over the next 25 years (see Figure 2-3). That shift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affects CBO’s long-term projections because Medicare spending has traditionally been higher, on average, for the older people within the over-65 group. For example, in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Parts A and B of the fee-for-service portion of Medicare in calendar year 2011, spending for beneficiaries who were 66 years old averaged about $4,500; for those age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75, about $8,500; and for those age 85, about $12,500.59  CBO expects that pattern to persist in the future. One consequence of the pattern is that a larger share of the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program’s spending goes to beneficiaries over any given age than the share of beneficiaries they constitute. For example, the people who will be age 75 or older in 2039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will represent about 50 percent of the elderly people enrolled in Medicare but will account for about 60 percent of the program’s spending for such enrollees,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according to CBO’s projections.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25233-37C7-4EA0-914D-215BCF8766F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751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65239" indent="-165239" defTabSz="881280">
              <a:buFont typeface="Arial" pitchFamily="34" charset="0"/>
              <a:buChar char="•"/>
              <a:defRPr/>
            </a:pPr>
            <a:r>
              <a:rPr lang="en-US" dirty="0" smtClean="0"/>
              <a:t>Member engagement (How can we help you) points:</a:t>
            </a:r>
          </a:p>
          <a:p>
            <a:pPr marL="605935" lvl="1" indent="-165239" defTabSz="881280">
              <a:buFont typeface="Arial" pitchFamily="34" charset="0"/>
              <a:buChar char="•"/>
              <a:defRPr/>
            </a:pPr>
            <a:r>
              <a:rPr lang="en-US" dirty="0" smtClean="0"/>
              <a:t>We’re here to help your entire institution…</a:t>
            </a:r>
          </a:p>
          <a:p>
            <a:pPr marL="605935" lvl="1" indent="-165239" defTabSz="881280">
              <a:buFont typeface="Arial" pitchFamily="34" charset="0"/>
              <a:buChar char="•"/>
              <a:defRPr/>
            </a:pPr>
            <a:r>
              <a:rPr lang="en-US" dirty="0" smtClean="0"/>
              <a:t>To </a:t>
            </a:r>
            <a:r>
              <a:rPr lang="en-US" dirty="0"/>
              <a:t>stay abreast of the latest news and advocacy updates, I encourage you to download our mobile app, AAMCAction, from the App Store (iPhone/iPad) or Google Play (Android devices)</a:t>
            </a:r>
          </a:p>
          <a:p>
            <a:pPr marL="165239" indent="-165239" defTabSz="881280"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810FE-85F6-4E9B-AC00-284CD00EF874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57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C7B0DD-E95D-4A9D-B439-80FA78E19770}" type="slidenum">
              <a:rPr lang="en-US"/>
              <a:pPr/>
              <a:t>37</a:t>
            </a:fld>
            <a:endParaRPr lang="en-US" dirty="0"/>
          </a:p>
        </p:txBody>
      </p:sp>
      <p:sp>
        <p:nvSpPr>
          <p:cNvPr id="955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5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680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075" y="0"/>
            <a:ext cx="3191256" cy="6858000"/>
          </a:xfrm>
          <a:prstGeom prst="rect">
            <a:avLst/>
          </a:prstGeom>
        </p:spPr>
      </p:pic>
      <p:sp>
        <p:nvSpPr>
          <p:cNvPr id="4060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73125" y="2535238"/>
            <a:ext cx="7304088" cy="1187450"/>
          </a:xfrm>
        </p:spPr>
        <p:txBody>
          <a:bodyPr anchor="t"/>
          <a:lstStyle>
            <a:lvl1pPr>
              <a:lnSpc>
                <a:spcPct val="8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060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73125" y="4681538"/>
            <a:ext cx="7304088" cy="1273175"/>
          </a:xfrm>
        </p:spPr>
        <p:txBody>
          <a:bodyPr/>
          <a:lstStyle>
            <a:lvl1pPr>
              <a:defRPr sz="260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>
                <a:solidFill>
                  <a:srgbClr val="092F6D"/>
                </a:solidFill>
              </a:rPr>
              <a:pPr/>
              <a:t>‹#›</a:t>
            </a:fld>
            <a:endParaRPr lang="en-US" dirty="0">
              <a:solidFill>
                <a:srgbClr val="092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89280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569853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025" y="1401763"/>
            <a:ext cx="3917950" cy="4767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1401763"/>
            <a:ext cx="3917950" cy="4767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>
                <a:solidFill>
                  <a:srgbClr val="092F6D"/>
                </a:solidFill>
              </a:rPr>
              <a:pPr/>
              <a:t>‹#›</a:t>
            </a:fld>
            <a:endParaRPr lang="en-US" dirty="0">
              <a:solidFill>
                <a:srgbClr val="092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10685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430" y="148822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4430" y="2127983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2255" y="148822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2255" y="2127983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69913" y="611188"/>
            <a:ext cx="8386762" cy="6207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4568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>
                <a:solidFill>
                  <a:srgbClr val="092F6D"/>
                </a:solidFill>
              </a:rPr>
              <a:pPr/>
              <a:t>‹#›</a:t>
            </a:fld>
            <a:endParaRPr lang="en-US" dirty="0">
              <a:solidFill>
                <a:srgbClr val="092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60144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>
                <a:solidFill>
                  <a:srgbClr val="092F6D"/>
                </a:solidFill>
              </a:rPr>
              <a:pPr/>
              <a:t>‹#›</a:t>
            </a:fld>
            <a:endParaRPr lang="en-US" dirty="0">
              <a:solidFill>
                <a:srgbClr val="092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53244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>
                <a:solidFill>
                  <a:srgbClr val="092F6D"/>
                </a:solidFill>
              </a:rPr>
              <a:pPr/>
              <a:t>‹#›</a:t>
            </a:fld>
            <a:endParaRPr lang="en-US" dirty="0">
              <a:solidFill>
                <a:srgbClr val="092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82683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>
                <a:solidFill>
                  <a:srgbClr val="092F6D"/>
                </a:solidFill>
              </a:rPr>
              <a:pPr/>
              <a:t>‹#›</a:t>
            </a:fld>
            <a:endParaRPr lang="en-US" dirty="0">
              <a:solidFill>
                <a:srgbClr val="092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96665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>
                <a:solidFill>
                  <a:srgbClr val="092F6D"/>
                </a:solidFill>
              </a:rPr>
              <a:pPr/>
              <a:t>‹#›</a:t>
            </a:fld>
            <a:endParaRPr lang="en-US" dirty="0">
              <a:solidFill>
                <a:srgbClr val="092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96012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>
                <a:solidFill>
                  <a:srgbClr val="092F6D"/>
                </a:solidFill>
              </a:rPr>
              <a:pPr/>
              <a:t>‹#›</a:t>
            </a:fld>
            <a:endParaRPr lang="en-US" dirty="0">
              <a:solidFill>
                <a:srgbClr val="092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28071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8645" y="611188"/>
            <a:ext cx="1618029" cy="55578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9912" y="611188"/>
            <a:ext cx="6440487" cy="5557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>
                <a:solidFill>
                  <a:srgbClr val="092F6D"/>
                </a:solidFill>
              </a:rPr>
              <a:pPr/>
              <a:t>‹#›</a:t>
            </a:fld>
            <a:endParaRPr lang="en-US" dirty="0">
              <a:solidFill>
                <a:srgbClr val="092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743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0198" name="Picture 38" descr="AAMC_revPPTtitle_w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88"/>
            <a:ext cx="9139237" cy="6853237"/>
          </a:xfrm>
          <a:prstGeom prst="rect">
            <a:avLst/>
          </a:prstGeom>
          <a:noFill/>
        </p:spPr>
      </p:pic>
      <p:sp>
        <p:nvSpPr>
          <p:cNvPr id="4060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73125" y="2535238"/>
            <a:ext cx="7304088" cy="1187450"/>
          </a:xfrm>
        </p:spPr>
        <p:txBody>
          <a:bodyPr anchor="t"/>
          <a:lstStyle>
            <a:lvl1pPr>
              <a:lnSpc>
                <a:spcPct val="8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60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73125" y="4681538"/>
            <a:ext cx="7304088" cy="1273175"/>
          </a:xfrm>
        </p:spPr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060164" name="Text Box 4"/>
          <p:cNvSpPr txBox="1">
            <a:spLocks noChangeArrowheads="1"/>
          </p:cNvSpPr>
          <p:nvPr/>
        </p:nvSpPr>
        <p:spPr bwMode="auto">
          <a:xfrm>
            <a:off x="1085850" y="4740275"/>
            <a:ext cx="12827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1066800">
              <a:spcBef>
                <a:spcPct val="50000"/>
              </a:spcBef>
            </a:pPr>
            <a:endParaRPr lang="en-US" b="0" dirty="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678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>
                <a:solidFill>
                  <a:srgbClr val="092F6D"/>
                </a:solidFill>
              </a:rPr>
              <a:pPr/>
              <a:t>‹#›</a:t>
            </a:fld>
            <a:endParaRPr lang="en-US" dirty="0">
              <a:solidFill>
                <a:srgbClr val="092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3891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025" y="1401763"/>
            <a:ext cx="3917950" cy="4767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1401763"/>
            <a:ext cx="3917950" cy="4767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>
                <a:solidFill>
                  <a:srgbClr val="092F6D"/>
                </a:solidFill>
              </a:rPr>
              <a:pPr/>
              <a:t>‹#›</a:t>
            </a:fld>
            <a:endParaRPr lang="en-US" dirty="0">
              <a:solidFill>
                <a:srgbClr val="092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237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430" y="148822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4430" y="2127983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2255" y="148822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2255" y="2127983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69913" y="611188"/>
            <a:ext cx="8386762" cy="6207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4568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>
                <a:solidFill>
                  <a:srgbClr val="092F6D"/>
                </a:solidFill>
              </a:rPr>
              <a:pPr/>
              <a:t>‹#›</a:t>
            </a:fld>
            <a:endParaRPr lang="en-US" dirty="0">
              <a:solidFill>
                <a:srgbClr val="092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82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>
                <a:solidFill>
                  <a:srgbClr val="092F6D"/>
                </a:solidFill>
              </a:rPr>
              <a:pPr/>
              <a:t>‹#›</a:t>
            </a:fld>
            <a:endParaRPr lang="en-US" dirty="0">
              <a:solidFill>
                <a:srgbClr val="092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467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>
                <a:solidFill>
                  <a:srgbClr val="092F6D"/>
                </a:solidFill>
              </a:rPr>
              <a:pPr/>
              <a:t>‹#›</a:t>
            </a:fld>
            <a:endParaRPr lang="en-US" dirty="0">
              <a:solidFill>
                <a:srgbClr val="092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948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>
                <a:solidFill>
                  <a:srgbClr val="092F6D"/>
                </a:solidFill>
              </a:rPr>
              <a:pPr/>
              <a:t>‹#›</a:t>
            </a:fld>
            <a:endParaRPr lang="en-US" dirty="0">
              <a:solidFill>
                <a:srgbClr val="092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5111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075" y="0"/>
            <a:ext cx="3191256" cy="6858000"/>
          </a:xfrm>
          <a:prstGeom prst="rect">
            <a:avLst/>
          </a:prstGeom>
        </p:spPr>
      </p:pic>
      <p:sp>
        <p:nvSpPr>
          <p:cNvPr id="4060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73125" y="2535238"/>
            <a:ext cx="7304088" cy="1187450"/>
          </a:xfrm>
        </p:spPr>
        <p:txBody>
          <a:bodyPr anchor="t"/>
          <a:lstStyle>
            <a:lvl1pPr>
              <a:lnSpc>
                <a:spcPct val="8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060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73125" y="4681538"/>
            <a:ext cx="7304088" cy="1273175"/>
          </a:xfrm>
        </p:spPr>
        <p:txBody>
          <a:bodyPr/>
          <a:lstStyle>
            <a:lvl1pPr>
              <a:defRPr sz="260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097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>
                <a:solidFill>
                  <a:srgbClr val="013D79"/>
                </a:solidFill>
              </a:rPr>
              <a:pPr/>
              <a:t>‹#›</a:t>
            </a:fld>
            <a:endParaRPr lang="en-US" dirty="0">
              <a:solidFill>
                <a:srgbClr val="013D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1086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>
                <a:solidFill>
                  <a:srgbClr val="013D79"/>
                </a:solidFill>
              </a:rPr>
              <a:pPr/>
              <a:t>‹#›</a:t>
            </a:fld>
            <a:endParaRPr lang="en-US" dirty="0">
              <a:solidFill>
                <a:srgbClr val="013D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990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>
                <a:solidFill>
                  <a:srgbClr val="013D79"/>
                </a:solidFill>
              </a:rPr>
              <a:pPr/>
              <a:t>‹#›</a:t>
            </a:fld>
            <a:endParaRPr lang="en-US" dirty="0">
              <a:solidFill>
                <a:srgbClr val="013D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139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5978769"/>
          </a:xfrm>
          <a:prstGeom prst="rect">
            <a:avLst/>
          </a:prstGeom>
          <a:solidFill>
            <a:srgbClr val="547BB2"/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>
                <a:solidFill>
                  <a:srgbClr val="013D79"/>
                </a:solidFill>
              </a:rPr>
              <a:pPr/>
              <a:t>‹#›</a:t>
            </a:fld>
            <a:endParaRPr lang="en-US" dirty="0">
              <a:solidFill>
                <a:srgbClr val="013D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390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386763" cy="6207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81025" y="1401763"/>
            <a:ext cx="7988300" cy="4767262"/>
          </a:xfrm>
        </p:spPr>
        <p:txBody>
          <a:bodyPr/>
          <a:lstStyle/>
          <a:p>
            <a:pPr lvl="0"/>
            <a:r>
              <a:rPr lang="en-US" noProof="0" dirty="0" smtClean="0"/>
              <a:t>Click icon to add chart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381750"/>
            <a:ext cx="533400" cy="47625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50000"/>
              </a:spcBef>
              <a:defRPr>
                <a:latin typeface="Arial" charset="0"/>
              </a:defRPr>
            </a:lvl1pPr>
          </a:lstStyle>
          <a:p>
            <a:pPr>
              <a:defRPr/>
            </a:pPr>
            <a:fld id="{3F0D7412-C965-42BD-AD3B-47678C845832}" type="slidenum">
              <a:rPr lang="en-US">
                <a:solidFill>
                  <a:srgbClr val="FAFAFA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AFA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51118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430" y="148822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4430" y="2127983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2255" y="148822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2255" y="2127983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69913" y="611188"/>
            <a:ext cx="8386762" cy="6207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4568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>
                <a:solidFill>
                  <a:srgbClr val="013D79"/>
                </a:solidFill>
              </a:rPr>
              <a:pPr/>
              <a:t>‹#›</a:t>
            </a:fld>
            <a:endParaRPr lang="en-US" dirty="0">
              <a:solidFill>
                <a:srgbClr val="013D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229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075" y="0"/>
            <a:ext cx="3191256" cy="6858000"/>
          </a:xfrm>
          <a:prstGeom prst="rect">
            <a:avLst/>
          </a:prstGeom>
        </p:spPr>
      </p:pic>
      <p:sp>
        <p:nvSpPr>
          <p:cNvPr id="4060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73125" y="2535238"/>
            <a:ext cx="7304088" cy="1187450"/>
          </a:xfrm>
        </p:spPr>
        <p:txBody>
          <a:bodyPr anchor="t"/>
          <a:lstStyle>
            <a:lvl1pPr>
              <a:lnSpc>
                <a:spcPct val="8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060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73125" y="4681538"/>
            <a:ext cx="7304088" cy="1273175"/>
          </a:xfrm>
        </p:spPr>
        <p:txBody>
          <a:bodyPr/>
          <a:lstStyle>
            <a:lvl1pPr>
              <a:defRPr sz="260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672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>
                <a:solidFill>
                  <a:srgbClr val="013D79"/>
                </a:solidFill>
              </a:rPr>
              <a:pPr/>
              <a:t>‹#›</a:t>
            </a:fld>
            <a:endParaRPr lang="en-US" dirty="0">
              <a:solidFill>
                <a:srgbClr val="013D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121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430" y="148822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4430" y="2127983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2255" y="148822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2255" y="2127983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69913" y="611188"/>
            <a:ext cx="8386762" cy="6207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4568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>
                <a:solidFill>
                  <a:srgbClr val="013D79"/>
                </a:solidFill>
              </a:rPr>
              <a:pPr/>
              <a:t>‹#›</a:t>
            </a:fld>
            <a:endParaRPr lang="en-US" dirty="0">
              <a:solidFill>
                <a:srgbClr val="013D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173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>
                <a:solidFill>
                  <a:srgbClr val="013D79"/>
                </a:solidFill>
              </a:rPr>
              <a:pPr/>
              <a:t>‹#›</a:t>
            </a:fld>
            <a:endParaRPr lang="en-US" dirty="0">
              <a:solidFill>
                <a:srgbClr val="013D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642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>
                <a:solidFill>
                  <a:srgbClr val="013D79"/>
                </a:solidFill>
              </a:rPr>
              <a:pPr/>
              <a:t>‹#›</a:t>
            </a:fld>
            <a:endParaRPr lang="en-US" dirty="0">
              <a:solidFill>
                <a:srgbClr val="013D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279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74050" cy="4603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005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990600"/>
            <a:ext cx="40005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477000"/>
            <a:ext cx="28956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0" y="6456829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D4587BE-D6C4-4D03-97EB-2BBD73F9298D}" type="slidenum">
              <a:rPr lang="en-US">
                <a:solidFill>
                  <a:srgbClr val="013D79"/>
                </a:solidFill>
              </a:rPr>
              <a:pPr/>
              <a:t>‹#›</a:t>
            </a:fld>
            <a:endParaRPr lang="en-US" dirty="0">
              <a:solidFill>
                <a:srgbClr val="013D79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477000"/>
            <a:ext cx="21336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152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386763" cy="6207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81025" y="1401763"/>
            <a:ext cx="7988300" cy="4767262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381750"/>
            <a:ext cx="533400" cy="476250"/>
          </a:xfrm>
        </p:spPr>
        <p:txBody>
          <a:bodyPr/>
          <a:lstStyle>
            <a:lvl1pPr>
              <a:spcBef>
                <a:spcPct val="50000"/>
              </a:spcBef>
              <a:defRPr>
                <a:solidFill>
                  <a:srgbClr val="FAFAFA"/>
                </a:solidFill>
              </a:defRPr>
            </a:lvl1pPr>
          </a:lstStyle>
          <a:p>
            <a:pPr>
              <a:defRPr/>
            </a:pPr>
            <a:fld id="{DC13EFA2-B672-415F-8B41-EC2DC1E525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813548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0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73125" y="2535238"/>
            <a:ext cx="7304088" cy="1187450"/>
          </a:xfrm>
        </p:spPr>
        <p:txBody>
          <a:bodyPr anchor="t"/>
          <a:lstStyle>
            <a:lvl1pPr>
              <a:lnSpc>
                <a:spcPct val="8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060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73125" y="4681540"/>
            <a:ext cx="7304088" cy="1273175"/>
          </a:xfrm>
        </p:spPr>
        <p:txBody>
          <a:bodyPr/>
          <a:lstStyle>
            <a:lvl1pPr>
              <a:defRPr sz="195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558" y="0"/>
            <a:ext cx="23934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638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>
                <a:solidFill>
                  <a:srgbClr val="013D79"/>
                </a:solidFill>
              </a:rPr>
              <a:pPr/>
              <a:t>‹#›</a:t>
            </a:fld>
            <a:endParaRPr lang="en-US" dirty="0">
              <a:solidFill>
                <a:srgbClr val="013D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896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>
                <a:solidFill>
                  <a:srgbClr val="013D79"/>
                </a:solidFill>
              </a:rPr>
              <a:pPr/>
              <a:t>‹#›</a:t>
            </a:fld>
            <a:endParaRPr lang="en-US" dirty="0">
              <a:solidFill>
                <a:srgbClr val="013D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231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>
                <a:solidFill>
                  <a:srgbClr val="013D79"/>
                </a:solidFill>
              </a:rPr>
              <a:pPr/>
              <a:t>‹#›</a:t>
            </a:fld>
            <a:endParaRPr lang="en-US" dirty="0">
              <a:solidFill>
                <a:srgbClr val="013D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695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>
                <a:solidFill>
                  <a:srgbClr val="013D79"/>
                </a:solidFill>
              </a:rPr>
              <a:pPr/>
              <a:t>‹#›</a:t>
            </a:fld>
            <a:endParaRPr lang="en-US" dirty="0">
              <a:solidFill>
                <a:srgbClr val="013D79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1"/>
            <a:ext cx="9144000" cy="6104965"/>
          </a:xfrm>
          <a:prstGeom prst="rect">
            <a:avLst/>
          </a:prstGeom>
          <a:solidFill>
            <a:srgbClr val="547BB2"/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sz="150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32615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29900"/>
            <a:ext cx="8386763" cy="6207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81026" y="1122061"/>
            <a:ext cx="7988300" cy="4767262"/>
          </a:xfrm>
        </p:spPr>
        <p:txBody>
          <a:bodyPr/>
          <a:lstStyle/>
          <a:p>
            <a:pPr lvl="0"/>
            <a:r>
              <a:rPr lang="en-US" noProof="0" dirty="0" smtClean="0"/>
              <a:t>Click icon to add chart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381750"/>
            <a:ext cx="533400" cy="47625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50000"/>
              </a:spcBef>
              <a:defRPr>
                <a:latin typeface="Arial" charset="0"/>
              </a:defRPr>
            </a:lvl1pPr>
          </a:lstStyle>
          <a:p>
            <a:pPr>
              <a:defRPr/>
            </a:pPr>
            <a:fld id="{3F0D7412-C965-42BD-AD3B-47678C845832}" type="slidenum">
              <a:rPr lang="en-US">
                <a:solidFill>
                  <a:srgbClr val="FAFAFA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AFA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39936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075" y="0"/>
            <a:ext cx="3191256" cy="6858000"/>
          </a:xfrm>
          <a:prstGeom prst="rect">
            <a:avLst/>
          </a:prstGeom>
        </p:spPr>
      </p:pic>
      <p:sp>
        <p:nvSpPr>
          <p:cNvPr id="4060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73125" y="2535238"/>
            <a:ext cx="7304088" cy="1187450"/>
          </a:xfrm>
        </p:spPr>
        <p:txBody>
          <a:bodyPr anchor="t"/>
          <a:lstStyle>
            <a:lvl1pPr>
              <a:lnSpc>
                <a:spcPct val="8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060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73125" y="4681538"/>
            <a:ext cx="7304088" cy="1273175"/>
          </a:xfrm>
        </p:spPr>
        <p:txBody>
          <a:bodyPr/>
          <a:lstStyle>
            <a:lvl1pPr>
              <a:defRPr sz="260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711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>
                <a:solidFill>
                  <a:srgbClr val="013D79"/>
                </a:solidFill>
              </a:rPr>
              <a:pPr/>
              <a:t>‹#›</a:t>
            </a:fld>
            <a:endParaRPr lang="en-US" dirty="0">
              <a:solidFill>
                <a:srgbClr val="013D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1720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>
                <a:solidFill>
                  <a:srgbClr val="013D79"/>
                </a:solidFill>
              </a:rPr>
              <a:pPr/>
              <a:t>‹#›</a:t>
            </a:fld>
            <a:endParaRPr lang="en-US" dirty="0">
              <a:solidFill>
                <a:srgbClr val="013D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1925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5978769"/>
          </a:xfrm>
          <a:prstGeom prst="rect">
            <a:avLst/>
          </a:prstGeom>
          <a:solidFill>
            <a:srgbClr val="547BB2"/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369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>
                <a:solidFill>
                  <a:srgbClr val="013D79"/>
                </a:solidFill>
              </a:rPr>
              <a:pPr/>
              <a:t>‹#›</a:t>
            </a:fld>
            <a:endParaRPr lang="en-US" dirty="0">
              <a:solidFill>
                <a:srgbClr val="013D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341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5978769"/>
          </a:xfrm>
          <a:prstGeom prst="rect">
            <a:avLst/>
          </a:prstGeom>
          <a:solidFill>
            <a:srgbClr val="547BB2"/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>
                <a:solidFill>
                  <a:srgbClr val="013D79"/>
                </a:solidFill>
              </a:rPr>
              <a:pPr/>
              <a:t>‹#›</a:t>
            </a:fld>
            <a:endParaRPr lang="en-US" dirty="0">
              <a:solidFill>
                <a:srgbClr val="013D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972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386763" cy="6207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81025" y="1401763"/>
            <a:ext cx="7988300" cy="4767262"/>
          </a:xfrm>
        </p:spPr>
        <p:txBody>
          <a:bodyPr/>
          <a:lstStyle/>
          <a:p>
            <a:pPr lvl="0"/>
            <a:r>
              <a:rPr lang="en-US" noProof="0" dirty="0" smtClean="0"/>
              <a:t>Click icon to add chart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381750"/>
            <a:ext cx="533400" cy="47625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50000"/>
              </a:spcBef>
              <a:defRPr>
                <a:latin typeface="Arial" charset="0"/>
              </a:defRPr>
            </a:lvl1pPr>
          </a:lstStyle>
          <a:p>
            <a:pPr>
              <a:defRPr/>
            </a:pPr>
            <a:fld id="{3F0D7412-C965-42BD-AD3B-47678C845832}" type="slidenum">
              <a:rPr lang="en-US">
                <a:solidFill>
                  <a:srgbClr val="FAFAFA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AFA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733895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430" y="148822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4430" y="2127983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2255" y="148822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2255" y="2127983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69913" y="611188"/>
            <a:ext cx="8386762" cy="6207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4568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>
                <a:solidFill>
                  <a:srgbClr val="013D79"/>
                </a:solidFill>
              </a:rPr>
              <a:pPr/>
              <a:t>‹#›</a:t>
            </a:fld>
            <a:endParaRPr lang="en-US" dirty="0">
              <a:solidFill>
                <a:srgbClr val="013D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418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430" y="148822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4430" y="2127983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2255" y="148822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2255" y="2127983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69913" y="611188"/>
            <a:ext cx="8386762" cy="6207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4568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>
                <a:solidFill>
                  <a:srgbClr val="013D79"/>
                </a:solidFill>
              </a:rPr>
              <a:pPr/>
              <a:t>‹#›</a:t>
            </a:fld>
            <a:endParaRPr lang="en-US" dirty="0">
              <a:solidFill>
                <a:srgbClr val="013D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222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075" y="0"/>
            <a:ext cx="3191256" cy="6858000"/>
          </a:xfrm>
          <a:prstGeom prst="rect">
            <a:avLst/>
          </a:prstGeom>
        </p:spPr>
      </p:pic>
      <p:sp>
        <p:nvSpPr>
          <p:cNvPr id="4060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73125" y="2535238"/>
            <a:ext cx="7304088" cy="1187450"/>
          </a:xfrm>
        </p:spPr>
        <p:txBody>
          <a:bodyPr anchor="t"/>
          <a:lstStyle>
            <a:lvl1pPr>
              <a:lnSpc>
                <a:spcPct val="8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060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73125" y="4681538"/>
            <a:ext cx="7304088" cy="1273175"/>
          </a:xfrm>
        </p:spPr>
        <p:txBody>
          <a:bodyPr/>
          <a:lstStyle>
            <a:lvl1pPr>
              <a:defRPr sz="260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9007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>
                <a:solidFill>
                  <a:srgbClr val="013D79"/>
                </a:solidFill>
              </a:rPr>
              <a:pPr/>
              <a:t>‹#›</a:t>
            </a:fld>
            <a:endParaRPr lang="en-US" dirty="0">
              <a:solidFill>
                <a:srgbClr val="013D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783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>
                <a:solidFill>
                  <a:srgbClr val="013D79"/>
                </a:solidFill>
              </a:rPr>
              <a:pPr/>
              <a:t>‹#›</a:t>
            </a:fld>
            <a:endParaRPr lang="en-US" dirty="0">
              <a:solidFill>
                <a:srgbClr val="013D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790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>
                <a:solidFill>
                  <a:srgbClr val="013D79"/>
                </a:solidFill>
              </a:rPr>
              <a:pPr/>
              <a:t>‹#›</a:t>
            </a:fld>
            <a:endParaRPr lang="en-US" dirty="0">
              <a:solidFill>
                <a:srgbClr val="013D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465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5978769"/>
          </a:xfrm>
          <a:prstGeom prst="rect">
            <a:avLst/>
          </a:prstGeom>
          <a:solidFill>
            <a:srgbClr val="547BB2"/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>
                <a:solidFill>
                  <a:srgbClr val="013D79"/>
                </a:solidFill>
              </a:rPr>
              <a:pPr/>
              <a:t>‹#›</a:t>
            </a:fld>
            <a:endParaRPr lang="en-US" dirty="0">
              <a:solidFill>
                <a:srgbClr val="013D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6498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386763" cy="6207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81025" y="1401763"/>
            <a:ext cx="7988300" cy="4767262"/>
          </a:xfrm>
        </p:spPr>
        <p:txBody>
          <a:bodyPr/>
          <a:lstStyle/>
          <a:p>
            <a:pPr lvl="0"/>
            <a:r>
              <a:rPr lang="en-US" noProof="0" dirty="0" smtClean="0"/>
              <a:t>Click icon to add chart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381750"/>
            <a:ext cx="533400" cy="47625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50000"/>
              </a:spcBef>
              <a:defRPr>
                <a:latin typeface="Arial" charset="0"/>
              </a:defRPr>
            </a:lvl1pPr>
          </a:lstStyle>
          <a:p>
            <a:pPr>
              <a:defRPr/>
            </a:pPr>
            <a:fld id="{3F0D7412-C965-42BD-AD3B-47678C845832}" type="slidenum">
              <a:rPr lang="en-US">
                <a:solidFill>
                  <a:srgbClr val="FAFAFA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AFA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311983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386763" cy="6207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81025" y="1401763"/>
            <a:ext cx="7988300" cy="4767262"/>
          </a:xfrm>
        </p:spPr>
        <p:txBody>
          <a:bodyPr/>
          <a:lstStyle/>
          <a:p>
            <a:pPr lvl="0"/>
            <a:r>
              <a:rPr lang="en-US" noProof="0" dirty="0" smtClean="0"/>
              <a:t>Click icon to add chart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381750"/>
            <a:ext cx="533400" cy="47625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50000"/>
              </a:spcBef>
              <a:defRPr>
                <a:latin typeface="Arial" charset="0"/>
              </a:defRPr>
            </a:lvl1pPr>
          </a:lstStyle>
          <a:p>
            <a:pPr>
              <a:defRPr/>
            </a:pPr>
            <a:fld id="{3F0D7412-C965-42BD-AD3B-47678C845832}" type="slidenum">
              <a:rPr lang="en-US">
                <a:solidFill>
                  <a:srgbClr val="FAFAFA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AFA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554079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430" y="148822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4430" y="2127983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2255" y="148822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2255" y="2127983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69913" y="611188"/>
            <a:ext cx="8386762" cy="6207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4568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>
                <a:solidFill>
                  <a:srgbClr val="013D79"/>
                </a:solidFill>
              </a:rPr>
              <a:pPr/>
              <a:t>‹#›</a:t>
            </a:fld>
            <a:endParaRPr lang="en-US" dirty="0">
              <a:solidFill>
                <a:srgbClr val="013D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7704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430" y="148822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4430" y="2127983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2255" y="148822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2255" y="2127983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69913" y="611188"/>
            <a:ext cx="8386762" cy="6207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4568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>
                <a:solidFill>
                  <a:srgbClr val="013D79"/>
                </a:solidFill>
              </a:rPr>
              <a:pPr/>
              <a:t>‹#›</a:t>
            </a:fld>
            <a:endParaRPr lang="en-US" dirty="0">
              <a:solidFill>
                <a:srgbClr val="013D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275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0198" name="Picture 38" descr="AAMC_revPPTtitle_w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590"/>
            <a:ext cx="9139237" cy="6853237"/>
          </a:xfrm>
          <a:prstGeom prst="rect">
            <a:avLst/>
          </a:prstGeom>
          <a:noFill/>
        </p:spPr>
      </p:pic>
      <p:sp>
        <p:nvSpPr>
          <p:cNvPr id="4060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73125" y="2535238"/>
            <a:ext cx="7304088" cy="1187450"/>
          </a:xfrm>
        </p:spPr>
        <p:txBody>
          <a:bodyPr anchor="t"/>
          <a:lstStyle>
            <a:lvl1pPr>
              <a:lnSpc>
                <a:spcPct val="8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60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73125" y="4681540"/>
            <a:ext cx="7304088" cy="1273175"/>
          </a:xfrm>
        </p:spPr>
        <p:txBody>
          <a:bodyPr/>
          <a:lstStyle>
            <a:lvl1pPr>
              <a:defRPr sz="195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060164" name="Text Box 4"/>
          <p:cNvSpPr txBox="1">
            <a:spLocks noChangeArrowheads="1"/>
          </p:cNvSpPr>
          <p:nvPr/>
        </p:nvSpPr>
        <p:spPr bwMode="auto">
          <a:xfrm>
            <a:off x="1085851" y="4740277"/>
            <a:ext cx="12827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800100">
              <a:spcBef>
                <a:spcPct val="50000"/>
              </a:spcBef>
            </a:pPr>
            <a:endParaRPr lang="en-US" sz="1500" b="0" dirty="0">
              <a:solidFill>
                <a:srgbClr val="474747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7751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buClr>
                <a:schemeClr val="accent4"/>
              </a:buClr>
              <a:defRPr>
                <a:solidFill>
                  <a:schemeClr val="accent4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5"/>
              </a:buCl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>
                <a:solidFill>
                  <a:srgbClr val="01267F"/>
                </a:solidFill>
              </a:rPr>
              <a:pPr/>
              <a:t>‹#›</a:t>
            </a:fld>
            <a:endParaRPr lang="en-US" dirty="0">
              <a:solidFill>
                <a:srgbClr val="0126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7324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>
                <a:solidFill>
                  <a:srgbClr val="01267F"/>
                </a:solidFill>
              </a:rPr>
              <a:pPr/>
              <a:t>‹#›</a:t>
            </a:fld>
            <a:endParaRPr lang="en-US" dirty="0">
              <a:solidFill>
                <a:srgbClr val="0126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947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>
                <a:solidFill>
                  <a:srgbClr val="01267F"/>
                </a:solidFill>
              </a:rPr>
              <a:pPr/>
              <a:t>‹#›</a:t>
            </a:fld>
            <a:endParaRPr lang="en-US" dirty="0">
              <a:solidFill>
                <a:srgbClr val="0126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458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0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73125" y="2535238"/>
            <a:ext cx="7304088" cy="1187450"/>
          </a:xfrm>
        </p:spPr>
        <p:txBody>
          <a:bodyPr anchor="t"/>
          <a:lstStyle>
            <a:lvl1pPr>
              <a:lnSpc>
                <a:spcPct val="8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060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73125" y="4681540"/>
            <a:ext cx="7304088" cy="1273175"/>
          </a:xfrm>
        </p:spPr>
        <p:txBody>
          <a:bodyPr/>
          <a:lstStyle>
            <a:lvl1pPr>
              <a:defRPr sz="195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558" y="0"/>
            <a:ext cx="23934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911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>
                <a:solidFill>
                  <a:srgbClr val="013D79"/>
                </a:solidFill>
              </a:rPr>
              <a:pPr/>
              <a:t>‹#›</a:t>
            </a:fld>
            <a:endParaRPr lang="en-US" dirty="0">
              <a:solidFill>
                <a:srgbClr val="013D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412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>
                <a:solidFill>
                  <a:srgbClr val="013D79"/>
                </a:solidFill>
              </a:rPr>
              <a:pPr/>
              <a:t>‹#›</a:t>
            </a:fld>
            <a:endParaRPr lang="en-US" dirty="0">
              <a:solidFill>
                <a:srgbClr val="013D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437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430" y="148822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4430" y="2127983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2255" y="148822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2255" y="2127983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69913" y="611188"/>
            <a:ext cx="8386762" cy="6207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4568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>
                <a:solidFill>
                  <a:srgbClr val="013D79"/>
                </a:solidFill>
              </a:rPr>
              <a:pPr/>
              <a:t>‹#›</a:t>
            </a:fld>
            <a:endParaRPr lang="en-US" dirty="0">
              <a:solidFill>
                <a:srgbClr val="013D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242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>
                <a:solidFill>
                  <a:srgbClr val="013D79"/>
                </a:solidFill>
              </a:rPr>
              <a:pPr/>
              <a:t>‹#›</a:t>
            </a:fld>
            <a:endParaRPr lang="en-US" dirty="0">
              <a:solidFill>
                <a:srgbClr val="013D79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1"/>
            <a:ext cx="9144000" cy="6104965"/>
          </a:xfrm>
          <a:prstGeom prst="rect">
            <a:avLst/>
          </a:prstGeom>
          <a:solidFill>
            <a:srgbClr val="547BB2"/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sz="150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13064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29900"/>
            <a:ext cx="8386763" cy="6207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81026" y="1122061"/>
            <a:ext cx="7988300" cy="4767262"/>
          </a:xfrm>
        </p:spPr>
        <p:txBody>
          <a:bodyPr/>
          <a:lstStyle/>
          <a:p>
            <a:pPr lvl="0"/>
            <a:r>
              <a:rPr lang="en-US" noProof="0" dirty="0" smtClean="0"/>
              <a:t>Click icon to add chart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381750"/>
            <a:ext cx="533400" cy="47625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50000"/>
              </a:spcBef>
              <a:defRPr>
                <a:latin typeface="Arial" charset="0"/>
              </a:defRPr>
            </a:lvl1pPr>
          </a:lstStyle>
          <a:p>
            <a:pPr>
              <a:defRPr/>
            </a:pPr>
            <a:fld id="{3F0D7412-C965-42BD-AD3B-47678C845832}" type="slidenum">
              <a:rPr lang="en-US">
                <a:solidFill>
                  <a:srgbClr val="FAFAFA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AFA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876814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075" y="0"/>
            <a:ext cx="3191256" cy="6858000"/>
          </a:xfrm>
          <a:prstGeom prst="rect">
            <a:avLst/>
          </a:prstGeom>
        </p:spPr>
      </p:pic>
      <p:sp>
        <p:nvSpPr>
          <p:cNvPr id="4060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73125" y="2535238"/>
            <a:ext cx="7304088" cy="1187450"/>
          </a:xfrm>
        </p:spPr>
        <p:txBody>
          <a:bodyPr anchor="t"/>
          <a:lstStyle>
            <a:lvl1pPr>
              <a:lnSpc>
                <a:spcPct val="8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060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73125" y="4681538"/>
            <a:ext cx="7304088" cy="1273175"/>
          </a:xfrm>
        </p:spPr>
        <p:txBody>
          <a:bodyPr/>
          <a:lstStyle>
            <a:lvl1pPr>
              <a:defRPr sz="260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838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>
                <a:solidFill>
                  <a:srgbClr val="013D79"/>
                </a:solidFill>
              </a:rPr>
              <a:pPr/>
              <a:t>‹#›</a:t>
            </a:fld>
            <a:endParaRPr lang="en-US" dirty="0">
              <a:solidFill>
                <a:srgbClr val="013D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2697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430" y="148822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4430" y="2127983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2255" y="148822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2255" y="2127983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69913" y="611188"/>
            <a:ext cx="8386762" cy="6207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4568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>
                <a:solidFill>
                  <a:srgbClr val="013D79"/>
                </a:solidFill>
              </a:rPr>
              <a:pPr/>
              <a:t>‹#›</a:t>
            </a:fld>
            <a:endParaRPr lang="en-US" dirty="0">
              <a:solidFill>
                <a:srgbClr val="013D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7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>
                <a:solidFill>
                  <a:srgbClr val="013D79"/>
                </a:solidFill>
              </a:rPr>
              <a:pPr/>
              <a:t>‹#›</a:t>
            </a:fld>
            <a:endParaRPr lang="en-US" dirty="0">
              <a:solidFill>
                <a:srgbClr val="013D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0321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>
                <a:solidFill>
                  <a:srgbClr val="013D79"/>
                </a:solidFill>
              </a:rPr>
              <a:pPr/>
              <a:t>‹#›</a:t>
            </a:fld>
            <a:endParaRPr lang="en-US" dirty="0">
              <a:solidFill>
                <a:srgbClr val="013D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1618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74050" cy="4603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005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990600"/>
            <a:ext cx="40005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477000"/>
            <a:ext cx="28956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0" y="6456829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D4587BE-D6C4-4D03-97EB-2BBD73F9298D}" type="slidenum">
              <a:rPr lang="en-US">
                <a:solidFill>
                  <a:srgbClr val="013D79"/>
                </a:solidFill>
              </a:rPr>
              <a:pPr/>
              <a:t>‹#›</a:t>
            </a:fld>
            <a:endParaRPr lang="en-US" dirty="0">
              <a:solidFill>
                <a:srgbClr val="013D79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477000"/>
            <a:ext cx="21336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985110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386763" cy="6207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81025" y="1401763"/>
            <a:ext cx="7988300" cy="4767262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381750"/>
            <a:ext cx="533400" cy="476250"/>
          </a:xfrm>
        </p:spPr>
        <p:txBody>
          <a:bodyPr/>
          <a:lstStyle>
            <a:lvl1pPr>
              <a:spcBef>
                <a:spcPct val="50000"/>
              </a:spcBef>
              <a:defRPr>
                <a:solidFill>
                  <a:srgbClr val="FAFAFA"/>
                </a:solidFill>
              </a:defRPr>
            </a:lvl1pPr>
          </a:lstStyle>
          <a:p>
            <a:pPr>
              <a:defRPr/>
            </a:pPr>
            <a:fld id="{DC13EFA2-B672-415F-8B41-EC2DC1E525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09158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430" y="148822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4430" y="2127983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2255" y="148822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2255" y="2127983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69913" y="611188"/>
            <a:ext cx="8386762" cy="6207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4568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>
                <a:solidFill>
                  <a:srgbClr val="013D79"/>
                </a:solidFill>
              </a:rPr>
              <a:pPr/>
              <a:t>‹#›</a:t>
            </a:fld>
            <a:endParaRPr lang="en-US" dirty="0">
              <a:solidFill>
                <a:srgbClr val="013D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151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0198" name="Picture 38" descr="AAMC_revPPTtitle_w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590"/>
            <a:ext cx="9139237" cy="6853237"/>
          </a:xfrm>
          <a:prstGeom prst="rect">
            <a:avLst/>
          </a:prstGeom>
          <a:noFill/>
        </p:spPr>
      </p:pic>
      <p:sp>
        <p:nvSpPr>
          <p:cNvPr id="4060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73125" y="2535238"/>
            <a:ext cx="7304088" cy="1187450"/>
          </a:xfrm>
        </p:spPr>
        <p:txBody>
          <a:bodyPr anchor="t"/>
          <a:lstStyle>
            <a:lvl1pPr>
              <a:lnSpc>
                <a:spcPct val="8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60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73125" y="4681540"/>
            <a:ext cx="7304088" cy="1273175"/>
          </a:xfrm>
        </p:spPr>
        <p:txBody>
          <a:bodyPr/>
          <a:lstStyle>
            <a:lvl1pPr>
              <a:defRPr sz="195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060164" name="Text Box 4"/>
          <p:cNvSpPr txBox="1">
            <a:spLocks noChangeArrowheads="1"/>
          </p:cNvSpPr>
          <p:nvPr/>
        </p:nvSpPr>
        <p:spPr bwMode="auto">
          <a:xfrm>
            <a:off x="1085851" y="4740277"/>
            <a:ext cx="12827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800100">
              <a:spcBef>
                <a:spcPct val="50000"/>
              </a:spcBef>
            </a:pPr>
            <a:endParaRPr lang="en-US" sz="1500" b="0" dirty="0">
              <a:solidFill>
                <a:srgbClr val="474747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1679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>
                <a:solidFill>
                  <a:srgbClr val="092F6D"/>
                </a:solidFill>
              </a:rPr>
              <a:pPr/>
              <a:t>‹#›</a:t>
            </a:fld>
            <a:endParaRPr lang="en-US" dirty="0">
              <a:solidFill>
                <a:srgbClr val="092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476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025" y="1401763"/>
            <a:ext cx="3917950" cy="476726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6" y="1401763"/>
            <a:ext cx="3917950" cy="476726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>
                <a:solidFill>
                  <a:srgbClr val="092F6D"/>
                </a:solidFill>
              </a:rPr>
              <a:pPr/>
              <a:t>‹#›</a:t>
            </a:fld>
            <a:endParaRPr lang="en-US" dirty="0">
              <a:solidFill>
                <a:srgbClr val="092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585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431" y="1488221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4431" y="2127983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2256" y="1488221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2256" y="2127983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69913" y="611188"/>
            <a:ext cx="8386762" cy="6207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4568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>
                <a:solidFill>
                  <a:srgbClr val="092F6D"/>
                </a:solidFill>
              </a:rPr>
              <a:pPr/>
              <a:t>‹#›</a:t>
            </a:fld>
            <a:endParaRPr lang="en-US" dirty="0">
              <a:solidFill>
                <a:srgbClr val="092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0952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>
                <a:solidFill>
                  <a:srgbClr val="092F6D"/>
                </a:solidFill>
              </a:rPr>
              <a:pPr/>
              <a:t>‹#›</a:t>
            </a:fld>
            <a:endParaRPr lang="en-US" dirty="0">
              <a:solidFill>
                <a:srgbClr val="092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738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>
                <a:solidFill>
                  <a:srgbClr val="092F6D"/>
                </a:solidFill>
              </a:rPr>
              <a:pPr/>
              <a:t>‹#›</a:t>
            </a:fld>
            <a:endParaRPr lang="en-US" dirty="0">
              <a:solidFill>
                <a:srgbClr val="092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217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>
                <a:solidFill>
                  <a:srgbClr val="092F6D"/>
                </a:solidFill>
              </a:rPr>
              <a:pPr/>
              <a:t>‹#›</a:t>
            </a:fld>
            <a:endParaRPr lang="en-US" dirty="0">
              <a:solidFill>
                <a:srgbClr val="092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932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0198" name="Picture 38" descr="AAMC_revPPTtitle_w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88"/>
            <a:ext cx="9139237" cy="6853237"/>
          </a:xfrm>
          <a:prstGeom prst="rect">
            <a:avLst/>
          </a:prstGeom>
          <a:noFill/>
        </p:spPr>
      </p:pic>
      <p:sp>
        <p:nvSpPr>
          <p:cNvPr id="4060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73125" y="2535238"/>
            <a:ext cx="7304088" cy="1187450"/>
          </a:xfrm>
        </p:spPr>
        <p:txBody>
          <a:bodyPr anchor="t"/>
          <a:lstStyle>
            <a:lvl1pPr>
              <a:lnSpc>
                <a:spcPct val="8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60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73125" y="4681538"/>
            <a:ext cx="7304088" cy="1273175"/>
          </a:xfrm>
        </p:spPr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060164" name="Text Box 4"/>
          <p:cNvSpPr txBox="1">
            <a:spLocks noChangeArrowheads="1"/>
          </p:cNvSpPr>
          <p:nvPr/>
        </p:nvSpPr>
        <p:spPr bwMode="auto">
          <a:xfrm>
            <a:off x="1085850" y="4740275"/>
            <a:ext cx="12827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1066800">
              <a:spcBef>
                <a:spcPct val="50000"/>
              </a:spcBef>
            </a:pPr>
            <a:endParaRPr lang="en-US" b="0" dirty="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60184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69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6.xml"/><Relationship Id="rId9" Type="http://schemas.openxmlformats.org/officeDocument/2006/relationships/image" Target="../media/image1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heme" Target="../theme/theme12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5" Type="http://schemas.openxmlformats.org/officeDocument/2006/relationships/slideLayout" Target="../slideLayouts/slideLayout84.xml"/><Relationship Id="rId4" Type="http://schemas.openxmlformats.org/officeDocument/2006/relationships/slideLayout" Target="../slideLayouts/slideLayout83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43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50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58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3.pn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9913" y="293023"/>
            <a:ext cx="8386762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55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1025" y="1083598"/>
            <a:ext cx="7988300" cy="5011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78" name="Text Box 54"/>
          <p:cNvSpPr txBox="1">
            <a:spLocks noChangeArrowheads="1"/>
          </p:cNvSpPr>
          <p:nvPr/>
        </p:nvSpPr>
        <p:spPr bwMode="auto">
          <a:xfrm>
            <a:off x="1085850" y="4740275"/>
            <a:ext cx="12827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1066800">
              <a:spcBef>
                <a:spcPct val="50000"/>
              </a:spcBef>
            </a:pPr>
            <a:endParaRPr lang="en-US" b="0" dirty="0">
              <a:solidFill>
                <a:srgbClr val="47474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Box 79"/>
          <p:cNvSpPr txBox="1">
            <a:spLocks noChangeArrowheads="1"/>
          </p:cNvSpPr>
          <p:nvPr userDrawn="1"/>
        </p:nvSpPr>
        <p:spPr bwMode="auto">
          <a:xfrm>
            <a:off x="119427" y="6607175"/>
            <a:ext cx="5638800" cy="2143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800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© </a:t>
            </a:r>
            <a:r>
              <a:rPr lang="en-U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2014 </a:t>
            </a:r>
            <a:r>
              <a:rPr lang="en-US" sz="800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AAMC. May not be reproduced without permission.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374" y="6147444"/>
            <a:ext cx="857117" cy="62923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60" r:id="rId5"/>
    <p:sldLayoutId id="2147483658" r:id="rId6"/>
    <p:sldLayoutId id="2147483653" r:id="rId7"/>
    <p:sldLayoutId id="2147483664" r:id="rId8"/>
  </p:sldLayoutIdLst>
  <p:transition/>
  <p:timing>
    <p:tnLst>
      <p:par>
        <p:cTn id="1" dur="indefinite" restart="never" nodeType="tmRoot"/>
      </p:par>
    </p:tnLst>
  </p:timing>
  <p:txStyles>
    <p:titleStyle>
      <a:lvl1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 b="1">
          <a:solidFill>
            <a:schemeClr val="tx2"/>
          </a:solidFill>
          <a:latin typeface="+mn-lt"/>
          <a:ea typeface="+mj-ea"/>
          <a:cs typeface="+mj-cs"/>
        </a:defRPr>
      </a:lvl1pPr>
      <a:lvl2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2pPr>
      <a:lvl3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3pPr>
      <a:lvl4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4pPr>
      <a:lvl5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5pPr>
      <a:lvl6pPr marL="4572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6pPr>
      <a:lvl7pPr marL="9144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7pPr>
      <a:lvl8pPr marL="13716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8pPr>
      <a:lvl9pPr marL="18288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algn="l" defTabSz="889000" rtl="0" eaLnBrk="1" fontAlgn="base" hangingPunct="1">
        <a:lnSpc>
          <a:spcPct val="88000"/>
        </a:lnSpc>
        <a:spcBef>
          <a:spcPct val="50000"/>
        </a:spcBef>
        <a:spcAft>
          <a:spcPct val="0"/>
        </a:spcAft>
        <a:buClr>
          <a:schemeClr val="tx1"/>
        </a:buClr>
        <a:buSzPct val="90000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398463" indent="-284163" algn="l" defTabSz="889000" rtl="0" eaLnBrk="1" fontAlgn="base" hangingPunct="1">
        <a:lnSpc>
          <a:spcPct val="88000"/>
        </a:lnSpc>
        <a:spcBef>
          <a:spcPct val="35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804863" indent="-292100" algn="l" defTabSz="889000" rtl="0" eaLnBrk="1" fontAlgn="base" hangingPunct="1">
        <a:lnSpc>
          <a:spcPct val="88000"/>
        </a:lnSpc>
        <a:spcBef>
          <a:spcPct val="25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3pPr>
      <a:lvl4pPr marL="1201738" indent="-282575" algn="l" defTabSz="889000" rtl="0" eaLnBrk="1" fontAlgn="base" hangingPunct="1">
        <a:lnSpc>
          <a:spcPct val="88000"/>
        </a:lnSpc>
        <a:spcBef>
          <a:spcPct val="15000"/>
        </a:spcBef>
        <a:spcAft>
          <a:spcPct val="0"/>
        </a:spcAft>
        <a:buClr>
          <a:schemeClr val="tx1"/>
        </a:buClr>
        <a:buSzPct val="80000"/>
        <a:buFont typeface="Arial" charset="0"/>
        <a:buChar char="–"/>
        <a:defRPr sz="2800">
          <a:solidFill>
            <a:schemeClr val="tx1"/>
          </a:solidFill>
          <a:latin typeface="+mn-lt"/>
        </a:defRPr>
      </a:lvl4pPr>
      <a:lvl5pPr marL="16002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800">
          <a:solidFill>
            <a:schemeClr val="tx1"/>
          </a:solidFill>
          <a:latin typeface="+mn-lt"/>
        </a:defRPr>
      </a:lvl5pPr>
      <a:lvl6pPr marL="20574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800">
          <a:solidFill>
            <a:schemeClr val="tx1"/>
          </a:solidFill>
          <a:latin typeface="+mn-lt"/>
        </a:defRPr>
      </a:lvl6pPr>
      <a:lvl7pPr marL="25146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800">
          <a:solidFill>
            <a:schemeClr val="tx1"/>
          </a:solidFill>
          <a:latin typeface="+mn-lt"/>
        </a:defRPr>
      </a:lvl7pPr>
      <a:lvl8pPr marL="29718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800">
          <a:solidFill>
            <a:schemeClr val="tx1"/>
          </a:solidFill>
          <a:latin typeface="+mn-lt"/>
        </a:defRPr>
      </a:lvl8pPr>
      <a:lvl9pPr marL="34290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9913" y="293023"/>
            <a:ext cx="8386762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55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1026" y="1083598"/>
            <a:ext cx="7988300" cy="5011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78" name="Text Box 54"/>
          <p:cNvSpPr txBox="1">
            <a:spLocks noChangeArrowheads="1"/>
          </p:cNvSpPr>
          <p:nvPr/>
        </p:nvSpPr>
        <p:spPr bwMode="auto">
          <a:xfrm>
            <a:off x="1085851" y="4740277"/>
            <a:ext cx="12827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800100">
              <a:spcBef>
                <a:spcPct val="50000"/>
              </a:spcBef>
            </a:pPr>
            <a:endParaRPr lang="en-US" sz="1500" b="0" dirty="0">
              <a:solidFill>
                <a:srgbClr val="474747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>
                <a:solidFill>
                  <a:srgbClr val="013D79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13D79"/>
              </a:solidFill>
              <a:latin typeface="Arial"/>
            </a:endParaRPr>
          </a:p>
        </p:txBody>
      </p:sp>
      <p:sp>
        <p:nvSpPr>
          <p:cNvPr id="7" name="Text Box 79"/>
          <p:cNvSpPr txBox="1">
            <a:spLocks noChangeArrowheads="1"/>
          </p:cNvSpPr>
          <p:nvPr/>
        </p:nvSpPr>
        <p:spPr bwMode="auto">
          <a:xfrm>
            <a:off x="119427" y="6607176"/>
            <a:ext cx="5638800" cy="18466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600" b="0" dirty="0">
                <a:solidFill>
                  <a:srgbClr val="FFFFFF">
                    <a:lumMod val="50000"/>
                  </a:srgbClr>
                </a:solidFill>
                <a:latin typeface="Arial"/>
              </a:rPr>
              <a:t>© 2014 AAMC. May not be reproduced without permission.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706" y="6174488"/>
            <a:ext cx="642838" cy="62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6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</p:sldLayoutIdLst>
  <p:transition/>
  <p:timing>
    <p:tnLst>
      <p:par>
        <p:cTn id="1" dur="indefinite" restart="never" nodeType="tmRoot"/>
      </p:par>
    </p:tnLst>
  </p:timing>
  <p:txStyles>
    <p:titleStyle>
      <a:lvl1pPr algn="l" defTabSz="66675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2400" b="1">
          <a:solidFill>
            <a:schemeClr val="tx2"/>
          </a:solidFill>
          <a:latin typeface="+mn-lt"/>
          <a:ea typeface="+mj-ea"/>
          <a:cs typeface="+mj-cs"/>
        </a:defRPr>
      </a:lvl1pPr>
      <a:lvl2pPr algn="l" defTabSz="66675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2700">
          <a:solidFill>
            <a:schemeClr val="tx2"/>
          </a:solidFill>
          <a:latin typeface="Arial Black" pitchFamily="34" charset="0"/>
        </a:defRPr>
      </a:lvl2pPr>
      <a:lvl3pPr algn="l" defTabSz="66675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2700">
          <a:solidFill>
            <a:schemeClr val="tx2"/>
          </a:solidFill>
          <a:latin typeface="Arial Black" pitchFamily="34" charset="0"/>
        </a:defRPr>
      </a:lvl3pPr>
      <a:lvl4pPr algn="l" defTabSz="66675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2700">
          <a:solidFill>
            <a:schemeClr val="tx2"/>
          </a:solidFill>
          <a:latin typeface="Arial Black" pitchFamily="34" charset="0"/>
        </a:defRPr>
      </a:lvl4pPr>
      <a:lvl5pPr algn="l" defTabSz="66675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2700">
          <a:solidFill>
            <a:schemeClr val="tx2"/>
          </a:solidFill>
          <a:latin typeface="Arial Black" pitchFamily="34" charset="0"/>
        </a:defRPr>
      </a:lvl5pPr>
      <a:lvl6pPr marL="342900" algn="l" defTabSz="66675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2700">
          <a:solidFill>
            <a:schemeClr val="tx2"/>
          </a:solidFill>
          <a:latin typeface="Arial Black" pitchFamily="34" charset="0"/>
        </a:defRPr>
      </a:lvl6pPr>
      <a:lvl7pPr marL="685800" algn="l" defTabSz="66675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2700">
          <a:solidFill>
            <a:schemeClr val="tx2"/>
          </a:solidFill>
          <a:latin typeface="Arial Black" pitchFamily="34" charset="0"/>
        </a:defRPr>
      </a:lvl7pPr>
      <a:lvl8pPr marL="1028700" algn="l" defTabSz="66675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2700">
          <a:solidFill>
            <a:schemeClr val="tx2"/>
          </a:solidFill>
          <a:latin typeface="Arial Black" pitchFamily="34" charset="0"/>
        </a:defRPr>
      </a:lvl8pPr>
      <a:lvl9pPr marL="1371600" algn="l" defTabSz="66675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2700">
          <a:solidFill>
            <a:schemeClr val="tx2"/>
          </a:solidFill>
          <a:latin typeface="Arial Black" pitchFamily="34" charset="0"/>
        </a:defRPr>
      </a:lvl9pPr>
    </p:titleStyle>
    <p:bodyStyle>
      <a:lvl1pPr algn="l" defTabSz="666750" rtl="0" eaLnBrk="1" fontAlgn="base" hangingPunct="1">
        <a:lnSpc>
          <a:spcPct val="88000"/>
        </a:lnSpc>
        <a:spcBef>
          <a:spcPct val="50000"/>
        </a:spcBef>
        <a:spcAft>
          <a:spcPct val="0"/>
        </a:spcAft>
        <a:buClr>
          <a:schemeClr val="tx1"/>
        </a:buClr>
        <a:buSzPct val="90000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298847" indent="-213122" algn="l" defTabSz="666750" rtl="0" eaLnBrk="1" fontAlgn="base" hangingPunct="1">
        <a:lnSpc>
          <a:spcPct val="88000"/>
        </a:lnSpc>
        <a:spcBef>
          <a:spcPct val="35000"/>
        </a:spcBef>
        <a:spcAft>
          <a:spcPct val="0"/>
        </a:spcAft>
        <a:buClr>
          <a:schemeClr val="tx1"/>
        </a:buClr>
        <a:buChar char="•"/>
        <a:defRPr sz="2100">
          <a:solidFill>
            <a:schemeClr val="tx1"/>
          </a:solidFill>
          <a:latin typeface="+mn-lt"/>
        </a:defRPr>
      </a:lvl2pPr>
      <a:lvl3pPr marL="603647" indent="-219075" algn="l" defTabSz="666750" rtl="0" eaLnBrk="1" fontAlgn="base" hangingPunct="1">
        <a:lnSpc>
          <a:spcPct val="88000"/>
        </a:lnSpc>
        <a:spcBef>
          <a:spcPct val="25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§"/>
        <a:defRPr sz="2100">
          <a:solidFill>
            <a:schemeClr val="tx1"/>
          </a:solidFill>
          <a:latin typeface="+mn-lt"/>
        </a:defRPr>
      </a:lvl3pPr>
      <a:lvl4pPr marL="901304" indent="-211931" algn="l" defTabSz="666750" rtl="0" eaLnBrk="1" fontAlgn="base" hangingPunct="1">
        <a:lnSpc>
          <a:spcPct val="88000"/>
        </a:lnSpc>
        <a:spcBef>
          <a:spcPct val="15000"/>
        </a:spcBef>
        <a:spcAft>
          <a:spcPct val="0"/>
        </a:spcAft>
        <a:buClr>
          <a:schemeClr val="tx1"/>
        </a:buClr>
        <a:buSzPct val="80000"/>
        <a:buFont typeface="Arial" charset="0"/>
        <a:buChar char="–"/>
        <a:defRPr sz="2100">
          <a:solidFill>
            <a:schemeClr val="tx1"/>
          </a:solidFill>
          <a:latin typeface="+mn-lt"/>
        </a:defRPr>
      </a:lvl4pPr>
      <a:lvl5pPr marL="1200150" indent="-213122" algn="l" defTabSz="66675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100">
          <a:solidFill>
            <a:schemeClr val="tx1"/>
          </a:solidFill>
          <a:latin typeface="+mn-lt"/>
        </a:defRPr>
      </a:lvl5pPr>
      <a:lvl6pPr marL="1543050" indent="-213122" algn="l" defTabSz="66675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100">
          <a:solidFill>
            <a:schemeClr val="tx1"/>
          </a:solidFill>
          <a:latin typeface="+mn-lt"/>
        </a:defRPr>
      </a:lvl6pPr>
      <a:lvl7pPr marL="1885950" indent="-213122" algn="l" defTabSz="66675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100">
          <a:solidFill>
            <a:schemeClr val="tx1"/>
          </a:solidFill>
          <a:latin typeface="+mn-lt"/>
        </a:defRPr>
      </a:lvl7pPr>
      <a:lvl8pPr marL="2228850" indent="-213122" algn="l" defTabSz="66675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100">
          <a:solidFill>
            <a:schemeClr val="tx1"/>
          </a:solidFill>
          <a:latin typeface="+mn-lt"/>
        </a:defRPr>
      </a:lvl8pPr>
      <a:lvl9pPr marL="2571750" indent="-213122" algn="l" defTabSz="66675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9913" y="293023"/>
            <a:ext cx="8386762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55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1025" y="1083598"/>
            <a:ext cx="7988300" cy="5011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78" name="Text Box 54"/>
          <p:cNvSpPr txBox="1">
            <a:spLocks noChangeArrowheads="1"/>
          </p:cNvSpPr>
          <p:nvPr/>
        </p:nvSpPr>
        <p:spPr bwMode="auto">
          <a:xfrm>
            <a:off x="1085850" y="4740275"/>
            <a:ext cx="12827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1066800">
              <a:spcBef>
                <a:spcPct val="50000"/>
              </a:spcBef>
            </a:pPr>
            <a:endParaRPr lang="en-US" b="0" dirty="0">
              <a:solidFill>
                <a:srgbClr val="474747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>
                <a:solidFill>
                  <a:srgbClr val="013D79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13D79"/>
              </a:solidFill>
              <a:latin typeface="Arial"/>
            </a:endParaRPr>
          </a:p>
        </p:txBody>
      </p:sp>
      <p:sp>
        <p:nvSpPr>
          <p:cNvPr id="7" name="Text Box 79"/>
          <p:cNvSpPr txBox="1">
            <a:spLocks noChangeArrowheads="1"/>
          </p:cNvSpPr>
          <p:nvPr userDrawn="1"/>
        </p:nvSpPr>
        <p:spPr bwMode="auto">
          <a:xfrm>
            <a:off x="119427" y="6607175"/>
            <a:ext cx="5638800" cy="2143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800" b="0" dirty="0">
                <a:solidFill>
                  <a:srgbClr val="FFFFFF">
                    <a:lumMod val="50000"/>
                  </a:srgbClr>
                </a:solidFill>
                <a:latin typeface="Arial"/>
              </a:rPr>
              <a:t>© </a:t>
            </a:r>
            <a:r>
              <a:rPr lang="en-US" sz="800" b="0" dirty="0" smtClean="0">
                <a:solidFill>
                  <a:srgbClr val="FFFFFF">
                    <a:lumMod val="50000"/>
                  </a:srgbClr>
                </a:solidFill>
                <a:latin typeface="Arial"/>
              </a:rPr>
              <a:t>2014 </a:t>
            </a:r>
            <a:r>
              <a:rPr lang="en-US" sz="800" b="0" dirty="0">
                <a:solidFill>
                  <a:srgbClr val="FFFFFF">
                    <a:lumMod val="50000"/>
                  </a:srgbClr>
                </a:solidFill>
                <a:latin typeface="Arial"/>
              </a:rPr>
              <a:t>AAMC. May not be reproduced without permission.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374" y="6147444"/>
            <a:ext cx="857117" cy="62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3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200" b="1">
          <a:solidFill>
            <a:schemeClr val="tx2"/>
          </a:solidFill>
          <a:latin typeface="+mn-lt"/>
          <a:ea typeface="+mj-ea"/>
          <a:cs typeface="+mj-cs"/>
        </a:defRPr>
      </a:lvl1pPr>
      <a:lvl2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2pPr>
      <a:lvl3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3pPr>
      <a:lvl4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4pPr>
      <a:lvl5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5pPr>
      <a:lvl6pPr marL="4572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6pPr>
      <a:lvl7pPr marL="9144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7pPr>
      <a:lvl8pPr marL="13716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8pPr>
      <a:lvl9pPr marL="18288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algn="l" defTabSz="889000" rtl="0" eaLnBrk="1" fontAlgn="base" hangingPunct="1">
        <a:lnSpc>
          <a:spcPct val="88000"/>
        </a:lnSpc>
        <a:spcBef>
          <a:spcPct val="50000"/>
        </a:spcBef>
        <a:spcAft>
          <a:spcPct val="0"/>
        </a:spcAft>
        <a:buClr>
          <a:schemeClr val="tx1"/>
        </a:buClr>
        <a:buSzPct val="90000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398463" indent="-284163" algn="l" defTabSz="889000" rtl="0" eaLnBrk="1" fontAlgn="base" hangingPunct="1">
        <a:lnSpc>
          <a:spcPct val="88000"/>
        </a:lnSpc>
        <a:spcBef>
          <a:spcPct val="35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804863" indent="-292100" algn="l" defTabSz="889000" rtl="0" eaLnBrk="1" fontAlgn="base" hangingPunct="1">
        <a:lnSpc>
          <a:spcPct val="88000"/>
        </a:lnSpc>
        <a:spcBef>
          <a:spcPct val="25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3pPr>
      <a:lvl4pPr marL="1201738" indent="-282575" algn="l" defTabSz="889000" rtl="0" eaLnBrk="1" fontAlgn="base" hangingPunct="1">
        <a:lnSpc>
          <a:spcPct val="88000"/>
        </a:lnSpc>
        <a:spcBef>
          <a:spcPct val="15000"/>
        </a:spcBef>
        <a:spcAft>
          <a:spcPct val="0"/>
        </a:spcAft>
        <a:buClr>
          <a:schemeClr val="tx1"/>
        </a:buClr>
        <a:buSzPct val="80000"/>
        <a:buFont typeface="Arial" charset="0"/>
        <a:buChar char="–"/>
        <a:defRPr sz="2800">
          <a:solidFill>
            <a:schemeClr val="tx1"/>
          </a:solidFill>
          <a:latin typeface="+mn-lt"/>
        </a:defRPr>
      </a:lvl4pPr>
      <a:lvl5pPr marL="16002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800">
          <a:solidFill>
            <a:schemeClr val="tx1"/>
          </a:solidFill>
          <a:latin typeface="+mn-lt"/>
        </a:defRPr>
      </a:lvl5pPr>
      <a:lvl6pPr marL="20574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800">
          <a:solidFill>
            <a:schemeClr val="tx1"/>
          </a:solidFill>
          <a:latin typeface="+mn-lt"/>
        </a:defRPr>
      </a:lvl6pPr>
      <a:lvl7pPr marL="25146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800">
          <a:solidFill>
            <a:schemeClr val="tx1"/>
          </a:solidFill>
          <a:latin typeface="+mn-lt"/>
        </a:defRPr>
      </a:lvl7pPr>
      <a:lvl8pPr marL="29718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800">
          <a:solidFill>
            <a:schemeClr val="tx1"/>
          </a:solidFill>
          <a:latin typeface="+mn-lt"/>
        </a:defRPr>
      </a:lvl8pPr>
      <a:lvl9pPr marL="34290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9913" y="469670"/>
            <a:ext cx="8386762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55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1026" y="1260245"/>
            <a:ext cx="7988300" cy="476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78" name="Text Box 54"/>
          <p:cNvSpPr txBox="1">
            <a:spLocks noChangeArrowheads="1"/>
          </p:cNvSpPr>
          <p:nvPr/>
        </p:nvSpPr>
        <p:spPr bwMode="auto">
          <a:xfrm>
            <a:off x="1085851" y="4740277"/>
            <a:ext cx="12827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800100">
              <a:spcBef>
                <a:spcPct val="50000"/>
              </a:spcBef>
            </a:pPr>
            <a:endParaRPr lang="en-US" sz="1500" b="0" dirty="0">
              <a:solidFill>
                <a:srgbClr val="474747"/>
              </a:solidFill>
              <a:latin typeface="Arial"/>
            </a:endParaRPr>
          </a:p>
        </p:txBody>
      </p:sp>
      <p:pic>
        <p:nvPicPr>
          <p:cNvPr id="1105" name="Picture 81" descr="AAMCsymbol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86714" y="6022975"/>
            <a:ext cx="1023937" cy="76835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>
                <a:solidFill>
                  <a:srgbClr val="092F6D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92F6D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172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defTabSz="66675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2700">
          <a:solidFill>
            <a:schemeClr val="tx2"/>
          </a:solidFill>
          <a:latin typeface="+mj-lt"/>
          <a:ea typeface="+mj-ea"/>
          <a:cs typeface="+mj-cs"/>
        </a:defRPr>
      </a:lvl1pPr>
      <a:lvl2pPr algn="l" defTabSz="66675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2700">
          <a:solidFill>
            <a:schemeClr val="tx2"/>
          </a:solidFill>
          <a:latin typeface="Arial Black" pitchFamily="34" charset="0"/>
        </a:defRPr>
      </a:lvl2pPr>
      <a:lvl3pPr algn="l" defTabSz="66675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2700">
          <a:solidFill>
            <a:schemeClr val="tx2"/>
          </a:solidFill>
          <a:latin typeface="Arial Black" pitchFamily="34" charset="0"/>
        </a:defRPr>
      </a:lvl3pPr>
      <a:lvl4pPr algn="l" defTabSz="66675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2700">
          <a:solidFill>
            <a:schemeClr val="tx2"/>
          </a:solidFill>
          <a:latin typeface="Arial Black" pitchFamily="34" charset="0"/>
        </a:defRPr>
      </a:lvl4pPr>
      <a:lvl5pPr algn="l" defTabSz="66675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2700">
          <a:solidFill>
            <a:schemeClr val="tx2"/>
          </a:solidFill>
          <a:latin typeface="Arial Black" pitchFamily="34" charset="0"/>
        </a:defRPr>
      </a:lvl5pPr>
      <a:lvl6pPr marL="342900" algn="l" defTabSz="66675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2700">
          <a:solidFill>
            <a:schemeClr val="tx2"/>
          </a:solidFill>
          <a:latin typeface="Arial Black" pitchFamily="34" charset="0"/>
        </a:defRPr>
      </a:lvl6pPr>
      <a:lvl7pPr marL="685800" algn="l" defTabSz="66675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2700">
          <a:solidFill>
            <a:schemeClr val="tx2"/>
          </a:solidFill>
          <a:latin typeface="Arial Black" pitchFamily="34" charset="0"/>
        </a:defRPr>
      </a:lvl7pPr>
      <a:lvl8pPr marL="1028700" algn="l" defTabSz="66675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2700">
          <a:solidFill>
            <a:schemeClr val="tx2"/>
          </a:solidFill>
          <a:latin typeface="Arial Black" pitchFamily="34" charset="0"/>
        </a:defRPr>
      </a:lvl8pPr>
      <a:lvl9pPr marL="1371600" algn="l" defTabSz="66675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2700">
          <a:solidFill>
            <a:schemeClr val="tx2"/>
          </a:solidFill>
          <a:latin typeface="Arial Black" pitchFamily="34" charset="0"/>
        </a:defRPr>
      </a:lvl9pPr>
    </p:titleStyle>
    <p:bodyStyle>
      <a:lvl1pPr algn="l" defTabSz="666750" rtl="0" eaLnBrk="1" fontAlgn="base" hangingPunct="1">
        <a:lnSpc>
          <a:spcPct val="88000"/>
        </a:lnSpc>
        <a:spcBef>
          <a:spcPct val="50000"/>
        </a:spcBef>
        <a:spcAft>
          <a:spcPct val="0"/>
        </a:spcAft>
        <a:buClr>
          <a:schemeClr val="tx1"/>
        </a:buClr>
        <a:buSzPct val="90000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298847" indent="-213122" algn="l" defTabSz="666750" rtl="0" eaLnBrk="1" fontAlgn="base" hangingPunct="1">
        <a:lnSpc>
          <a:spcPct val="88000"/>
        </a:lnSpc>
        <a:spcBef>
          <a:spcPct val="35000"/>
        </a:spcBef>
        <a:spcAft>
          <a:spcPct val="0"/>
        </a:spcAft>
        <a:buClr>
          <a:schemeClr val="tx1"/>
        </a:buClr>
        <a:buChar char="•"/>
        <a:defRPr sz="2100">
          <a:solidFill>
            <a:schemeClr val="tx1"/>
          </a:solidFill>
          <a:latin typeface="+mn-lt"/>
        </a:defRPr>
      </a:lvl2pPr>
      <a:lvl3pPr marL="603647" indent="-219075" algn="l" defTabSz="666750" rtl="0" eaLnBrk="1" fontAlgn="base" hangingPunct="1">
        <a:lnSpc>
          <a:spcPct val="88000"/>
        </a:lnSpc>
        <a:spcBef>
          <a:spcPct val="25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§"/>
        <a:defRPr sz="2100">
          <a:solidFill>
            <a:schemeClr val="tx1"/>
          </a:solidFill>
          <a:latin typeface="+mn-lt"/>
        </a:defRPr>
      </a:lvl3pPr>
      <a:lvl4pPr marL="901304" indent="-211931" algn="l" defTabSz="666750" rtl="0" eaLnBrk="1" fontAlgn="base" hangingPunct="1">
        <a:lnSpc>
          <a:spcPct val="88000"/>
        </a:lnSpc>
        <a:spcBef>
          <a:spcPct val="15000"/>
        </a:spcBef>
        <a:spcAft>
          <a:spcPct val="0"/>
        </a:spcAft>
        <a:buClr>
          <a:schemeClr val="tx1"/>
        </a:buClr>
        <a:buSzPct val="80000"/>
        <a:buFont typeface="Arial" charset="0"/>
        <a:buChar char="–"/>
        <a:defRPr sz="2100">
          <a:solidFill>
            <a:schemeClr val="tx1"/>
          </a:solidFill>
          <a:latin typeface="+mn-lt"/>
        </a:defRPr>
      </a:lvl4pPr>
      <a:lvl5pPr marL="1200150" indent="-213122" algn="l" defTabSz="66675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100">
          <a:solidFill>
            <a:schemeClr val="tx1"/>
          </a:solidFill>
          <a:latin typeface="+mn-lt"/>
        </a:defRPr>
      </a:lvl5pPr>
      <a:lvl6pPr marL="1543050" indent="-213122" algn="l" defTabSz="66675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100">
          <a:solidFill>
            <a:schemeClr val="tx1"/>
          </a:solidFill>
          <a:latin typeface="+mn-lt"/>
        </a:defRPr>
      </a:lvl6pPr>
      <a:lvl7pPr marL="1885950" indent="-213122" algn="l" defTabSz="66675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100">
          <a:solidFill>
            <a:schemeClr val="tx1"/>
          </a:solidFill>
          <a:latin typeface="+mn-lt"/>
        </a:defRPr>
      </a:lvl7pPr>
      <a:lvl8pPr marL="2228850" indent="-213122" algn="l" defTabSz="66675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100">
          <a:solidFill>
            <a:schemeClr val="tx1"/>
          </a:solidFill>
          <a:latin typeface="+mn-lt"/>
        </a:defRPr>
      </a:lvl8pPr>
      <a:lvl9pPr marL="2571750" indent="-213122" algn="l" defTabSz="66675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9913" y="611188"/>
            <a:ext cx="8386762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55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1025" y="1401763"/>
            <a:ext cx="7988300" cy="476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78" name="Text Box 54"/>
          <p:cNvSpPr txBox="1">
            <a:spLocks noChangeArrowheads="1"/>
          </p:cNvSpPr>
          <p:nvPr/>
        </p:nvSpPr>
        <p:spPr bwMode="auto">
          <a:xfrm>
            <a:off x="1085850" y="4740275"/>
            <a:ext cx="12827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1066800">
              <a:spcBef>
                <a:spcPct val="50000"/>
              </a:spcBef>
            </a:pPr>
            <a:endParaRPr lang="en-US" b="0" dirty="0">
              <a:solidFill>
                <a:srgbClr val="474747"/>
              </a:solidFill>
            </a:endParaRPr>
          </a:p>
        </p:txBody>
      </p:sp>
      <p:pic>
        <p:nvPicPr>
          <p:cNvPr id="1105" name="Picture 81" descr="AAMCsymbo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86713" y="6022975"/>
            <a:ext cx="1023937" cy="76835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>
                <a:solidFill>
                  <a:srgbClr val="092F6D"/>
                </a:solidFill>
              </a:rPr>
              <a:pPr/>
              <a:t>‹#›</a:t>
            </a:fld>
            <a:endParaRPr lang="en-US" dirty="0">
              <a:solidFill>
                <a:srgbClr val="092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966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/>
  <p:hf hdr="0" ftr="0" dt="0"/>
  <p:txStyles>
    <p:titleStyle>
      <a:lvl1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2pPr>
      <a:lvl3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3pPr>
      <a:lvl4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4pPr>
      <a:lvl5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5pPr>
      <a:lvl6pPr marL="4572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6pPr>
      <a:lvl7pPr marL="9144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7pPr>
      <a:lvl8pPr marL="13716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8pPr>
      <a:lvl9pPr marL="18288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algn="l" defTabSz="889000" rtl="0" eaLnBrk="1" fontAlgn="base" hangingPunct="1">
        <a:lnSpc>
          <a:spcPct val="88000"/>
        </a:lnSpc>
        <a:spcBef>
          <a:spcPct val="50000"/>
        </a:spcBef>
        <a:spcAft>
          <a:spcPct val="0"/>
        </a:spcAft>
        <a:buClr>
          <a:schemeClr val="tx1"/>
        </a:buClr>
        <a:buSzPct val="90000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398463" indent="-284163" algn="l" defTabSz="889000" rtl="0" eaLnBrk="1" fontAlgn="base" hangingPunct="1">
        <a:lnSpc>
          <a:spcPct val="88000"/>
        </a:lnSpc>
        <a:spcBef>
          <a:spcPct val="35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804863" indent="-292100" algn="l" defTabSz="889000" rtl="0" eaLnBrk="1" fontAlgn="base" hangingPunct="1">
        <a:lnSpc>
          <a:spcPct val="88000"/>
        </a:lnSpc>
        <a:spcBef>
          <a:spcPct val="25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3pPr>
      <a:lvl4pPr marL="1201738" indent="-282575" algn="l" defTabSz="889000" rtl="0" eaLnBrk="1" fontAlgn="base" hangingPunct="1">
        <a:lnSpc>
          <a:spcPct val="88000"/>
        </a:lnSpc>
        <a:spcBef>
          <a:spcPct val="15000"/>
        </a:spcBef>
        <a:spcAft>
          <a:spcPct val="0"/>
        </a:spcAft>
        <a:buClr>
          <a:schemeClr val="tx1"/>
        </a:buClr>
        <a:buSzPct val="80000"/>
        <a:buFont typeface="Arial" charset="0"/>
        <a:buChar char="–"/>
        <a:defRPr sz="2800">
          <a:solidFill>
            <a:schemeClr val="tx1"/>
          </a:solidFill>
          <a:latin typeface="+mn-lt"/>
        </a:defRPr>
      </a:lvl4pPr>
      <a:lvl5pPr marL="16002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800">
          <a:solidFill>
            <a:schemeClr val="tx1"/>
          </a:solidFill>
          <a:latin typeface="+mn-lt"/>
        </a:defRPr>
      </a:lvl5pPr>
      <a:lvl6pPr marL="20574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800">
          <a:solidFill>
            <a:schemeClr val="tx1"/>
          </a:solidFill>
          <a:latin typeface="+mn-lt"/>
        </a:defRPr>
      </a:lvl6pPr>
      <a:lvl7pPr marL="25146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800">
          <a:solidFill>
            <a:schemeClr val="tx1"/>
          </a:solidFill>
          <a:latin typeface="+mn-lt"/>
        </a:defRPr>
      </a:lvl7pPr>
      <a:lvl8pPr marL="29718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800">
          <a:solidFill>
            <a:schemeClr val="tx1"/>
          </a:solidFill>
          <a:latin typeface="+mn-lt"/>
        </a:defRPr>
      </a:lvl8pPr>
      <a:lvl9pPr marL="34290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9913" y="469670"/>
            <a:ext cx="8386762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55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1025" y="1260245"/>
            <a:ext cx="7988300" cy="476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78" name="Text Box 54"/>
          <p:cNvSpPr txBox="1">
            <a:spLocks noChangeArrowheads="1"/>
          </p:cNvSpPr>
          <p:nvPr/>
        </p:nvSpPr>
        <p:spPr bwMode="auto">
          <a:xfrm>
            <a:off x="1085850" y="4740275"/>
            <a:ext cx="12827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1066800">
              <a:spcBef>
                <a:spcPct val="50000"/>
              </a:spcBef>
            </a:pPr>
            <a:endParaRPr lang="en-US" b="0" dirty="0">
              <a:solidFill>
                <a:srgbClr val="474747"/>
              </a:solidFill>
            </a:endParaRPr>
          </a:p>
        </p:txBody>
      </p:sp>
      <p:pic>
        <p:nvPicPr>
          <p:cNvPr id="1105" name="Picture 81" descr="AAMCsymbol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86713" y="6022975"/>
            <a:ext cx="1023937" cy="76835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>
                <a:solidFill>
                  <a:srgbClr val="092F6D"/>
                </a:solidFill>
              </a:rPr>
              <a:pPr/>
              <a:t>‹#›</a:t>
            </a:fld>
            <a:endParaRPr lang="en-US" dirty="0">
              <a:solidFill>
                <a:srgbClr val="092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251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2pPr>
      <a:lvl3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3pPr>
      <a:lvl4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4pPr>
      <a:lvl5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5pPr>
      <a:lvl6pPr marL="4572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6pPr>
      <a:lvl7pPr marL="9144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7pPr>
      <a:lvl8pPr marL="13716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8pPr>
      <a:lvl9pPr marL="18288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algn="l" defTabSz="889000" rtl="0" eaLnBrk="1" fontAlgn="base" hangingPunct="1">
        <a:lnSpc>
          <a:spcPct val="88000"/>
        </a:lnSpc>
        <a:spcBef>
          <a:spcPct val="50000"/>
        </a:spcBef>
        <a:spcAft>
          <a:spcPct val="0"/>
        </a:spcAft>
        <a:buClr>
          <a:schemeClr val="tx1"/>
        </a:buClr>
        <a:buSzPct val="90000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398463" indent="-284163" algn="l" defTabSz="889000" rtl="0" eaLnBrk="1" fontAlgn="base" hangingPunct="1">
        <a:lnSpc>
          <a:spcPct val="88000"/>
        </a:lnSpc>
        <a:spcBef>
          <a:spcPct val="35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804863" indent="-292100" algn="l" defTabSz="889000" rtl="0" eaLnBrk="1" fontAlgn="base" hangingPunct="1">
        <a:lnSpc>
          <a:spcPct val="88000"/>
        </a:lnSpc>
        <a:spcBef>
          <a:spcPct val="25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3pPr>
      <a:lvl4pPr marL="1201738" indent="-282575" algn="l" defTabSz="889000" rtl="0" eaLnBrk="1" fontAlgn="base" hangingPunct="1">
        <a:lnSpc>
          <a:spcPct val="88000"/>
        </a:lnSpc>
        <a:spcBef>
          <a:spcPct val="15000"/>
        </a:spcBef>
        <a:spcAft>
          <a:spcPct val="0"/>
        </a:spcAft>
        <a:buClr>
          <a:schemeClr val="tx1"/>
        </a:buClr>
        <a:buSzPct val="80000"/>
        <a:buFont typeface="Arial" charset="0"/>
        <a:buChar char="–"/>
        <a:defRPr sz="2800">
          <a:solidFill>
            <a:schemeClr val="tx1"/>
          </a:solidFill>
          <a:latin typeface="+mn-lt"/>
        </a:defRPr>
      </a:lvl4pPr>
      <a:lvl5pPr marL="16002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800">
          <a:solidFill>
            <a:schemeClr val="tx1"/>
          </a:solidFill>
          <a:latin typeface="+mn-lt"/>
        </a:defRPr>
      </a:lvl5pPr>
      <a:lvl6pPr marL="20574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800">
          <a:solidFill>
            <a:schemeClr val="tx1"/>
          </a:solidFill>
          <a:latin typeface="+mn-lt"/>
        </a:defRPr>
      </a:lvl6pPr>
      <a:lvl7pPr marL="25146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800">
          <a:solidFill>
            <a:schemeClr val="tx1"/>
          </a:solidFill>
          <a:latin typeface="+mn-lt"/>
        </a:defRPr>
      </a:lvl7pPr>
      <a:lvl8pPr marL="29718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800">
          <a:solidFill>
            <a:schemeClr val="tx1"/>
          </a:solidFill>
          <a:latin typeface="+mn-lt"/>
        </a:defRPr>
      </a:lvl8pPr>
      <a:lvl9pPr marL="34290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9913" y="293023"/>
            <a:ext cx="8386762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55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1025" y="1083598"/>
            <a:ext cx="7988300" cy="5011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78" name="Text Box 54"/>
          <p:cNvSpPr txBox="1">
            <a:spLocks noChangeArrowheads="1"/>
          </p:cNvSpPr>
          <p:nvPr/>
        </p:nvSpPr>
        <p:spPr bwMode="auto">
          <a:xfrm>
            <a:off x="1085850" y="4740275"/>
            <a:ext cx="12827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1066800">
              <a:spcBef>
                <a:spcPct val="50000"/>
              </a:spcBef>
            </a:pPr>
            <a:endParaRPr lang="en-US" b="0" dirty="0">
              <a:solidFill>
                <a:srgbClr val="47474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>
                <a:solidFill>
                  <a:srgbClr val="013D79"/>
                </a:solidFill>
              </a:rPr>
              <a:pPr/>
              <a:t>‹#›</a:t>
            </a:fld>
            <a:endParaRPr lang="en-US" dirty="0">
              <a:solidFill>
                <a:srgbClr val="013D79"/>
              </a:solidFill>
            </a:endParaRPr>
          </a:p>
        </p:txBody>
      </p:sp>
      <p:sp>
        <p:nvSpPr>
          <p:cNvPr id="7" name="Text Box 79"/>
          <p:cNvSpPr txBox="1">
            <a:spLocks noChangeArrowheads="1"/>
          </p:cNvSpPr>
          <p:nvPr userDrawn="1"/>
        </p:nvSpPr>
        <p:spPr bwMode="auto">
          <a:xfrm>
            <a:off x="119427" y="6607175"/>
            <a:ext cx="5638800" cy="2143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800" b="0" dirty="0">
                <a:solidFill>
                  <a:srgbClr val="FFFFFF">
                    <a:lumMod val="50000"/>
                  </a:srgbClr>
                </a:solidFill>
                <a:latin typeface="Arial"/>
              </a:rPr>
              <a:t>© </a:t>
            </a:r>
            <a:r>
              <a:rPr lang="en-US" sz="800" b="0" dirty="0" smtClean="0">
                <a:solidFill>
                  <a:srgbClr val="FFFFFF">
                    <a:lumMod val="50000"/>
                  </a:srgbClr>
                </a:solidFill>
                <a:latin typeface="Arial"/>
              </a:rPr>
              <a:t>2014 </a:t>
            </a:r>
            <a:r>
              <a:rPr lang="en-US" sz="800" b="0" dirty="0">
                <a:solidFill>
                  <a:srgbClr val="FFFFFF">
                    <a:lumMod val="50000"/>
                  </a:srgbClr>
                </a:solidFill>
                <a:latin typeface="Arial"/>
              </a:rPr>
              <a:t>AAMC. May not be reproduced without permission.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374" y="6147444"/>
            <a:ext cx="857117" cy="62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2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200" b="1">
          <a:solidFill>
            <a:schemeClr val="tx2"/>
          </a:solidFill>
          <a:latin typeface="+mn-lt"/>
          <a:ea typeface="+mj-ea"/>
          <a:cs typeface="+mj-cs"/>
        </a:defRPr>
      </a:lvl1pPr>
      <a:lvl2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2pPr>
      <a:lvl3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3pPr>
      <a:lvl4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4pPr>
      <a:lvl5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5pPr>
      <a:lvl6pPr marL="4572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6pPr>
      <a:lvl7pPr marL="9144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7pPr>
      <a:lvl8pPr marL="13716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8pPr>
      <a:lvl9pPr marL="18288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algn="l" defTabSz="889000" rtl="0" eaLnBrk="1" fontAlgn="base" hangingPunct="1">
        <a:lnSpc>
          <a:spcPct val="88000"/>
        </a:lnSpc>
        <a:spcBef>
          <a:spcPct val="50000"/>
        </a:spcBef>
        <a:spcAft>
          <a:spcPct val="0"/>
        </a:spcAft>
        <a:buClr>
          <a:schemeClr val="tx1"/>
        </a:buClr>
        <a:buSzPct val="90000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398463" indent="-284163" algn="l" defTabSz="889000" rtl="0" eaLnBrk="1" fontAlgn="base" hangingPunct="1">
        <a:lnSpc>
          <a:spcPct val="88000"/>
        </a:lnSpc>
        <a:spcBef>
          <a:spcPct val="35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804863" indent="-292100" algn="l" defTabSz="889000" rtl="0" eaLnBrk="1" fontAlgn="base" hangingPunct="1">
        <a:lnSpc>
          <a:spcPct val="88000"/>
        </a:lnSpc>
        <a:spcBef>
          <a:spcPct val="25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3pPr>
      <a:lvl4pPr marL="1201738" indent="-282575" algn="l" defTabSz="889000" rtl="0" eaLnBrk="1" fontAlgn="base" hangingPunct="1">
        <a:lnSpc>
          <a:spcPct val="88000"/>
        </a:lnSpc>
        <a:spcBef>
          <a:spcPct val="15000"/>
        </a:spcBef>
        <a:spcAft>
          <a:spcPct val="0"/>
        </a:spcAft>
        <a:buClr>
          <a:schemeClr val="tx1"/>
        </a:buClr>
        <a:buSzPct val="80000"/>
        <a:buFont typeface="Arial" charset="0"/>
        <a:buChar char="–"/>
        <a:defRPr sz="2800">
          <a:solidFill>
            <a:schemeClr val="tx1"/>
          </a:solidFill>
          <a:latin typeface="+mn-lt"/>
        </a:defRPr>
      </a:lvl4pPr>
      <a:lvl5pPr marL="16002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800">
          <a:solidFill>
            <a:schemeClr val="tx1"/>
          </a:solidFill>
          <a:latin typeface="+mn-lt"/>
        </a:defRPr>
      </a:lvl5pPr>
      <a:lvl6pPr marL="20574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800">
          <a:solidFill>
            <a:schemeClr val="tx1"/>
          </a:solidFill>
          <a:latin typeface="+mn-lt"/>
        </a:defRPr>
      </a:lvl6pPr>
      <a:lvl7pPr marL="25146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800">
          <a:solidFill>
            <a:schemeClr val="tx1"/>
          </a:solidFill>
          <a:latin typeface="+mn-lt"/>
        </a:defRPr>
      </a:lvl7pPr>
      <a:lvl8pPr marL="29718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800">
          <a:solidFill>
            <a:schemeClr val="tx1"/>
          </a:solidFill>
          <a:latin typeface="+mn-lt"/>
        </a:defRPr>
      </a:lvl8pPr>
      <a:lvl9pPr marL="34290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9913" y="293023"/>
            <a:ext cx="8386762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55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1025" y="1083598"/>
            <a:ext cx="7988300" cy="5011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78" name="Text Box 54"/>
          <p:cNvSpPr txBox="1">
            <a:spLocks noChangeArrowheads="1"/>
          </p:cNvSpPr>
          <p:nvPr/>
        </p:nvSpPr>
        <p:spPr bwMode="auto">
          <a:xfrm>
            <a:off x="1085850" y="4740275"/>
            <a:ext cx="12827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1066800">
              <a:spcBef>
                <a:spcPct val="50000"/>
              </a:spcBef>
            </a:pPr>
            <a:endParaRPr lang="en-US" b="0" dirty="0">
              <a:solidFill>
                <a:srgbClr val="47474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>
                <a:solidFill>
                  <a:srgbClr val="013D79"/>
                </a:solidFill>
              </a:rPr>
              <a:pPr/>
              <a:t>‹#›</a:t>
            </a:fld>
            <a:endParaRPr lang="en-US" dirty="0">
              <a:solidFill>
                <a:srgbClr val="013D79"/>
              </a:solidFill>
            </a:endParaRPr>
          </a:p>
        </p:txBody>
      </p:sp>
      <p:sp>
        <p:nvSpPr>
          <p:cNvPr id="7" name="Text Box 79"/>
          <p:cNvSpPr txBox="1">
            <a:spLocks noChangeArrowheads="1"/>
          </p:cNvSpPr>
          <p:nvPr userDrawn="1"/>
        </p:nvSpPr>
        <p:spPr bwMode="auto">
          <a:xfrm>
            <a:off x="119427" y="6607175"/>
            <a:ext cx="5638800" cy="2143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800" b="0" dirty="0">
                <a:solidFill>
                  <a:srgbClr val="FFFFFF">
                    <a:lumMod val="50000"/>
                  </a:srgbClr>
                </a:solidFill>
                <a:latin typeface="Arial"/>
              </a:rPr>
              <a:t>© </a:t>
            </a:r>
            <a:r>
              <a:rPr lang="en-US" sz="800" b="0" dirty="0" smtClean="0">
                <a:solidFill>
                  <a:srgbClr val="FFFFFF">
                    <a:lumMod val="50000"/>
                  </a:srgbClr>
                </a:solidFill>
                <a:latin typeface="Arial"/>
              </a:rPr>
              <a:t>2014 </a:t>
            </a:r>
            <a:r>
              <a:rPr lang="en-US" sz="800" b="0" dirty="0">
                <a:solidFill>
                  <a:srgbClr val="FFFFFF">
                    <a:lumMod val="50000"/>
                  </a:srgbClr>
                </a:solidFill>
                <a:latin typeface="Arial"/>
              </a:rPr>
              <a:t>AAMC. May not be reproduced without permission.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374" y="6147444"/>
            <a:ext cx="857117" cy="62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823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200" b="1">
          <a:solidFill>
            <a:schemeClr val="tx2"/>
          </a:solidFill>
          <a:latin typeface="+mn-lt"/>
          <a:ea typeface="+mj-ea"/>
          <a:cs typeface="+mj-cs"/>
        </a:defRPr>
      </a:lvl1pPr>
      <a:lvl2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2pPr>
      <a:lvl3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3pPr>
      <a:lvl4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4pPr>
      <a:lvl5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5pPr>
      <a:lvl6pPr marL="4572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6pPr>
      <a:lvl7pPr marL="9144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7pPr>
      <a:lvl8pPr marL="13716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8pPr>
      <a:lvl9pPr marL="18288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algn="l" defTabSz="889000" rtl="0" eaLnBrk="1" fontAlgn="base" hangingPunct="1">
        <a:lnSpc>
          <a:spcPct val="88000"/>
        </a:lnSpc>
        <a:spcBef>
          <a:spcPct val="50000"/>
        </a:spcBef>
        <a:spcAft>
          <a:spcPct val="0"/>
        </a:spcAft>
        <a:buClr>
          <a:schemeClr val="tx1"/>
        </a:buClr>
        <a:buSzPct val="90000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398463" indent="-284163" algn="l" defTabSz="889000" rtl="0" eaLnBrk="1" fontAlgn="base" hangingPunct="1">
        <a:lnSpc>
          <a:spcPct val="88000"/>
        </a:lnSpc>
        <a:spcBef>
          <a:spcPct val="35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804863" indent="-292100" algn="l" defTabSz="889000" rtl="0" eaLnBrk="1" fontAlgn="base" hangingPunct="1">
        <a:lnSpc>
          <a:spcPct val="88000"/>
        </a:lnSpc>
        <a:spcBef>
          <a:spcPct val="25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3pPr>
      <a:lvl4pPr marL="1201738" indent="-282575" algn="l" defTabSz="889000" rtl="0" eaLnBrk="1" fontAlgn="base" hangingPunct="1">
        <a:lnSpc>
          <a:spcPct val="88000"/>
        </a:lnSpc>
        <a:spcBef>
          <a:spcPct val="15000"/>
        </a:spcBef>
        <a:spcAft>
          <a:spcPct val="0"/>
        </a:spcAft>
        <a:buClr>
          <a:schemeClr val="tx1"/>
        </a:buClr>
        <a:buSzPct val="80000"/>
        <a:buFont typeface="Arial" charset="0"/>
        <a:buChar char="–"/>
        <a:defRPr sz="2800">
          <a:solidFill>
            <a:schemeClr val="tx1"/>
          </a:solidFill>
          <a:latin typeface="+mn-lt"/>
        </a:defRPr>
      </a:lvl4pPr>
      <a:lvl5pPr marL="16002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800">
          <a:solidFill>
            <a:schemeClr val="tx1"/>
          </a:solidFill>
          <a:latin typeface="+mn-lt"/>
        </a:defRPr>
      </a:lvl5pPr>
      <a:lvl6pPr marL="20574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800">
          <a:solidFill>
            <a:schemeClr val="tx1"/>
          </a:solidFill>
          <a:latin typeface="+mn-lt"/>
        </a:defRPr>
      </a:lvl6pPr>
      <a:lvl7pPr marL="25146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800">
          <a:solidFill>
            <a:schemeClr val="tx1"/>
          </a:solidFill>
          <a:latin typeface="+mn-lt"/>
        </a:defRPr>
      </a:lvl7pPr>
      <a:lvl8pPr marL="29718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800">
          <a:solidFill>
            <a:schemeClr val="tx1"/>
          </a:solidFill>
          <a:latin typeface="+mn-lt"/>
        </a:defRPr>
      </a:lvl8pPr>
      <a:lvl9pPr marL="34290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9913" y="293023"/>
            <a:ext cx="8386762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55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1026" y="1083598"/>
            <a:ext cx="7988300" cy="5011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78" name="Text Box 54"/>
          <p:cNvSpPr txBox="1">
            <a:spLocks noChangeArrowheads="1"/>
          </p:cNvSpPr>
          <p:nvPr/>
        </p:nvSpPr>
        <p:spPr bwMode="auto">
          <a:xfrm>
            <a:off x="1085851" y="4740277"/>
            <a:ext cx="12827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800100">
              <a:spcBef>
                <a:spcPct val="50000"/>
              </a:spcBef>
            </a:pPr>
            <a:endParaRPr lang="en-US" sz="1500" b="0" dirty="0">
              <a:solidFill>
                <a:srgbClr val="474747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>
                <a:solidFill>
                  <a:srgbClr val="013D79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13D79"/>
              </a:solidFill>
              <a:latin typeface="Arial"/>
            </a:endParaRPr>
          </a:p>
        </p:txBody>
      </p:sp>
      <p:sp>
        <p:nvSpPr>
          <p:cNvPr id="7" name="Text Box 79"/>
          <p:cNvSpPr txBox="1">
            <a:spLocks noChangeArrowheads="1"/>
          </p:cNvSpPr>
          <p:nvPr/>
        </p:nvSpPr>
        <p:spPr bwMode="auto">
          <a:xfrm>
            <a:off x="119427" y="6607176"/>
            <a:ext cx="5638800" cy="18466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600" b="0" dirty="0">
                <a:solidFill>
                  <a:srgbClr val="FFFFFF">
                    <a:lumMod val="50000"/>
                  </a:srgbClr>
                </a:solidFill>
                <a:latin typeface="Arial"/>
              </a:rPr>
              <a:t>© 2014 AAMC. May not be reproduced without permission.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706" y="6174488"/>
            <a:ext cx="642838" cy="62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07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</p:sldLayoutIdLst>
  <p:transition/>
  <p:timing>
    <p:tnLst>
      <p:par>
        <p:cTn id="1" dur="indefinite" restart="never" nodeType="tmRoot"/>
      </p:par>
    </p:tnLst>
  </p:timing>
  <p:txStyles>
    <p:titleStyle>
      <a:lvl1pPr algn="l" defTabSz="66675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2400" b="1">
          <a:solidFill>
            <a:schemeClr val="tx2"/>
          </a:solidFill>
          <a:latin typeface="+mn-lt"/>
          <a:ea typeface="+mj-ea"/>
          <a:cs typeface="+mj-cs"/>
        </a:defRPr>
      </a:lvl1pPr>
      <a:lvl2pPr algn="l" defTabSz="66675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2700">
          <a:solidFill>
            <a:schemeClr val="tx2"/>
          </a:solidFill>
          <a:latin typeface="Arial Black" pitchFamily="34" charset="0"/>
        </a:defRPr>
      </a:lvl2pPr>
      <a:lvl3pPr algn="l" defTabSz="66675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2700">
          <a:solidFill>
            <a:schemeClr val="tx2"/>
          </a:solidFill>
          <a:latin typeface="Arial Black" pitchFamily="34" charset="0"/>
        </a:defRPr>
      </a:lvl3pPr>
      <a:lvl4pPr algn="l" defTabSz="66675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2700">
          <a:solidFill>
            <a:schemeClr val="tx2"/>
          </a:solidFill>
          <a:latin typeface="Arial Black" pitchFamily="34" charset="0"/>
        </a:defRPr>
      </a:lvl4pPr>
      <a:lvl5pPr algn="l" defTabSz="66675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2700">
          <a:solidFill>
            <a:schemeClr val="tx2"/>
          </a:solidFill>
          <a:latin typeface="Arial Black" pitchFamily="34" charset="0"/>
        </a:defRPr>
      </a:lvl5pPr>
      <a:lvl6pPr marL="342900" algn="l" defTabSz="66675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2700">
          <a:solidFill>
            <a:schemeClr val="tx2"/>
          </a:solidFill>
          <a:latin typeface="Arial Black" pitchFamily="34" charset="0"/>
        </a:defRPr>
      </a:lvl6pPr>
      <a:lvl7pPr marL="685800" algn="l" defTabSz="66675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2700">
          <a:solidFill>
            <a:schemeClr val="tx2"/>
          </a:solidFill>
          <a:latin typeface="Arial Black" pitchFamily="34" charset="0"/>
        </a:defRPr>
      </a:lvl7pPr>
      <a:lvl8pPr marL="1028700" algn="l" defTabSz="66675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2700">
          <a:solidFill>
            <a:schemeClr val="tx2"/>
          </a:solidFill>
          <a:latin typeface="Arial Black" pitchFamily="34" charset="0"/>
        </a:defRPr>
      </a:lvl8pPr>
      <a:lvl9pPr marL="1371600" algn="l" defTabSz="66675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2700">
          <a:solidFill>
            <a:schemeClr val="tx2"/>
          </a:solidFill>
          <a:latin typeface="Arial Black" pitchFamily="34" charset="0"/>
        </a:defRPr>
      </a:lvl9pPr>
    </p:titleStyle>
    <p:bodyStyle>
      <a:lvl1pPr algn="l" defTabSz="666750" rtl="0" eaLnBrk="1" fontAlgn="base" hangingPunct="1">
        <a:lnSpc>
          <a:spcPct val="88000"/>
        </a:lnSpc>
        <a:spcBef>
          <a:spcPct val="50000"/>
        </a:spcBef>
        <a:spcAft>
          <a:spcPct val="0"/>
        </a:spcAft>
        <a:buClr>
          <a:schemeClr val="tx1"/>
        </a:buClr>
        <a:buSzPct val="90000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298847" indent="-213122" algn="l" defTabSz="666750" rtl="0" eaLnBrk="1" fontAlgn="base" hangingPunct="1">
        <a:lnSpc>
          <a:spcPct val="88000"/>
        </a:lnSpc>
        <a:spcBef>
          <a:spcPct val="35000"/>
        </a:spcBef>
        <a:spcAft>
          <a:spcPct val="0"/>
        </a:spcAft>
        <a:buClr>
          <a:schemeClr val="tx1"/>
        </a:buClr>
        <a:buChar char="•"/>
        <a:defRPr sz="2100">
          <a:solidFill>
            <a:schemeClr val="tx1"/>
          </a:solidFill>
          <a:latin typeface="+mn-lt"/>
        </a:defRPr>
      </a:lvl2pPr>
      <a:lvl3pPr marL="603647" indent="-219075" algn="l" defTabSz="666750" rtl="0" eaLnBrk="1" fontAlgn="base" hangingPunct="1">
        <a:lnSpc>
          <a:spcPct val="88000"/>
        </a:lnSpc>
        <a:spcBef>
          <a:spcPct val="25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§"/>
        <a:defRPr sz="2100">
          <a:solidFill>
            <a:schemeClr val="tx1"/>
          </a:solidFill>
          <a:latin typeface="+mn-lt"/>
        </a:defRPr>
      </a:lvl3pPr>
      <a:lvl4pPr marL="901304" indent="-211931" algn="l" defTabSz="666750" rtl="0" eaLnBrk="1" fontAlgn="base" hangingPunct="1">
        <a:lnSpc>
          <a:spcPct val="88000"/>
        </a:lnSpc>
        <a:spcBef>
          <a:spcPct val="15000"/>
        </a:spcBef>
        <a:spcAft>
          <a:spcPct val="0"/>
        </a:spcAft>
        <a:buClr>
          <a:schemeClr val="tx1"/>
        </a:buClr>
        <a:buSzPct val="80000"/>
        <a:buFont typeface="Arial" charset="0"/>
        <a:buChar char="–"/>
        <a:defRPr sz="2100">
          <a:solidFill>
            <a:schemeClr val="tx1"/>
          </a:solidFill>
          <a:latin typeface="+mn-lt"/>
        </a:defRPr>
      </a:lvl4pPr>
      <a:lvl5pPr marL="1200150" indent="-213122" algn="l" defTabSz="66675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100">
          <a:solidFill>
            <a:schemeClr val="tx1"/>
          </a:solidFill>
          <a:latin typeface="+mn-lt"/>
        </a:defRPr>
      </a:lvl5pPr>
      <a:lvl6pPr marL="1543050" indent="-213122" algn="l" defTabSz="66675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100">
          <a:solidFill>
            <a:schemeClr val="tx1"/>
          </a:solidFill>
          <a:latin typeface="+mn-lt"/>
        </a:defRPr>
      </a:lvl6pPr>
      <a:lvl7pPr marL="1885950" indent="-213122" algn="l" defTabSz="66675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100">
          <a:solidFill>
            <a:schemeClr val="tx1"/>
          </a:solidFill>
          <a:latin typeface="+mn-lt"/>
        </a:defRPr>
      </a:lvl7pPr>
      <a:lvl8pPr marL="2228850" indent="-213122" algn="l" defTabSz="66675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100">
          <a:solidFill>
            <a:schemeClr val="tx1"/>
          </a:solidFill>
          <a:latin typeface="+mn-lt"/>
        </a:defRPr>
      </a:lvl8pPr>
      <a:lvl9pPr marL="2571750" indent="-213122" algn="l" defTabSz="66675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9913" y="293023"/>
            <a:ext cx="8386762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55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1025" y="1083598"/>
            <a:ext cx="7988300" cy="5011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78" name="Text Box 54"/>
          <p:cNvSpPr txBox="1">
            <a:spLocks noChangeArrowheads="1"/>
          </p:cNvSpPr>
          <p:nvPr/>
        </p:nvSpPr>
        <p:spPr bwMode="auto">
          <a:xfrm>
            <a:off x="1085850" y="4740275"/>
            <a:ext cx="12827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1066800">
              <a:spcBef>
                <a:spcPct val="50000"/>
              </a:spcBef>
            </a:pPr>
            <a:endParaRPr lang="en-US" b="0" dirty="0">
              <a:solidFill>
                <a:srgbClr val="47474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>
                <a:solidFill>
                  <a:srgbClr val="013D79"/>
                </a:solidFill>
              </a:rPr>
              <a:pPr/>
              <a:t>‹#›</a:t>
            </a:fld>
            <a:endParaRPr lang="en-US" dirty="0">
              <a:solidFill>
                <a:srgbClr val="013D79"/>
              </a:solidFill>
            </a:endParaRPr>
          </a:p>
        </p:txBody>
      </p:sp>
      <p:sp>
        <p:nvSpPr>
          <p:cNvPr id="7" name="Text Box 79"/>
          <p:cNvSpPr txBox="1">
            <a:spLocks noChangeArrowheads="1"/>
          </p:cNvSpPr>
          <p:nvPr userDrawn="1"/>
        </p:nvSpPr>
        <p:spPr bwMode="auto">
          <a:xfrm>
            <a:off x="119427" y="6607175"/>
            <a:ext cx="5638800" cy="2143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800" b="0" dirty="0">
                <a:solidFill>
                  <a:srgbClr val="FFFFFF">
                    <a:lumMod val="50000"/>
                  </a:srgbClr>
                </a:solidFill>
                <a:latin typeface="Arial"/>
              </a:rPr>
              <a:t>© </a:t>
            </a:r>
            <a:r>
              <a:rPr lang="en-US" sz="800" b="0" dirty="0" smtClean="0">
                <a:solidFill>
                  <a:srgbClr val="FFFFFF">
                    <a:lumMod val="50000"/>
                  </a:srgbClr>
                </a:solidFill>
                <a:latin typeface="Arial"/>
              </a:rPr>
              <a:t>2014 </a:t>
            </a:r>
            <a:r>
              <a:rPr lang="en-US" sz="800" b="0" dirty="0">
                <a:solidFill>
                  <a:srgbClr val="FFFFFF">
                    <a:lumMod val="50000"/>
                  </a:srgbClr>
                </a:solidFill>
                <a:latin typeface="Arial"/>
              </a:rPr>
              <a:t>AAMC. May not be reproduced without permission.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374" y="6147444"/>
            <a:ext cx="857117" cy="62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15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</p:sldLayoutIdLst>
  <p:transition/>
  <p:timing>
    <p:tnLst>
      <p:par>
        <p:cTn id="1" dur="indefinite" restart="never" nodeType="tmRoot"/>
      </p:par>
    </p:tnLst>
  </p:timing>
  <p:txStyles>
    <p:titleStyle>
      <a:lvl1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200" b="1">
          <a:solidFill>
            <a:schemeClr val="tx2"/>
          </a:solidFill>
          <a:latin typeface="+mn-lt"/>
          <a:ea typeface="+mj-ea"/>
          <a:cs typeface="+mj-cs"/>
        </a:defRPr>
      </a:lvl1pPr>
      <a:lvl2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2pPr>
      <a:lvl3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3pPr>
      <a:lvl4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4pPr>
      <a:lvl5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5pPr>
      <a:lvl6pPr marL="4572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6pPr>
      <a:lvl7pPr marL="9144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7pPr>
      <a:lvl8pPr marL="13716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8pPr>
      <a:lvl9pPr marL="18288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algn="l" defTabSz="889000" rtl="0" eaLnBrk="1" fontAlgn="base" hangingPunct="1">
        <a:lnSpc>
          <a:spcPct val="88000"/>
        </a:lnSpc>
        <a:spcBef>
          <a:spcPct val="50000"/>
        </a:spcBef>
        <a:spcAft>
          <a:spcPct val="0"/>
        </a:spcAft>
        <a:buClr>
          <a:schemeClr val="tx1"/>
        </a:buClr>
        <a:buSzPct val="90000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398463" indent="-284163" algn="l" defTabSz="889000" rtl="0" eaLnBrk="1" fontAlgn="base" hangingPunct="1">
        <a:lnSpc>
          <a:spcPct val="88000"/>
        </a:lnSpc>
        <a:spcBef>
          <a:spcPct val="35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804863" indent="-292100" algn="l" defTabSz="889000" rtl="0" eaLnBrk="1" fontAlgn="base" hangingPunct="1">
        <a:lnSpc>
          <a:spcPct val="88000"/>
        </a:lnSpc>
        <a:spcBef>
          <a:spcPct val="25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3pPr>
      <a:lvl4pPr marL="1201738" indent="-282575" algn="l" defTabSz="889000" rtl="0" eaLnBrk="1" fontAlgn="base" hangingPunct="1">
        <a:lnSpc>
          <a:spcPct val="88000"/>
        </a:lnSpc>
        <a:spcBef>
          <a:spcPct val="15000"/>
        </a:spcBef>
        <a:spcAft>
          <a:spcPct val="0"/>
        </a:spcAft>
        <a:buClr>
          <a:schemeClr val="tx1"/>
        </a:buClr>
        <a:buSzPct val="80000"/>
        <a:buFont typeface="Arial" charset="0"/>
        <a:buChar char="–"/>
        <a:defRPr sz="2800">
          <a:solidFill>
            <a:schemeClr val="tx1"/>
          </a:solidFill>
          <a:latin typeface="+mn-lt"/>
        </a:defRPr>
      </a:lvl4pPr>
      <a:lvl5pPr marL="16002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800">
          <a:solidFill>
            <a:schemeClr val="tx1"/>
          </a:solidFill>
          <a:latin typeface="+mn-lt"/>
        </a:defRPr>
      </a:lvl5pPr>
      <a:lvl6pPr marL="20574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800">
          <a:solidFill>
            <a:schemeClr val="tx1"/>
          </a:solidFill>
          <a:latin typeface="+mn-lt"/>
        </a:defRPr>
      </a:lvl6pPr>
      <a:lvl7pPr marL="25146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800">
          <a:solidFill>
            <a:schemeClr val="tx1"/>
          </a:solidFill>
          <a:latin typeface="+mn-lt"/>
        </a:defRPr>
      </a:lvl7pPr>
      <a:lvl8pPr marL="29718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800">
          <a:solidFill>
            <a:schemeClr val="tx1"/>
          </a:solidFill>
          <a:latin typeface="+mn-lt"/>
        </a:defRPr>
      </a:lvl8pPr>
      <a:lvl9pPr marL="34290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9913" y="293023"/>
            <a:ext cx="8386762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55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1025" y="1083598"/>
            <a:ext cx="7988300" cy="5011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78" name="Text Box 54"/>
          <p:cNvSpPr txBox="1">
            <a:spLocks noChangeArrowheads="1"/>
          </p:cNvSpPr>
          <p:nvPr/>
        </p:nvSpPr>
        <p:spPr bwMode="auto">
          <a:xfrm>
            <a:off x="1085850" y="4740275"/>
            <a:ext cx="12827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1066800">
              <a:spcBef>
                <a:spcPct val="50000"/>
              </a:spcBef>
            </a:pPr>
            <a:endParaRPr lang="en-US" b="0" dirty="0">
              <a:solidFill>
                <a:srgbClr val="47474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>
                <a:solidFill>
                  <a:srgbClr val="013D79"/>
                </a:solidFill>
              </a:rPr>
              <a:pPr/>
              <a:t>‹#›</a:t>
            </a:fld>
            <a:endParaRPr lang="en-US" dirty="0">
              <a:solidFill>
                <a:srgbClr val="013D79"/>
              </a:solidFill>
            </a:endParaRPr>
          </a:p>
        </p:txBody>
      </p:sp>
      <p:sp>
        <p:nvSpPr>
          <p:cNvPr id="7" name="Text Box 79"/>
          <p:cNvSpPr txBox="1">
            <a:spLocks noChangeArrowheads="1"/>
          </p:cNvSpPr>
          <p:nvPr userDrawn="1"/>
        </p:nvSpPr>
        <p:spPr bwMode="auto">
          <a:xfrm>
            <a:off x="119427" y="6607175"/>
            <a:ext cx="5638800" cy="2143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800" b="0" dirty="0">
                <a:solidFill>
                  <a:srgbClr val="FFFFFF">
                    <a:lumMod val="50000"/>
                  </a:srgbClr>
                </a:solidFill>
                <a:latin typeface="Arial"/>
              </a:rPr>
              <a:t>© </a:t>
            </a:r>
            <a:r>
              <a:rPr lang="en-US" sz="800" b="0" dirty="0" smtClean="0">
                <a:solidFill>
                  <a:srgbClr val="FFFFFF">
                    <a:lumMod val="50000"/>
                  </a:srgbClr>
                </a:solidFill>
                <a:latin typeface="Arial"/>
              </a:rPr>
              <a:t>2014 </a:t>
            </a:r>
            <a:r>
              <a:rPr lang="en-US" sz="800" b="0" dirty="0">
                <a:solidFill>
                  <a:srgbClr val="FFFFFF">
                    <a:lumMod val="50000"/>
                  </a:srgbClr>
                </a:solidFill>
                <a:latin typeface="Arial"/>
              </a:rPr>
              <a:t>AAMC. May not be reproduced without permission.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374" y="6147444"/>
            <a:ext cx="857117" cy="62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709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</p:sldLayoutIdLst>
  <p:transition/>
  <p:timing>
    <p:tnLst>
      <p:par>
        <p:cTn id="1" dur="indefinite" restart="never" nodeType="tmRoot"/>
      </p:par>
    </p:tnLst>
  </p:timing>
  <p:txStyles>
    <p:titleStyle>
      <a:lvl1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200" b="1">
          <a:solidFill>
            <a:schemeClr val="tx2"/>
          </a:solidFill>
          <a:latin typeface="+mn-lt"/>
          <a:ea typeface="+mj-ea"/>
          <a:cs typeface="+mj-cs"/>
        </a:defRPr>
      </a:lvl1pPr>
      <a:lvl2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2pPr>
      <a:lvl3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3pPr>
      <a:lvl4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4pPr>
      <a:lvl5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5pPr>
      <a:lvl6pPr marL="4572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6pPr>
      <a:lvl7pPr marL="9144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7pPr>
      <a:lvl8pPr marL="13716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8pPr>
      <a:lvl9pPr marL="18288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algn="l" defTabSz="889000" rtl="0" eaLnBrk="1" fontAlgn="base" hangingPunct="1">
        <a:lnSpc>
          <a:spcPct val="88000"/>
        </a:lnSpc>
        <a:spcBef>
          <a:spcPct val="50000"/>
        </a:spcBef>
        <a:spcAft>
          <a:spcPct val="0"/>
        </a:spcAft>
        <a:buClr>
          <a:schemeClr val="tx1"/>
        </a:buClr>
        <a:buSzPct val="90000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398463" indent="-284163" algn="l" defTabSz="889000" rtl="0" eaLnBrk="1" fontAlgn="base" hangingPunct="1">
        <a:lnSpc>
          <a:spcPct val="88000"/>
        </a:lnSpc>
        <a:spcBef>
          <a:spcPct val="35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804863" indent="-292100" algn="l" defTabSz="889000" rtl="0" eaLnBrk="1" fontAlgn="base" hangingPunct="1">
        <a:lnSpc>
          <a:spcPct val="88000"/>
        </a:lnSpc>
        <a:spcBef>
          <a:spcPct val="25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3pPr>
      <a:lvl4pPr marL="1201738" indent="-282575" algn="l" defTabSz="889000" rtl="0" eaLnBrk="1" fontAlgn="base" hangingPunct="1">
        <a:lnSpc>
          <a:spcPct val="88000"/>
        </a:lnSpc>
        <a:spcBef>
          <a:spcPct val="15000"/>
        </a:spcBef>
        <a:spcAft>
          <a:spcPct val="0"/>
        </a:spcAft>
        <a:buClr>
          <a:schemeClr val="tx1"/>
        </a:buClr>
        <a:buSzPct val="80000"/>
        <a:buFont typeface="Arial" charset="0"/>
        <a:buChar char="–"/>
        <a:defRPr sz="2800">
          <a:solidFill>
            <a:schemeClr val="tx1"/>
          </a:solidFill>
          <a:latin typeface="+mn-lt"/>
        </a:defRPr>
      </a:lvl4pPr>
      <a:lvl5pPr marL="16002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800">
          <a:solidFill>
            <a:schemeClr val="tx1"/>
          </a:solidFill>
          <a:latin typeface="+mn-lt"/>
        </a:defRPr>
      </a:lvl5pPr>
      <a:lvl6pPr marL="20574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800">
          <a:solidFill>
            <a:schemeClr val="tx1"/>
          </a:solidFill>
          <a:latin typeface="+mn-lt"/>
        </a:defRPr>
      </a:lvl6pPr>
      <a:lvl7pPr marL="25146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800">
          <a:solidFill>
            <a:schemeClr val="tx1"/>
          </a:solidFill>
          <a:latin typeface="+mn-lt"/>
        </a:defRPr>
      </a:lvl7pPr>
      <a:lvl8pPr marL="29718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800">
          <a:solidFill>
            <a:schemeClr val="tx1"/>
          </a:solidFill>
          <a:latin typeface="+mn-lt"/>
        </a:defRPr>
      </a:lvl8pPr>
      <a:lvl9pPr marL="34290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9913" y="301510"/>
            <a:ext cx="8386762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55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1026" y="1092085"/>
            <a:ext cx="7988300" cy="476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78" name="Text Box 54"/>
          <p:cNvSpPr txBox="1">
            <a:spLocks noChangeArrowheads="1"/>
          </p:cNvSpPr>
          <p:nvPr/>
        </p:nvSpPr>
        <p:spPr bwMode="auto">
          <a:xfrm>
            <a:off x="1085851" y="4740277"/>
            <a:ext cx="12827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800100">
              <a:spcBef>
                <a:spcPct val="50000"/>
              </a:spcBef>
            </a:pPr>
            <a:endParaRPr lang="en-US" sz="1500" b="0" dirty="0">
              <a:solidFill>
                <a:srgbClr val="474747"/>
              </a:solidFill>
              <a:latin typeface="Arial"/>
            </a:endParaRPr>
          </a:p>
        </p:txBody>
      </p:sp>
      <p:pic>
        <p:nvPicPr>
          <p:cNvPr id="1105" name="Picture 81" descr="AAMCsymbo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86714" y="6022975"/>
            <a:ext cx="1023937" cy="76835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>
                <a:solidFill>
                  <a:srgbClr val="01267F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1267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8986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</p:sldLayoutIdLst>
  <p:transition/>
  <p:timing>
    <p:tnLst>
      <p:par>
        <p:cTn id="1" dur="indefinite" restart="never" nodeType="tmRoot"/>
      </p:par>
    </p:tnLst>
  </p:timing>
  <p:txStyles>
    <p:titleStyle>
      <a:lvl1pPr algn="l" defTabSz="66675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2700" b="1">
          <a:solidFill>
            <a:schemeClr val="tx2"/>
          </a:solidFill>
          <a:latin typeface="+mn-lt"/>
          <a:ea typeface="+mj-ea"/>
          <a:cs typeface="+mj-cs"/>
        </a:defRPr>
      </a:lvl1pPr>
      <a:lvl2pPr algn="l" defTabSz="66675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2700">
          <a:solidFill>
            <a:schemeClr val="tx2"/>
          </a:solidFill>
          <a:latin typeface="Arial Black" pitchFamily="34" charset="0"/>
        </a:defRPr>
      </a:lvl2pPr>
      <a:lvl3pPr algn="l" defTabSz="66675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2700">
          <a:solidFill>
            <a:schemeClr val="tx2"/>
          </a:solidFill>
          <a:latin typeface="Arial Black" pitchFamily="34" charset="0"/>
        </a:defRPr>
      </a:lvl3pPr>
      <a:lvl4pPr algn="l" defTabSz="66675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2700">
          <a:solidFill>
            <a:schemeClr val="tx2"/>
          </a:solidFill>
          <a:latin typeface="Arial Black" pitchFamily="34" charset="0"/>
        </a:defRPr>
      </a:lvl4pPr>
      <a:lvl5pPr algn="l" defTabSz="66675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2700">
          <a:solidFill>
            <a:schemeClr val="tx2"/>
          </a:solidFill>
          <a:latin typeface="Arial Black" pitchFamily="34" charset="0"/>
        </a:defRPr>
      </a:lvl5pPr>
      <a:lvl6pPr marL="342900" algn="l" defTabSz="66675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2700">
          <a:solidFill>
            <a:schemeClr val="tx2"/>
          </a:solidFill>
          <a:latin typeface="Arial Black" pitchFamily="34" charset="0"/>
        </a:defRPr>
      </a:lvl6pPr>
      <a:lvl7pPr marL="685800" algn="l" defTabSz="66675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2700">
          <a:solidFill>
            <a:schemeClr val="tx2"/>
          </a:solidFill>
          <a:latin typeface="Arial Black" pitchFamily="34" charset="0"/>
        </a:defRPr>
      </a:lvl7pPr>
      <a:lvl8pPr marL="1028700" algn="l" defTabSz="66675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2700">
          <a:solidFill>
            <a:schemeClr val="tx2"/>
          </a:solidFill>
          <a:latin typeface="Arial Black" pitchFamily="34" charset="0"/>
        </a:defRPr>
      </a:lvl8pPr>
      <a:lvl9pPr marL="1371600" algn="l" defTabSz="66675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2700">
          <a:solidFill>
            <a:schemeClr val="tx2"/>
          </a:solidFill>
          <a:latin typeface="Arial Black" pitchFamily="34" charset="0"/>
        </a:defRPr>
      </a:lvl9pPr>
    </p:titleStyle>
    <p:bodyStyle>
      <a:lvl1pPr algn="l" defTabSz="666750" rtl="0" eaLnBrk="1" fontAlgn="base" hangingPunct="1">
        <a:lnSpc>
          <a:spcPct val="88000"/>
        </a:lnSpc>
        <a:spcBef>
          <a:spcPct val="50000"/>
        </a:spcBef>
        <a:spcAft>
          <a:spcPct val="0"/>
        </a:spcAft>
        <a:buClr>
          <a:schemeClr val="tx1"/>
        </a:buClr>
        <a:buSzPct val="90000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298847" indent="-213122" algn="l" defTabSz="666750" rtl="0" eaLnBrk="1" fontAlgn="base" hangingPunct="1">
        <a:lnSpc>
          <a:spcPct val="88000"/>
        </a:lnSpc>
        <a:spcBef>
          <a:spcPct val="35000"/>
        </a:spcBef>
        <a:spcAft>
          <a:spcPct val="0"/>
        </a:spcAft>
        <a:buClr>
          <a:schemeClr val="tx1"/>
        </a:buClr>
        <a:buChar char="•"/>
        <a:defRPr sz="2100">
          <a:solidFill>
            <a:schemeClr val="tx1"/>
          </a:solidFill>
          <a:latin typeface="+mn-lt"/>
        </a:defRPr>
      </a:lvl2pPr>
      <a:lvl3pPr marL="603647" indent="-219075" algn="l" defTabSz="666750" rtl="0" eaLnBrk="1" fontAlgn="base" hangingPunct="1">
        <a:lnSpc>
          <a:spcPct val="88000"/>
        </a:lnSpc>
        <a:spcBef>
          <a:spcPct val="25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§"/>
        <a:defRPr sz="2100">
          <a:solidFill>
            <a:schemeClr val="accent1"/>
          </a:solidFill>
          <a:latin typeface="+mn-lt"/>
        </a:defRPr>
      </a:lvl3pPr>
      <a:lvl4pPr marL="901304" indent="-211931" algn="l" defTabSz="666750" rtl="0" eaLnBrk="1" fontAlgn="base" hangingPunct="1">
        <a:lnSpc>
          <a:spcPct val="88000"/>
        </a:lnSpc>
        <a:spcBef>
          <a:spcPct val="15000"/>
        </a:spcBef>
        <a:spcAft>
          <a:spcPct val="0"/>
        </a:spcAft>
        <a:buClr>
          <a:schemeClr val="accent4"/>
        </a:buClr>
        <a:buSzPct val="80000"/>
        <a:buFont typeface="Arial" charset="0"/>
        <a:buChar char="–"/>
        <a:defRPr sz="2100">
          <a:solidFill>
            <a:schemeClr val="accent4"/>
          </a:solidFill>
          <a:latin typeface="+mn-lt"/>
        </a:defRPr>
      </a:lvl4pPr>
      <a:lvl5pPr marL="1200150" indent="-213122" algn="l" defTabSz="66675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accent5"/>
        </a:buClr>
        <a:buSzPct val="80000"/>
        <a:buChar char="o"/>
        <a:defRPr sz="2100">
          <a:solidFill>
            <a:schemeClr val="accent5"/>
          </a:solidFill>
          <a:latin typeface="+mn-lt"/>
        </a:defRPr>
      </a:lvl5pPr>
      <a:lvl6pPr marL="1543050" indent="-213122" algn="l" defTabSz="66675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100">
          <a:solidFill>
            <a:schemeClr val="tx1"/>
          </a:solidFill>
          <a:latin typeface="+mn-lt"/>
        </a:defRPr>
      </a:lvl6pPr>
      <a:lvl7pPr marL="1885950" indent="-213122" algn="l" defTabSz="66675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100">
          <a:solidFill>
            <a:schemeClr val="tx1"/>
          </a:solidFill>
          <a:latin typeface="+mn-lt"/>
        </a:defRPr>
      </a:lvl7pPr>
      <a:lvl8pPr marL="2228850" indent="-213122" algn="l" defTabSz="66675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100">
          <a:solidFill>
            <a:schemeClr val="tx1"/>
          </a:solidFill>
          <a:latin typeface="+mn-lt"/>
        </a:defRPr>
      </a:lvl8pPr>
      <a:lvl9pPr marL="2571750" indent="-213122" algn="l" defTabSz="66675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hyperlink" Target="http://www.vacareers.va.gov/careers/physicians/index.asp" TargetMode="External"/><Relationship Id="rId1" Type="http://schemas.openxmlformats.org/officeDocument/2006/relationships/slideLayout" Target="../slideLayouts/slideLayout8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4709868"/>
            <a:ext cx="5278582" cy="822960"/>
            <a:chOff x="0" y="4709868"/>
            <a:chExt cx="3095626" cy="822960"/>
          </a:xfrm>
        </p:grpSpPr>
        <p:sp>
          <p:nvSpPr>
            <p:cNvPr id="6" name="Rectangle 5"/>
            <p:cNvSpPr/>
            <p:nvPr/>
          </p:nvSpPr>
          <p:spPr bwMode="auto">
            <a:xfrm>
              <a:off x="127000" y="4709868"/>
              <a:ext cx="2968626" cy="822960"/>
            </a:xfrm>
            <a:prstGeom prst="rect">
              <a:avLst/>
            </a:prstGeom>
            <a:solidFill>
              <a:schemeClr val="accent6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US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0" y="4709868"/>
              <a:ext cx="150091" cy="822960"/>
            </a:xfrm>
            <a:prstGeom prst="rect">
              <a:avLst/>
            </a:prstGeom>
            <a:solidFill>
              <a:schemeClr val="tx1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US" dirty="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0" y="3762076"/>
            <a:ext cx="5278582" cy="956461"/>
            <a:chOff x="0" y="4155687"/>
            <a:chExt cx="3095624" cy="495688"/>
          </a:xfrm>
        </p:grpSpPr>
        <p:sp>
          <p:nvSpPr>
            <p:cNvPr id="2" name="Rectangle 1"/>
            <p:cNvSpPr/>
            <p:nvPr/>
          </p:nvSpPr>
          <p:spPr bwMode="auto">
            <a:xfrm>
              <a:off x="0" y="4155687"/>
              <a:ext cx="150091" cy="49568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US" dirty="0" smtClean="0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138545" y="4155687"/>
              <a:ext cx="2957079" cy="495688"/>
            </a:xfrm>
            <a:prstGeom prst="rect">
              <a:avLst/>
            </a:prstGeom>
            <a:solidFill>
              <a:schemeClr val="accent4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US" dirty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99430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66244" y="4890436"/>
            <a:ext cx="3392263" cy="730251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Atul Grover, M.D., Ph.D.</a:t>
            </a:r>
          </a:p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October 16, 2014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943043" name="Rectangle 3"/>
          <p:cNvSpPr>
            <a:spLocks noChangeArrowheads="1"/>
          </p:cNvSpPr>
          <p:nvPr/>
        </p:nvSpPr>
        <p:spPr bwMode="auto">
          <a:xfrm>
            <a:off x="466244" y="1739151"/>
            <a:ext cx="639921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889000">
              <a:spcBef>
                <a:spcPts val="600"/>
              </a:spcBef>
              <a:buClr>
                <a:srgbClr val="DADDFE"/>
              </a:buClr>
            </a:pPr>
            <a:r>
              <a:rPr lang="en-US" sz="3500" dirty="0" smtClean="0">
                <a:solidFill>
                  <a:srgbClr val="013D79"/>
                </a:solidFill>
                <a:latin typeface="Arial"/>
              </a:rPr>
              <a:t>First Annual Arkansas </a:t>
            </a:r>
          </a:p>
          <a:p>
            <a:pPr defTabSz="889000">
              <a:spcBef>
                <a:spcPts val="600"/>
              </a:spcBef>
              <a:buClr>
                <a:srgbClr val="DADDFE"/>
              </a:buClr>
            </a:pPr>
            <a:r>
              <a:rPr lang="en-US" sz="3500" dirty="0" smtClean="0">
                <a:solidFill>
                  <a:srgbClr val="013D79"/>
                </a:solidFill>
                <a:latin typeface="Arial"/>
              </a:rPr>
              <a:t>GME Conference 2014</a:t>
            </a:r>
            <a:r>
              <a:rPr lang="en-US" sz="2800" dirty="0" smtClean="0">
                <a:solidFill>
                  <a:srgbClr val="013D79"/>
                </a:solidFill>
                <a:latin typeface="Arial"/>
              </a:rPr>
              <a:t>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66244" y="3895577"/>
            <a:ext cx="4502905" cy="46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r>
              <a:rPr lang="en-US" sz="2200" b="0" dirty="0" smtClean="0">
                <a:solidFill>
                  <a:srgbClr val="FFFFFF"/>
                </a:solidFill>
              </a:rPr>
              <a:t>Arkansas State University</a:t>
            </a:r>
          </a:p>
          <a:p>
            <a:pPr>
              <a:spcBef>
                <a:spcPts val="0"/>
              </a:spcBef>
            </a:pPr>
            <a:r>
              <a:rPr lang="en-US" sz="2200" b="0" dirty="0" smtClean="0">
                <a:solidFill>
                  <a:srgbClr val="FFFFFF"/>
                </a:solidFill>
              </a:rPr>
              <a:t>Jonesboro, AR</a:t>
            </a:r>
          </a:p>
        </p:txBody>
      </p:sp>
    </p:spTree>
    <p:extLst>
      <p:ext uri="{BB962C8B-B14F-4D97-AF65-F5344CB8AC3E}">
        <p14:creationId xmlns:p14="http://schemas.microsoft.com/office/powerpoint/2010/main" val="280905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0311" y="989378"/>
            <a:ext cx="8929512" cy="5797651"/>
            <a:chOff x="0" y="-169374"/>
            <a:chExt cx="9144000" cy="6075869"/>
          </a:xfrm>
        </p:grpSpPr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296863" y="5109570"/>
              <a:ext cx="184150" cy="396875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pic>
          <p:nvPicPr>
            <p:cNvPr id="5" name="Picture 3" descr="blank map_us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10532"/>
              <a:ext cx="9144000" cy="57959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5538811" y="815970"/>
              <a:ext cx="1228724" cy="23083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FF8000"/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900" kern="0" dirty="0" smtClean="0">
                  <a:solidFill>
                    <a:srgbClr val="FF8000"/>
                  </a:solidFill>
                  <a:latin typeface="Arial"/>
                </a:rPr>
                <a:t>Central  Michigan</a:t>
              </a:r>
              <a:endParaRPr lang="en-US" sz="900" kern="0" dirty="0">
                <a:solidFill>
                  <a:srgbClr val="FF8000"/>
                </a:solidFill>
                <a:latin typeface="Arial"/>
              </a:endParaRPr>
            </a:p>
          </p:txBody>
        </p:sp>
        <p:cxnSp>
          <p:nvCxnSpPr>
            <p:cNvPr id="7" name="Straight Connector 6"/>
            <p:cNvCxnSpPr>
              <a:stCxn id="47" idx="0"/>
              <a:endCxn id="6" idx="2"/>
            </p:cNvCxnSpPr>
            <p:nvPr/>
          </p:nvCxnSpPr>
          <p:spPr bwMode="auto">
            <a:xfrm flipH="1" flipV="1">
              <a:off x="6153173" y="1046802"/>
              <a:ext cx="26617" cy="647769"/>
            </a:xfrm>
            <a:prstGeom prst="line">
              <a:avLst/>
            </a:prstGeom>
            <a:noFill/>
            <a:ln w="22225" cap="flat" cmpd="sng" algn="ctr">
              <a:solidFill>
                <a:srgbClr val="FF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" name="TextBox 7"/>
            <p:cNvSpPr txBox="1"/>
            <p:nvPr/>
          </p:nvSpPr>
          <p:spPr>
            <a:xfrm>
              <a:off x="138223" y="3110132"/>
              <a:ext cx="1158949" cy="23083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FF8000"/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900" kern="0" dirty="0" smtClean="0">
                  <a:solidFill>
                    <a:srgbClr val="FF8000"/>
                  </a:solidFill>
                  <a:latin typeface="Arial"/>
                </a:rPr>
                <a:t>UC Riverside</a:t>
              </a:r>
              <a:endParaRPr lang="en-US" sz="900" kern="0" dirty="0">
                <a:solidFill>
                  <a:srgbClr val="FF8000"/>
                </a:solidFill>
                <a:latin typeface="Arial"/>
              </a:endParaRPr>
            </a:p>
          </p:txBody>
        </p:sp>
        <p:cxnSp>
          <p:nvCxnSpPr>
            <p:cNvPr id="9" name="Straight Connector 8"/>
            <p:cNvCxnSpPr>
              <a:stCxn id="8" idx="2"/>
              <a:endCxn id="52" idx="5"/>
            </p:cNvCxnSpPr>
            <p:nvPr/>
          </p:nvCxnSpPr>
          <p:spPr bwMode="auto">
            <a:xfrm>
              <a:off x="717698" y="3340964"/>
              <a:ext cx="261054" cy="312081"/>
            </a:xfrm>
            <a:prstGeom prst="line">
              <a:avLst/>
            </a:prstGeom>
            <a:noFill/>
            <a:ln w="22225" cap="flat" cmpd="sng" algn="ctr">
              <a:solidFill>
                <a:srgbClr val="FF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4576617" y="1223658"/>
              <a:ext cx="1214584" cy="23083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FF8000"/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900" kern="0" dirty="0" smtClean="0">
                  <a:solidFill>
                    <a:srgbClr val="FF8000"/>
                  </a:solidFill>
                  <a:latin typeface="Arial"/>
                </a:rPr>
                <a:t>Western Michigan</a:t>
              </a:r>
              <a:endParaRPr lang="en-US" sz="900" kern="0" dirty="0">
                <a:solidFill>
                  <a:srgbClr val="FF8000"/>
                </a:solidFill>
                <a:latin typeface="Arial"/>
              </a:endParaRPr>
            </a:p>
          </p:txBody>
        </p:sp>
        <p:cxnSp>
          <p:nvCxnSpPr>
            <p:cNvPr id="11" name="Straight Connector 10"/>
            <p:cNvCxnSpPr>
              <a:stCxn id="10" idx="2"/>
              <a:endCxn id="48" idx="1"/>
            </p:cNvCxnSpPr>
            <p:nvPr/>
          </p:nvCxnSpPr>
          <p:spPr bwMode="auto">
            <a:xfrm>
              <a:off x="5183909" y="1454490"/>
              <a:ext cx="863094" cy="575137"/>
            </a:xfrm>
            <a:prstGeom prst="line">
              <a:avLst/>
            </a:prstGeom>
            <a:noFill/>
            <a:ln w="22225" cap="flat" cmpd="sng" algn="ctr">
              <a:solidFill>
                <a:srgbClr val="FF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7554961" y="2899362"/>
              <a:ext cx="1201016" cy="23083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FF8000"/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900" kern="0" dirty="0" smtClean="0">
                  <a:solidFill>
                    <a:srgbClr val="FF8000"/>
                  </a:solidFill>
                  <a:latin typeface="Arial"/>
                </a:rPr>
                <a:t>Cooper Rowan</a:t>
              </a:r>
              <a:endParaRPr lang="en-US" sz="900" kern="0" dirty="0">
                <a:solidFill>
                  <a:srgbClr val="FF8000"/>
                </a:solidFill>
                <a:latin typeface="Arial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442124" y="3881553"/>
              <a:ext cx="1169582" cy="36933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FF8000"/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900" kern="0" dirty="0" smtClean="0">
                  <a:solidFill>
                    <a:srgbClr val="FF8000"/>
                  </a:solidFill>
                  <a:latin typeface="Arial"/>
                </a:rPr>
                <a:t>South Carolina Greenville</a:t>
              </a:r>
              <a:endParaRPr lang="en-US" sz="900" kern="0" dirty="0">
                <a:solidFill>
                  <a:srgbClr val="FF8000"/>
                </a:solidFill>
                <a:latin typeface="Arial"/>
              </a:endParaRPr>
            </a:p>
          </p:txBody>
        </p:sp>
        <p:cxnSp>
          <p:nvCxnSpPr>
            <p:cNvPr id="14" name="Straight Connector 13"/>
            <p:cNvCxnSpPr>
              <a:stCxn id="13" idx="1"/>
              <a:endCxn id="50" idx="2"/>
            </p:cNvCxnSpPr>
            <p:nvPr/>
          </p:nvCxnSpPr>
          <p:spPr bwMode="auto">
            <a:xfrm flipH="1" flipV="1">
              <a:off x="6748750" y="3591720"/>
              <a:ext cx="693374" cy="474499"/>
            </a:xfrm>
            <a:prstGeom prst="line">
              <a:avLst/>
            </a:prstGeom>
            <a:noFill/>
            <a:ln w="22225" cap="flat" cmpd="sng" algn="ctr">
              <a:solidFill>
                <a:srgbClr val="FF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7673441" y="1007834"/>
              <a:ext cx="1440873" cy="23083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FF8000"/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900" kern="0" dirty="0" smtClean="0">
                  <a:solidFill>
                    <a:srgbClr val="FF8000"/>
                  </a:solidFill>
                  <a:latin typeface="Arial"/>
                </a:rPr>
                <a:t>Quinnipiac-Netter </a:t>
              </a:r>
              <a:endParaRPr lang="en-US" sz="900" kern="0" dirty="0">
                <a:solidFill>
                  <a:srgbClr val="FF8000"/>
                </a:solidFill>
                <a:latin typeface="Arial"/>
              </a:endParaRPr>
            </a:p>
          </p:txBody>
        </p:sp>
        <p:cxnSp>
          <p:nvCxnSpPr>
            <p:cNvPr id="16" name="Straight Connector 15"/>
            <p:cNvCxnSpPr>
              <a:stCxn id="49" idx="3"/>
              <a:endCxn id="15" idx="2"/>
            </p:cNvCxnSpPr>
            <p:nvPr/>
          </p:nvCxnSpPr>
          <p:spPr bwMode="auto">
            <a:xfrm flipV="1">
              <a:off x="7994733" y="1238666"/>
              <a:ext cx="399145" cy="727457"/>
            </a:xfrm>
            <a:prstGeom prst="line">
              <a:avLst/>
            </a:prstGeom>
            <a:noFill/>
            <a:ln w="22225" cap="flat" cmpd="sng" algn="ctr">
              <a:solidFill>
                <a:srgbClr val="FF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7703478" y="4450032"/>
              <a:ext cx="1085273" cy="384721"/>
            </a:xfrm>
            <a:prstGeom prst="rect">
              <a:avLst/>
            </a:prstGeom>
            <a:noFill/>
            <a:ln w="25400" cap="flat" cmpd="sng" algn="ctr">
              <a:solidFill>
                <a:srgbClr val="256F4A"/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900" kern="0" dirty="0" smtClean="0">
                  <a:solidFill>
                    <a:srgbClr val="256F4A"/>
                  </a:solidFill>
                  <a:latin typeface="Arial"/>
                </a:rPr>
                <a:t>Florida</a:t>
              </a:r>
              <a:r>
                <a:rPr lang="en-US" sz="1000" kern="0" dirty="0" smtClean="0">
                  <a:solidFill>
                    <a:srgbClr val="256F4A"/>
                  </a:solidFill>
                  <a:latin typeface="Arial"/>
                </a:rPr>
                <a:t> </a:t>
              </a:r>
              <a:r>
                <a:rPr lang="en-US" sz="900" kern="0" dirty="0" smtClean="0">
                  <a:solidFill>
                    <a:srgbClr val="256F4A"/>
                  </a:solidFill>
                  <a:latin typeface="Arial"/>
                </a:rPr>
                <a:t>Atlantic-Schmidt</a:t>
              </a:r>
              <a:endParaRPr lang="en-US" sz="900" kern="0" dirty="0">
                <a:solidFill>
                  <a:srgbClr val="256F4A"/>
                </a:solidFill>
                <a:latin typeface="Arial"/>
              </a:endParaRPr>
            </a:p>
          </p:txBody>
        </p:sp>
        <p:sp>
          <p:nvSpPr>
            <p:cNvPr id="18" name="Oval 12"/>
            <p:cNvSpPr>
              <a:spLocks noChangeArrowheads="1"/>
            </p:cNvSpPr>
            <p:nvPr/>
          </p:nvSpPr>
          <p:spPr bwMode="auto">
            <a:xfrm>
              <a:off x="7381443" y="5084316"/>
              <a:ext cx="182880" cy="182880"/>
            </a:xfrm>
            <a:prstGeom prst="ellipse">
              <a:avLst/>
            </a:prstGeom>
            <a:solidFill>
              <a:srgbClr val="256F4A"/>
            </a:solidFill>
            <a:ln w="12700" algn="ctr">
              <a:solidFill>
                <a:srgbClr val="256F4A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kern="0" dirty="0">
                <a:solidFill>
                  <a:srgbClr val="FFFFFF"/>
                </a:solidFill>
              </a:endParaRPr>
            </a:p>
          </p:txBody>
        </p:sp>
        <p:cxnSp>
          <p:nvCxnSpPr>
            <p:cNvPr id="19" name="Straight Connector 18"/>
            <p:cNvCxnSpPr>
              <a:endCxn id="18" idx="7"/>
            </p:cNvCxnSpPr>
            <p:nvPr/>
          </p:nvCxnSpPr>
          <p:spPr bwMode="auto">
            <a:xfrm flipH="1">
              <a:off x="7537541" y="4850687"/>
              <a:ext cx="670794" cy="260411"/>
            </a:xfrm>
            <a:prstGeom prst="line">
              <a:avLst/>
            </a:prstGeom>
            <a:noFill/>
            <a:ln w="22225" cap="flat" cmpd="sng" algn="ctr">
              <a:solidFill>
                <a:srgbClr val="256F4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1634835" y="3121731"/>
              <a:ext cx="1136074" cy="23083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FF8000"/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900" kern="0" dirty="0" smtClean="0">
                  <a:solidFill>
                    <a:srgbClr val="FF8000"/>
                  </a:solidFill>
                  <a:latin typeface="Arial"/>
                </a:rPr>
                <a:t>Arizona Phoenix</a:t>
              </a:r>
              <a:endParaRPr lang="en-US" sz="900" kern="0" dirty="0">
                <a:solidFill>
                  <a:srgbClr val="FF8000"/>
                </a:solidFill>
                <a:latin typeface="Arial"/>
              </a:endParaRPr>
            </a:p>
          </p:txBody>
        </p:sp>
        <p:cxnSp>
          <p:nvCxnSpPr>
            <p:cNvPr id="21" name="Straight Connector 20"/>
            <p:cNvCxnSpPr>
              <a:stCxn id="53" idx="3"/>
              <a:endCxn id="20" idx="2"/>
            </p:cNvCxnSpPr>
            <p:nvPr/>
          </p:nvCxnSpPr>
          <p:spPr bwMode="auto">
            <a:xfrm flipV="1">
              <a:off x="1704768" y="3352563"/>
              <a:ext cx="498104" cy="516251"/>
            </a:xfrm>
            <a:prstGeom prst="line">
              <a:avLst/>
            </a:prstGeom>
            <a:noFill/>
            <a:ln w="22225" cap="flat" cmpd="sng" algn="ctr">
              <a:solidFill>
                <a:srgbClr val="FF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717697" y="1826813"/>
              <a:ext cx="1320209" cy="532201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900" kern="0" dirty="0" smtClean="0">
                  <a:solidFill>
                    <a:srgbClr val="002060"/>
                  </a:solidFill>
                  <a:latin typeface="Arial"/>
                </a:rPr>
                <a:t>California Northstate University</a:t>
              </a:r>
              <a:endParaRPr lang="en-US" sz="900" kern="0" dirty="0">
                <a:solidFill>
                  <a:srgbClr val="002060"/>
                </a:solidFill>
                <a:latin typeface="Arial"/>
              </a:endParaRPr>
            </a:p>
          </p:txBody>
        </p:sp>
        <p:cxnSp>
          <p:nvCxnSpPr>
            <p:cNvPr id="23" name="Straight Connector 22"/>
            <p:cNvCxnSpPr>
              <a:stCxn id="51" idx="7"/>
              <a:endCxn id="22" idx="2"/>
            </p:cNvCxnSpPr>
            <p:nvPr/>
          </p:nvCxnSpPr>
          <p:spPr bwMode="auto">
            <a:xfrm flipV="1">
              <a:off x="624120" y="2359014"/>
              <a:ext cx="753682" cy="87394"/>
            </a:xfrm>
            <a:prstGeom prst="line">
              <a:avLst/>
            </a:prstGeom>
            <a:noFill/>
            <a:ln w="22225" cap="flat" cmpd="sng" algn="ctr">
              <a:solidFill>
                <a:srgbClr val="092F6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" name="Oval 12"/>
            <p:cNvSpPr>
              <a:spLocks noChangeArrowheads="1"/>
            </p:cNvSpPr>
            <p:nvPr/>
          </p:nvSpPr>
          <p:spPr bwMode="auto">
            <a:xfrm>
              <a:off x="7746711" y="2271842"/>
              <a:ext cx="182880" cy="182880"/>
            </a:xfrm>
            <a:prstGeom prst="ellipse">
              <a:avLst/>
            </a:prstGeom>
            <a:solidFill>
              <a:srgbClr val="FF8000"/>
            </a:solidFill>
            <a:ln w="12700" algn="ctr">
              <a:solidFill>
                <a:srgbClr val="FF80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kern="0" dirty="0">
                <a:solidFill>
                  <a:srgbClr val="FFFFFF"/>
                </a:solidFill>
              </a:endParaRPr>
            </a:p>
          </p:txBody>
        </p:sp>
        <p:cxnSp>
          <p:nvCxnSpPr>
            <p:cNvPr id="25" name="Straight Connector 24"/>
            <p:cNvCxnSpPr>
              <a:stCxn id="24" idx="5"/>
              <a:endCxn id="12" idx="0"/>
            </p:cNvCxnSpPr>
            <p:nvPr/>
          </p:nvCxnSpPr>
          <p:spPr bwMode="auto">
            <a:xfrm>
              <a:off x="7902809" y="2427940"/>
              <a:ext cx="252660" cy="471422"/>
            </a:xfrm>
            <a:prstGeom prst="line">
              <a:avLst/>
            </a:prstGeom>
            <a:noFill/>
            <a:ln w="22225" cap="flat" cmpd="sng" algn="ctr">
              <a:solidFill>
                <a:srgbClr val="FF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Oval 12"/>
            <p:cNvSpPr>
              <a:spLocks noChangeArrowheads="1"/>
            </p:cNvSpPr>
            <p:nvPr/>
          </p:nvSpPr>
          <p:spPr bwMode="auto">
            <a:xfrm>
              <a:off x="6351588" y="1962424"/>
              <a:ext cx="182880" cy="182880"/>
            </a:xfrm>
            <a:prstGeom prst="ellipse">
              <a:avLst/>
            </a:prstGeom>
            <a:solidFill>
              <a:srgbClr val="256F4A"/>
            </a:solidFill>
            <a:ln w="12700" algn="ctr">
              <a:solidFill>
                <a:srgbClr val="256F4A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kern="0" dirty="0">
                <a:solidFill>
                  <a:srgbClr val="FFFFFF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319736" y="1251368"/>
              <a:ext cx="1180191" cy="387056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256F4A"/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900" kern="0" dirty="0" smtClean="0">
                  <a:solidFill>
                    <a:srgbClr val="256F4A"/>
                  </a:solidFill>
                  <a:latin typeface="Arial"/>
                </a:rPr>
                <a:t>Oakland Beaumont </a:t>
              </a:r>
              <a:endParaRPr lang="en-US" sz="900" kern="0" dirty="0">
                <a:solidFill>
                  <a:srgbClr val="256F4A"/>
                </a:solidFill>
                <a:latin typeface="Arial"/>
              </a:endParaRPr>
            </a:p>
          </p:txBody>
        </p:sp>
        <p:cxnSp>
          <p:nvCxnSpPr>
            <p:cNvPr id="28" name="Straight Connector 27"/>
            <p:cNvCxnSpPr>
              <a:stCxn id="26" idx="0"/>
            </p:cNvCxnSpPr>
            <p:nvPr/>
          </p:nvCxnSpPr>
          <p:spPr bwMode="auto">
            <a:xfrm rot="5400000" flipH="1" flipV="1">
              <a:off x="6281132" y="1658030"/>
              <a:ext cx="466291" cy="142499"/>
            </a:xfrm>
            <a:prstGeom prst="line">
              <a:avLst/>
            </a:prstGeom>
            <a:noFill/>
            <a:ln w="22225" cap="flat" cmpd="sng" algn="ctr">
              <a:solidFill>
                <a:srgbClr val="256F4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Oval 12"/>
            <p:cNvSpPr>
              <a:spLocks noChangeArrowheads="1"/>
            </p:cNvSpPr>
            <p:nvPr/>
          </p:nvSpPr>
          <p:spPr bwMode="auto">
            <a:xfrm>
              <a:off x="7958716" y="2068643"/>
              <a:ext cx="182880" cy="182880"/>
            </a:xfrm>
            <a:prstGeom prst="ellipse">
              <a:avLst/>
            </a:prstGeom>
            <a:solidFill>
              <a:srgbClr val="256F4A"/>
            </a:solidFill>
            <a:ln w="12700" algn="ctr">
              <a:solidFill>
                <a:srgbClr val="256F4A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kern="0" dirty="0">
                <a:solidFill>
                  <a:srgbClr val="FFFFFF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194305" y="2320823"/>
              <a:ext cx="863888" cy="507831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256F4A"/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900" kern="0" dirty="0" smtClean="0">
                  <a:solidFill>
                    <a:srgbClr val="256F4A"/>
                  </a:solidFill>
                  <a:latin typeface="Arial"/>
                </a:rPr>
                <a:t>Hofstra North Shore-LIJ </a:t>
              </a:r>
              <a:endParaRPr lang="en-US" sz="900" kern="0" dirty="0">
                <a:solidFill>
                  <a:srgbClr val="256F4A"/>
                </a:solidFill>
                <a:latin typeface="Arial"/>
              </a:endParaRPr>
            </a:p>
          </p:txBody>
        </p:sp>
        <p:cxnSp>
          <p:nvCxnSpPr>
            <p:cNvPr id="31" name="Straight Connector 30"/>
            <p:cNvCxnSpPr>
              <a:stCxn id="29" idx="6"/>
              <a:endCxn id="30" idx="1"/>
            </p:cNvCxnSpPr>
            <p:nvPr/>
          </p:nvCxnSpPr>
          <p:spPr bwMode="auto">
            <a:xfrm>
              <a:off x="8141596" y="2160083"/>
              <a:ext cx="52709" cy="414656"/>
            </a:xfrm>
            <a:prstGeom prst="line">
              <a:avLst/>
            </a:prstGeom>
            <a:noFill/>
            <a:ln w="22225" cap="flat" cmpd="sng" algn="ctr">
              <a:solidFill>
                <a:srgbClr val="256F4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" name="Oval 12"/>
            <p:cNvSpPr>
              <a:spLocks noChangeArrowheads="1"/>
            </p:cNvSpPr>
            <p:nvPr/>
          </p:nvSpPr>
          <p:spPr bwMode="auto">
            <a:xfrm>
              <a:off x="7552315" y="1907005"/>
              <a:ext cx="182880" cy="182880"/>
            </a:xfrm>
            <a:prstGeom prst="ellipse">
              <a:avLst/>
            </a:prstGeom>
            <a:solidFill>
              <a:srgbClr val="256F4A"/>
            </a:solidFill>
            <a:ln w="12700" algn="ctr">
              <a:solidFill>
                <a:srgbClr val="256F4A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kern="0" dirty="0">
                <a:solidFill>
                  <a:srgbClr val="FFFFFF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876349" y="620429"/>
              <a:ext cx="1307804" cy="23136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256F4A"/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900" kern="0" dirty="0" smtClean="0">
                  <a:solidFill>
                    <a:srgbClr val="256F4A"/>
                  </a:solidFill>
                  <a:latin typeface="Arial"/>
                </a:rPr>
                <a:t>Commonwealth</a:t>
              </a:r>
              <a:endParaRPr lang="en-US" sz="900" kern="0" dirty="0">
                <a:solidFill>
                  <a:srgbClr val="256F4A"/>
                </a:solidFill>
                <a:latin typeface="Arial"/>
              </a:endParaRPr>
            </a:p>
          </p:txBody>
        </p:sp>
        <p:cxnSp>
          <p:nvCxnSpPr>
            <p:cNvPr id="34" name="Straight Connector 33"/>
            <p:cNvCxnSpPr>
              <a:stCxn id="32" idx="0"/>
              <a:endCxn id="33" idx="2"/>
            </p:cNvCxnSpPr>
            <p:nvPr/>
          </p:nvCxnSpPr>
          <p:spPr bwMode="auto">
            <a:xfrm flipH="1" flipV="1">
              <a:off x="7530251" y="851797"/>
              <a:ext cx="113504" cy="1055208"/>
            </a:xfrm>
            <a:prstGeom prst="line">
              <a:avLst/>
            </a:prstGeom>
            <a:noFill/>
            <a:ln w="22225" cap="flat" cmpd="sng" algn="ctr">
              <a:solidFill>
                <a:srgbClr val="256F4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" name="Oval 12"/>
            <p:cNvSpPr>
              <a:spLocks noChangeArrowheads="1"/>
            </p:cNvSpPr>
            <p:nvPr/>
          </p:nvSpPr>
          <p:spPr bwMode="auto">
            <a:xfrm>
              <a:off x="6988898" y="2895296"/>
              <a:ext cx="182880" cy="182880"/>
            </a:xfrm>
            <a:prstGeom prst="ellipse">
              <a:avLst/>
            </a:prstGeom>
            <a:solidFill>
              <a:srgbClr val="256F4A"/>
            </a:solidFill>
            <a:ln w="12700" algn="ctr">
              <a:solidFill>
                <a:srgbClr val="256F4A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kern="0" dirty="0">
                <a:solidFill>
                  <a:srgbClr val="FFFFFF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163910" y="2431688"/>
              <a:ext cx="1055597" cy="387056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256F4A"/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900" kern="0" dirty="0" smtClean="0">
                  <a:solidFill>
                    <a:srgbClr val="256F4A"/>
                  </a:solidFill>
                  <a:latin typeface="Arial"/>
                </a:rPr>
                <a:t>Virginia Tech Carilion</a:t>
              </a:r>
              <a:endParaRPr lang="en-US" sz="900" kern="0" dirty="0">
                <a:solidFill>
                  <a:srgbClr val="256F4A"/>
                </a:solidFill>
                <a:latin typeface="Arial"/>
              </a:endParaRPr>
            </a:p>
          </p:txBody>
        </p:sp>
        <p:cxnSp>
          <p:nvCxnSpPr>
            <p:cNvPr id="37" name="Straight Connector 36"/>
            <p:cNvCxnSpPr>
              <a:stCxn id="36" idx="2"/>
              <a:endCxn id="35" idx="5"/>
            </p:cNvCxnSpPr>
            <p:nvPr/>
          </p:nvCxnSpPr>
          <p:spPr bwMode="auto">
            <a:xfrm>
              <a:off x="6691708" y="2818744"/>
              <a:ext cx="453288" cy="232650"/>
            </a:xfrm>
            <a:prstGeom prst="line">
              <a:avLst/>
            </a:prstGeom>
            <a:noFill/>
            <a:ln w="22225" cap="flat" cmpd="sng" algn="ctr">
              <a:solidFill>
                <a:srgbClr val="256F4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" name="Oval 12"/>
            <p:cNvSpPr>
              <a:spLocks noChangeArrowheads="1"/>
            </p:cNvSpPr>
            <p:nvPr/>
          </p:nvSpPr>
          <p:spPr bwMode="auto">
            <a:xfrm>
              <a:off x="2689369" y="4188390"/>
              <a:ext cx="182880" cy="182880"/>
            </a:xfrm>
            <a:prstGeom prst="ellipse">
              <a:avLst/>
            </a:prstGeom>
            <a:solidFill>
              <a:srgbClr val="80000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kern="0" dirty="0">
                <a:solidFill>
                  <a:srgbClr val="FFFFFF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604655" y="3625113"/>
              <a:ext cx="1394690" cy="23083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800000"/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900" kern="0" dirty="0" smtClean="0">
                  <a:solidFill>
                    <a:srgbClr val="800000"/>
                  </a:solidFill>
                  <a:latin typeface="Arial"/>
                </a:rPr>
                <a:t>Texas Tech-Foster</a:t>
              </a:r>
              <a:endParaRPr lang="en-US" sz="900" kern="0" dirty="0">
                <a:solidFill>
                  <a:srgbClr val="800000"/>
                </a:solidFill>
                <a:latin typeface="Arial"/>
              </a:endParaRPr>
            </a:p>
          </p:txBody>
        </p:sp>
        <p:cxnSp>
          <p:nvCxnSpPr>
            <p:cNvPr id="40" name="Straight Connector 39"/>
            <p:cNvCxnSpPr>
              <a:stCxn id="38" idx="7"/>
              <a:endCxn id="39" idx="2"/>
            </p:cNvCxnSpPr>
            <p:nvPr/>
          </p:nvCxnSpPr>
          <p:spPr bwMode="auto">
            <a:xfrm flipV="1">
              <a:off x="2845467" y="3855945"/>
              <a:ext cx="456533" cy="359227"/>
            </a:xfrm>
            <a:prstGeom prst="line">
              <a:avLst/>
            </a:prstGeom>
            <a:noFill/>
            <a:ln w="19050" cap="flat" cmpd="sng" algn="ctr">
              <a:solidFill>
                <a:srgbClr val="800000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sp>
          <p:nvSpPr>
            <p:cNvPr id="41" name="Oval 12"/>
            <p:cNvSpPr>
              <a:spLocks noChangeArrowheads="1"/>
            </p:cNvSpPr>
            <p:nvPr/>
          </p:nvSpPr>
          <p:spPr bwMode="auto">
            <a:xfrm>
              <a:off x="7436859" y="5287514"/>
              <a:ext cx="182880" cy="182880"/>
            </a:xfrm>
            <a:prstGeom prst="ellipse">
              <a:avLst/>
            </a:prstGeom>
            <a:solidFill>
              <a:srgbClr val="80000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kern="0" dirty="0">
                <a:solidFill>
                  <a:srgbClr val="FFFFFF"/>
                </a:solidFill>
              </a:endParaRPr>
            </a:p>
          </p:txBody>
        </p:sp>
        <p:sp>
          <p:nvSpPr>
            <p:cNvPr id="42" name="Oval 12"/>
            <p:cNvSpPr>
              <a:spLocks noChangeArrowheads="1"/>
            </p:cNvSpPr>
            <p:nvPr/>
          </p:nvSpPr>
          <p:spPr bwMode="auto">
            <a:xfrm>
              <a:off x="7090496" y="4839553"/>
              <a:ext cx="182880" cy="182880"/>
            </a:xfrm>
            <a:prstGeom prst="ellipse">
              <a:avLst/>
            </a:prstGeom>
            <a:solidFill>
              <a:srgbClr val="80000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kern="0" dirty="0">
                <a:solidFill>
                  <a:srgbClr val="FFFFFF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472544" y="4654966"/>
              <a:ext cx="1251527" cy="23083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800000"/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900" kern="0" dirty="0" smtClean="0">
                  <a:solidFill>
                    <a:srgbClr val="800000"/>
                  </a:solidFill>
                  <a:latin typeface="Arial"/>
                </a:rPr>
                <a:t>Central Florida</a:t>
              </a:r>
              <a:endParaRPr lang="en-US" sz="900" kern="0" dirty="0">
                <a:solidFill>
                  <a:srgbClr val="800000"/>
                </a:solidFill>
                <a:latin typeface="Arial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407890" y="5199914"/>
              <a:ext cx="1306945" cy="23083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800000"/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900" kern="0" dirty="0" smtClean="0">
                  <a:solidFill>
                    <a:srgbClr val="800000"/>
                  </a:solidFill>
                  <a:latin typeface="Arial"/>
                </a:rPr>
                <a:t>FIU-Wertheim </a:t>
              </a:r>
              <a:endParaRPr lang="en-US" sz="900" kern="0" dirty="0">
                <a:solidFill>
                  <a:srgbClr val="800000"/>
                </a:solidFill>
                <a:latin typeface="Arial"/>
              </a:endParaRPr>
            </a:p>
          </p:txBody>
        </p:sp>
        <p:cxnSp>
          <p:nvCxnSpPr>
            <p:cNvPr id="45" name="Straight Connector 44"/>
            <p:cNvCxnSpPr>
              <a:stCxn id="44" idx="3"/>
              <a:endCxn id="41" idx="2"/>
            </p:cNvCxnSpPr>
            <p:nvPr/>
          </p:nvCxnSpPr>
          <p:spPr bwMode="auto">
            <a:xfrm>
              <a:off x="6714835" y="5315330"/>
              <a:ext cx="722024" cy="63624"/>
            </a:xfrm>
            <a:prstGeom prst="line">
              <a:avLst/>
            </a:prstGeom>
            <a:noFill/>
            <a:ln w="19050" cap="flat" cmpd="sng" algn="ctr">
              <a:solidFill>
                <a:srgbClr val="800000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>
              <a:stCxn id="43" idx="3"/>
              <a:endCxn id="42" idx="2"/>
            </p:cNvCxnSpPr>
            <p:nvPr/>
          </p:nvCxnSpPr>
          <p:spPr bwMode="auto">
            <a:xfrm>
              <a:off x="6724071" y="4770382"/>
              <a:ext cx="366425" cy="160611"/>
            </a:xfrm>
            <a:prstGeom prst="line">
              <a:avLst/>
            </a:prstGeom>
            <a:noFill/>
            <a:ln w="19050" cap="flat" cmpd="sng" algn="ctr">
              <a:solidFill>
                <a:srgbClr val="800000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sp>
          <p:nvSpPr>
            <p:cNvPr id="47" name="Oval 12"/>
            <p:cNvSpPr>
              <a:spLocks noChangeArrowheads="1"/>
            </p:cNvSpPr>
            <p:nvPr/>
          </p:nvSpPr>
          <p:spPr bwMode="auto">
            <a:xfrm>
              <a:off x="6088350" y="1694571"/>
              <a:ext cx="182880" cy="182880"/>
            </a:xfrm>
            <a:prstGeom prst="ellipse">
              <a:avLst/>
            </a:prstGeom>
            <a:solidFill>
              <a:srgbClr val="FF800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kern="0" dirty="0">
                <a:solidFill>
                  <a:srgbClr val="FFFFFF"/>
                </a:solidFill>
              </a:endParaRPr>
            </a:p>
          </p:txBody>
        </p:sp>
        <p:sp>
          <p:nvSpPr>
            <p:cNvPr id="48" name="Oval 12"/>
            <p:cNvSpPr>
              <a:spLocks noChangeArrowheads="1"/>
            </p:cNvSpPr>
            <p:nvPr/>
          </p:nvSpPr>
          <p:spPr bwMode="auto">
            <a:xfrm>
              <a:off x="6020221" y="2002845"/>
              <a:ext cx="182880" cy="182880"/>
            </a:xfrm>
            <a:prstGeom prst="ellipse">
              <a:avLst/>
            </a:prstGeom>
            <a:solidFill>
              <a:srgbClr val="FF800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kern="0" dirty="0">
                <a:solidFill>
                  <a:srgbClr val="FFFFFF"/>
                </a:solidFill>
              </a:endParaRPr>
            </a:p>
          </p:txBody>
        </p:sp>
        <p:sp>
          <p:nvSpPr>
            <p:cNvPr id="49" name="Oval 12"/>
            <p:cNvSpPr>
              <a:spLocks noChangeArrowheads="1"/>
            </p:cNvSpPr>
            <p:nvPr/>
          </p:nvSpPr>
          <p:spPr bwMode="auto">
            <a:xfrm>
              <a:off x="7967951" y="1810025"/>
              <a:ext cx="182880" cy="182880"/>
            </a:xfrm>
            <a:prstGeom prst="ellipse">
              <a:avLst/>
            </a:prstGeom>
            <a:solidFill>
              <a:srgbClr val="FF8000"/>
            </a:solidFill>
            <a:ln w="12700" algn="ctr">
              <a:solidFill>
                <a:srgbClr val="FF80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kern="0" dirty="0">
                <a:solidFill>
                  <a:srgbClr val="FFFFFF"/>
                </a:solidFill>
              </a:endParaRPr>
            </a:p>
          </p:txBody>
        </p:sp>
        <p:sp>
          <p:nvSpPr>
            <p:cNvPr id="50" name="Oval 12"/>
            <p:cNvSpPr>
              <a:spLocks noChangeArrowheads="1"/>
            </p:cNvSpPr>
            <p:nvPr/>
          </p:nvSpPr>
          <p:spPr bwMode="auto">
            <a:xfrm>
              <a:off x="6748750" y="3500280"/>
              <a:ext cx="182880" cy="182880"/>
            </a:xfrm>
            <a:prstGeom prst="ellipse">
              <a:avLst/>
            </a:prstGeom>
            <a:solidFill>
              <a:srgbClr val="FF800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kern="0" dirty="0">
                <a:solidFill>
                  <a:srgbClr val="FFFFFF"/>
                </a:solidFill>
              </a:endParaRPr>
            </a:p>
          </p:txBody>
        </p:sp>
        <p:sp>
          <p:nvSpPr>
            <p:cNvPr id="51" name="Oval 12"/>
            <p:cNvSpPr>
              <a:spLocks noChangeArrowheads="1"/>
            </p:cNvSpPr>
            <p:nvPr/>
          </p:nvSpPr>
          <p:spPr bwMode="auto">
            <a:xfrm>
              <a:off x="468022" y="2419625"/>
              <a:ext cx="182880" cy="182880"/>
            </a:xfrm>
            <a:prstGeom prst="ellipse">
              <a:avLst/>
            </a:prstGeom>
            <a:solidFill>
              <a:srgbClr val="092F6D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kern="0" dirty="0">
                <a:solidFill>
                  <a:srgbClr val="FFFFFF"/>
                </a:solidFill>
              </a:endParaRPr>
            </a:p>
          </p:txBody>
        </p:sp>
        <p:sp>
          <p:nvSpPr>
            <p:cNvPr id="52" name="Oval 12"/>
            <p:cNvSpPr>
              <a:spLocks noChangeArrowheads="1"/>
            </p:cNvSpPr>
            <p:nvPr/>
          </p:nvSpPr>
          <p:spPr bwMode="auto">
            <a:xfrm>
              <a:off x="822654" y="3496947"/>
              <a:ext cx="182880" cy="182880"/>
            </a:xfrm>
            <a:prstGeom prst="ellipse">
              <a:avLst/>
            </a:prstGeom>
            <a:solidFill>
              <a:srgbClr val="FF8000"/>
            </a:solidFill>
            <a:ln w="12700" algn="ctr">
              <a:solidFill>
                <a:srgbClr val="FF80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kern="0" dirty="0">
                <a:solidFill>
                  <a:srgbClr val="FFFFFF"/>
                </a:solidFill>
              </a:endParaRPr>
            </a:p>
          </p:txBody>
        </p:sp>
        <p:sp>
          <p:nvSpPr>
            <p:cNvPr id="53" name="Oval 12"/>
            <p:cNvSpPr>
              <a:spLocks noChangeArrowheads="1"/>
            </p:cNvSpPr>
            <p:nvPr/>
          </p:nvSpPr>
          <p:spPr bwMode="auto">
            <a:xfrm>
              <a:off x="1677986" y="3712716"/>
              <a:ext cx="182880" cy="182880"/>
            </a:xfrm>
            <a:prstGeom prst="ellipse">
              <a:avLst/>
            </a:prstGeom>
            <a:solidFill>
              <a:srgbClr val="FF8000"/>
            </a:solidFill>
            <a:ln w="12700" algn="ctr">
              <a:solidFill>
                <a:srgbClr val="FF80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kern="0" dirty="0">
                <a:solidFill>
                  <a:srgbClr val="FFFFFF"/>
                </a:solidFill>
              </a:endParaRPr>
            </a:p>
          </p:txBody>
        </p:sp>
        <p:sp>
          <p:nvSpPr>
            <p:cNvPr id="54" name="Oval 12"/>
            <p:cNvSpPr>
              <a:spLocks noChangeArrowheads="1"/>
            </p:cNvSpPr>
            <p:nvPr/>
          </p:nvSpPr>
          <p:spPr bwMode="auto">
            <a:xfrm>
              <a:off x="6751178" y="3092118"/>
              <a:ext cx="182880" cy="182880"/>
            </a:xfrm>
            <a:prstGeom prst="ellipse">
              <a:avLst/>
            </a:prstGeom>
            <a:solidFill>
              <a:srgbClr val="092F6D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kern="0" dirty="0">
                <a:solidFill>
                  <a:srgbClr val="FFFFFF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020629" y="2934766"/>
              <a:ext cx="1136074" cy="36933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900" kern="0" dirty="0" smtClean="0">
                  <a:solidFill>
                    <a:srgbClr val="002060"/>
                  </a:solidFill>
                  <a:latin typeface="Arial"/>
                </a:rPr>
                <a:t>King School of Medicine</a:t>
              </a:r>
              <a:endParaRPr lang="en-US" sz="900" kern="0" dirty="0">
                <a:solidFill>
                  <a:srgbClr val="002060"/>
                </a:solidFill>
                <a:latin typeface="Arial"/>
              </a:endParaRPr>
            </a:p>
          </p:txBody>
        </p:sp>
        <p:cxnSp>
          <p:nvCxnSpPr>
            <p:cNvPr id="56" name="Straight Connector 55"/>
            <p:cNvCxnSpPr>
              <a:stCxn id="55" idx="3"/>
              <a:endCxn id="54" idx="2"/>
            </p:cNvCxnSpPr>
            <p:nvPr/>
          </p:nvCxnSpPr>
          <p:spPr bwMode="auto">
            <a:xfrm>
              <a:off x="6156703" y="3119432"/>
              <a:ext cx="594475" cy="64126"/>
            </a:xfrm>
            <a:prstGeom prst="line">
              <a:avLst/>
            </a:prstGeom>
            <a:noFill/>
            <a:ln w="22225" cap="flat" cmpd="sng" algn="ctr">
              <a:solidFill>
                <a:srgbClr val="092F6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7" name="Oval 12"/>
            <p:cNvSpPr>
              <a:spLocks noChangeArrowheads="1"/>
            </p:cNvSpPr>
            <p:nvPr/>
          </p:nvSpPr>
          <p:spPr bwMode="auto">
            <a:xfrm>
              <a:off x="7676751" y="5672142"/>
              <a:ext cx="182880" cy="182880"/>
            </a:xfrm>
            <a:prstGeom prst="ellipse">
              <a:avLst/>
            </a:prstGeom>
            <a:solidFill>
              <a:srgbClr val="80000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kern="0" dirty="0">
                <a:solidFill>
                  <a:srgbClr val="FFFFFF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823956" y="5251337"/>
              <a:ext cx="1306945" cy="36933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800000"/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900" kern="0" dirty="0" smtClean="0">
                  <a:solidFill>
                    <a:srgbClr val="800000"/>
                  </a:solidFill>
                  <a:latin typeface="Arial"/>
                </a:rPr>
                <a:t>San Juan Bautista (Puerto Rico)</a:t>
              </a:r>
              <a:endParaRPr lang="en-US" sz="900" kern="0" dirty="0">
                <a:solidFill>
                  <a:srgbClr val="800000"/>
                </a:solidFill>
                <a:latin typeface="Arial"/>
              </a:endParaRPr>
            </a:p>
          </p:txBody>
        </p:sp>
        <p:cxnSp>
          <p:nvCxnSpPr>
            <p:cNvPr id="59" name="Straight Connector 58"/>
            <p:cNvCxnSpPr>
              <a:stCxn id="57" idx="6"/>
              <a:endCxn id="58" idx="2"/>
            </p:cNvCxnSpPr>
            <p:nvPr/>
          </p:nvCxnSpPr>
          <p:spPr bwMode="auto">
            <a:xfrm flipV="1">
              <a:off x="7859631" y="5620669"/>
              <a:ext cx="617798" cy="142913"/>
            </a:xfrm>
            <a:prstGeom prst="line">
              <a:avLst/>
            </a:prstGeom>
            <a:noFill/>
            <a:ln w="19050" cap="flat" cmpd="sng" algn="ctr">
              <a:solidFill>
                <a:srgbClr val="800000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sp>
          <p:nvSpPr>
            <p:cNvPr id="60" name="Oval 12"/>
            <p:cNvSpPr>
              <a:spLocks noChangeArrowheads="1"/>
            </p:cNvSpPr>
            <p:nvPr/>
          </p:nvSpPr>
          <p:spPr bwMode="auto">
            <a:xfrm>
              <a:off x="4142671" y="4617949"/>
              <a:ext cx="182880" cy="182880"/>
            </a:xfrm>
            <a:prstGeom prst="ellipse">
              <a:avLst/>
            </a:prstGeom>
            <a:solidFill>
              <a:srgbClr val="092F6D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kern="0" dirty="0">
                <a:solidFill>
                  <a:srgbClr val="FFFFFF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314054" y="3843634"/>
              <a:ext cx="1335568" cy="36933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900" kern="0" dirty="0" smtClean="0">
                  <a:solidFill>
                    <a:srgbClr val="002060"/>
                  </a:solidFill>
                  <a:latin typeface="Arial"/>
                </a:rPr>
                <a:t>Dell Medical School</a:t>
              </a:r>
              <a:r>
                <a:rPr lang="en-US" sz="900" kern="0" dirty="0">
                  <a:solidFill>
                    <a:srgbClr val="002060"/>
                  </a:solidFill>
                  <a:latin typeface="Arial"/>
                </a:rPr>
                <a:t> </a:t>
              </a:r>
              <a:r>
                <a:rPr lang="en-US" sz="900" kern="0" dirty="0" smtClean="0">
                  <a:solidFill>
                    <a:srgbClr val="002060"/>
                  </a:solidFill>
                  <a:latin typeface="Arial"/>
                </a:rPr>
                <a:t>at UT-Austin</a:t>
              </a:r>
              <a:endParaRPr lang="en-US" sz="900" kern="0" dirty="0">
                <a:solidFill>
                  <a:srgbClr val="002060"/>
                </a:solidFill>
                <a:latin typeface="Arial"/>
              </a:endParaRPr>
            </a:p>
          </p:txBody>
        </p:sp>
        <p:cxnSp>
          <p:nvCxnSpPr>
            <p:cNvPr id="62" name="Straight Connector 61"/>
            <p:cNvCxnSpPr>
              <a:stCxn id="61" idx="2"/>
              <a:endCxn id="60" idx="7"/>
            </p:cNvCxnSpPr>
            <p:nvPr/>
          </p:nvCxnSpPr>
          <p:spPr bwMode="auto">
            <a:xfrm flipH="1">
              <a:off x="4298769" y="4212966"/>
              <a:ext cx="683069" cy="431765"/>
            </a:xfrm>
            <a:prstGeom prst="line">
              <a:avLst/>
            </a:prstGeom>
            <a:noFill/>
            <a:ln w="22225" cap="flat" cmpd="sng" algn="ctr">
              <a:solidFill>
                <a:srgbClr val="092F6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3" name="Oval 12"/>
            <p:cNvSpPr>
              <a:spLocks noChangeArrowheads="1"/>
            </p:cNvSpPr>
            <p:nvPr/>
          </p:nvSpPr>
          <p:spPr bwMode="auto">
            <a:xfrm>
              <a:off x="7144996" y="3025361"/>
              <a:ext cx="182880" cy="182880"/>
            </a:xfrm>
            <a:prstGeom prst="ellipse">
              <a:avLst/>
            </a:prstGeom>
            <a:solidFill>
              <a:srgbClr val="092F6D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kern="0" dirty="0">
                <a:solidFill>
                  <a:srgbClr val="FFFFFF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568573" y="3329341"/>
              <a:ext cx="1136074" cy="387056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900" kern="0" dirty="0" smtClean="0">
                  <a:solidFill>
                    <a:srgbClr val="002060"/>
                  </a:solidFill>
                  <a:latin typeface="Arial"/>
                </a:rPr>
                <a:t>College of Henricopolis</a:t>
              </a:r>
              <a:endParaRPr lang="en-US" sz="900" kern="0" dirty="0">
                <a:solidFill>
                  <a:srgbClr val="002060"/>
                </a:solidFill>
                <a:latin typeface="Arial"/>
              </a:endParaRPr>
            </a:p>
          </p:txBody>
        </p:sp>
        <p:cxnSp>
          <p:nvCxnSpPr>
            <p:cNvPr id="65" name="Straight Connector 64"/>
            <p:cNvCxnSpPr>
              <a:stCxn id="64" idx="1"/>
              <a:endCxn id="63" idx="6"/>
            </p:cNvCxnSpPr>
            <p:nvPr/>
          </p:nvCxnSpPr>
          <p:spPr bwMode="auto">
            <a:xfrm flipH="1" flipV="1">
              <a:off x="7327876" y="3116801"/>
              <a:ext cx="240697" cy="406068"/>
            </a:xfrm>
            <a:prstGeom prst="line">
              <a:avLst/>
            </a:prstGeom>
            <a:noFill/>
            <a:ln w="22225" cap="flat" cmpd="sng" algn="ctr">
              <a:solidFill>
                <a:srgbClr val="092F6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6" name="TextBox 65"/>
            <p:cNvSpPr txBox="1"/>
            <p:nvPr/>
          </p:nvSpPr>
          <p:spPr>
            <a:xfrm>
              <a:off x="1594361" y="2341150"/>
              <a:ext cx="1339273" cy="387056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900" kern="0" dirty="0" smtClean="0">
                  <a:solidFill>
                    <a:srgbClr val="002060"/>
                  </a:solidFill>
                  <a:latin typeface="Arial"/>
                </a:rPr>
                <a:t>Roseman University of Health Sciences</a:t>
              </a:r>
              <a:endParaRPr lang="en-US" sz="900" kern="0" dirty="0">
                <a:solidFill>
                  <a:srgbClr val="002060"/>
                </a:solidFill>
                <a:latin typeface="Arial"/>
              </a:endParaRPr>
            </a:p>
          </p:txBody>
        </p:sp>
        <p:cxnSp>
          <p:nvCxnSpPr>
            <p:cNvPr id="67" name="Straight Connector 66"/>
            <p:cNvCxnSpPr>
              <a:stCxn id="68" idx="7"/>
              <a:endCxn id="66" idx="2"/>
            </p:cNvCxnSpPr>
            <p:nvPr/>
          </p:nvCxnSpPr>
          <p:spPr bwMode="auto">
            <a:xfrm flipV="1">
              <a:off x="1519847" y="2728205"/>
              <a:ext cx="744151" cy="232539"/>
            </a:xfrm>
            <a:prstGeom prst="line">
              <a:avLst/>
            </a:prstGeom>
            <a:noFill/>
            <a:ln w="22225" cap="flat" cmpd="sng" algn="ctr">
              <a:solidFill>
                <a:srgbClr val="092F6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8" name="Oval 12"/>
            <p:cNvSpPr>
              <a:spLocks noChangeArrowheads="1"/>
            </p:cNvSpPr>
            <p:nvPr/>
          </p:nvSpPr>
          <p:spPr bwMode="auto">
            <a:xfrm>
              <a:off x="1363749" y="2933962"/>
              <a:ext cx="182880" cy="182880"/>
            </a:xfrm>
            <a:prstGeom prst="ellipse">
              <a:avLst/>
            </a:prstGeom>
            <a:solidFill>
              <a:srgbClr val="092F6D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kern="0" dirty="0">
                <a:solidFill>
                  <a:srgbClr val="FFFFFF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281542" y="1469498"/>
              <a:ext cx="828238" cy="78483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900" kern="0" dirty="0" smtClean="0">
                  <a:solidFill>
                    <a:srgbClr val="002060"/>
                  </a:solidFill>
                  <a:latin typeface="Arial"/>
                </a:rPr>
                <a:t>Sophie Davis School of Biomedical Education</a:t>
              </a:r>
              <a:endParaRPr lang="en-US" sz="900" kern="0" dirty="0">
                <a:solidFill>
                  <a:srgbClr val="002060"/>
                </a:solidFill>
                <a:latin typeface="Arial"/>
              </a:endParaRPr>
            </a:p>
          </p:txBody>
        </p:sp>
        <p:cxnSp>
          <p:nvCxnSpPr>
            <p:cNvPr id="70" name="Straight Connector 69"/>
            <p:cNvCxnSpPr>
              <a:stCxn id="71" idx="6"/>
              <a:endCxn id="69" idx="1"/>
            </p:cNvCxnSpPr>
            <p:nvPr/>
          </p:nvCxnSpPr>
          <p:spPr bwMode="auto">
            <a:xfrm flipV="1">
              <a:off x="8069537" y="1861913"/>
              <a:ext cx="212005" cy="189609"/>
            </a:xfrm>
            <a:prstGeom prst="line">
              <a:avLst/>
            </a:prstGeom>
            <a:noFill/>
            <a:ln w="22225" cap="flat" cmpd="sng" algn="ctr">
              <a:solidFill>
                <a:srgbClr val="092F6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1" name="Oval 12"/>
            <p:cNvSpPr>
              <a:spLocks noChangeArrowheads="1"/>
            </p:cNvSpPr>
            <p:nvPr/>
          </p:nvSpPr>
          <p:spPr bwMode="auto">
            <a:xfrm>
              <a:off x="7886657" y="1960082"/>
              <a:ext cx="182880" cy="182880"/>
            </a:xfrm>
            <a:prstGeom prst="ellipse">
              <a:avLst/>
            </a:prstGeom>
            <a:solidFill>
              <a:srgbClr val="092F6D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kern="0" dirty="0">
                <a:solidFill>
                  <a:srgbClr val="FFFFFF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539233" y="4613452"/>
              <a:ext cx="1339273" cy="36933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900" kern="0" dirty="0" smtClean="0">
                  <a:solidFill>
                    <a:srgbClr val="002060"/>
                  </a:solidFill>
                  <a:latin typeface="Arial"/>
                </a:rPr>
                <a:t>UT-Rio Grande Valley</a:t>
              </a:r>
              <a:endParaRPr lang="en-US" sz="900" kern="0" dirty="0">
                <a:solidFill>
                  <a:srgbClr val="002060"/>
                </a:solidFill>
                <a:latin typeface="Arial"/>
              </a:endParaRPr>
            </a:p>
          </p:txBody>
        </p:sp>
        <p:cxnSp>
          <p:nvCxnSpPr>
            <p:cNvPr id="73" name="Straight Connector 72"/>
            <p:cNvCxnSpPr>
              <a:stCxn id="74" idx="1"/>
              <a:endCxn id="72" idx="2"/>
            </p:cNvCxnSpPr>
            <p:nvPr/>
          </p:nvCxnSpPr>
          <p:spPr bwMode="auto">
            <a:xfrm flipH="1" flipV="1">
              <a:off x="3208870" y="4982784"/>
              <a:ext cx="933801" cy="388310"/>
            </a:xfrm>
            <a:prstGeom prst="line">
              <a:avLst/>
            </a:prstGeom>
            <a:noFill/>
            <a:ln w="22225" cap="flat" cmpd="sng" algn="ctr">
              <a:solidFill>
                <a:srgbClr val="092F6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4" name="Oval 12"/>
            <p:cNvSpPr>
              <a:spLocks noChangeArrowheads="1"/>
            </p:cNvSpPr>
            <p:nvPr/>
          </p:nvSpPr>
          <p:spPr bwMode="auto">
            <a:xfrm>
              <a:off x="4115889" y="5344312"/>
              <a:ext cx="182880" cy="182880"/>
            </a:xfrm>
            <a:prstGeom prst="ellipse">
              <a:avLst/>
            </a:prstGeom>
            <a:solidFill>
              <a:srgbClr val="092F6D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kern="0" dirty="0">
                <a:solidFill>
                  <a:srgbClr val="FFFFFF"/>
                </a:solidFill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4298167" y="-169374"/>
              <a:ext cx="4645274" cy="652968"/>
              <a:chOff x="6310820" y="-371143"/>
              <a:chExt cx="4645274" cy="652968"/>
            </a:xfrm>
          </p:grpSpPr>
          <p:sp>
            <p:nvSpPr>
              <p:cNvPr id="75" name="Text Box 37"/>
              <p:cNvSpPr txBox="1">
                <a:spLocks noChangeArrowheads="1"/>
              </p:cNvSpPr>
              <p:nvPr/>
            </p:nvSpPr>
            <p:spPr bwMode="auto">
              <a:xfrm>
                <a:off x="6310820" y="-118285"/>
                <a:ext cx="1093563" cy="400110"/>
              </a:xfrm>
              <a:prstGeom prst="rect">
                <a:avLst/>
              </a:prstGeom>
              <a:noFill/>
              <a:ln w="222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 dirty="0" smtClean="0">
                    <a:solidFill>
                      <a:srgbClr val="092F6D"/>
                    </a:solidFill>
                  </a:rPr>
                  <a:t>Applicant School</a:t>
                </a:r>
                <a:endParaRPr lang="en-US" sz="1000" dirty="0">
                  <a:solidFill>
                    <a:srgbClr val="092F6D"/>
                  </a:solidFill>
                </a:endParaRPr>
              </a:p>
            </p:txBody>
          </p:sp>
          <p:sp>
            <p:nvSpPr>
              <p:cNvPr id="76" name="Oval 12"/>
              <p:cNvSpPr>
                <a:spLocks noChangeArrowheads="1"/>
              </p:cNvSpPr>
              <p:nvPr/>
            </p:nvSpPr>
            <p:spPr bwMode="auto">
              <a:xfrm>
                <a:off x="7911747" y="-362661"/>
                <a:ext cx="182880" cy="182880"/>
              </a:xfrm>
              <a:prstGeom prst="ellipse">
                <a:avLst/>
              </a:prstGeom>
              <a:solidFill>
                <a:srgbClr val="FF8000"/>
              </a:solidFill>
              <a:ln w="12700" algn="ctr">
                <a:solidFill>
                  <a:srgbClr val="FF8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7499336" y="-122375"/>
                <a:ext cx="106218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rgbClr val="092F6D"/>
                    </a:solidFill>
                  </a:rPr>
                  <a:t>Preliminarily Accredited</a:t>
                </a: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Oval 12"/>
              <p:cNvSpPr>
                <a:spLocks noChangeArrowheads="1"/>
              </p:cNvSpPr>
              <p:nvPr/>
            </p:nvSpPr>
            <p:spPr bwMode="auto">
              <a:xfrm>
                <a:off x="9148846" y="-353423"/>
                <a:ext cx="182880" cy="182880"/>
              </a:xfrm>
              <a:prstGeom prst="ellipse">
                <a:avLst/>
              </a:prstGeom>
              <a:solidFill>
                <a:srgbClr val="256F4A"/>
              </a:solidFill>
              <a:ln w="127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8737004" y="-122371"/>
                <a:ext cx="109912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rgbClr val="092F6D"/>
                    </a:solidFill>
                  </a:rPr>
                  <a:t>Provisionally Accredited</a:t>
                </a:r>
                <a:endParaRPr lang="en-US" sz="1000" dirty="0">
                  <a:solidFill>
                    <a:srgbClr val="092F6D"/>
                  </a:solidFill>
                </a:endParaRPr>
              </a:p>
            </p:txBody>
          </p:sp>
          <p:sp>
            <p:nvSpPr>
              <p:cNvPr id="80" name="Oval 12"/>
              <p:cNvSpPr>
                <a:spLocks noChangeArrowheads="1"/>
              </p:cNvSpPr>
              <p:nvPr/>
            </p:nvSpPr>
            <p:spPr bwMode="auto">
              <a:xfrm>
                <a:off x="6772996" y="-350138"/>
                <a:ext cx="182880" cy="182880"/>
              </a:xfrm>
              <a:prstGeom prst="ellipse">
                <a:avLst/>
              </a:prstGeom>
              <a:solidFill>
                <a:srgbClr val="092F6D"/>
              </a:solidFill>
              <a:ln w="127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1" name="Oval 12"/>
              <p:cNvSpPr>
                <a:spLocks noChangeArrowheads="1"/>
              </p:cNvSpPr>
              <p:nvPr/>
            </p:nvSpPr>
            <p:spPr bwMode="auto">
              <a:xfrm>
                <a:off x="10268807" y="-371143"/>
                <a:ext cx="182880" cy="182880"/>
              </a:xfrm>
              <a:prstGeom prst="ellipse">
                <a:avLst/>
              </a:prstGeom>
              <a:solidFill>
                <a:srgbClr val="800000"/>
              </a:solidFill>
              <a:ln w="127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9856967" y="-140092"/>
                <a:ext cx="109912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rgbClr val="092F6D"/>
                    </a:solidFill>
                  </a:rPr>
                  <a:t>Fully Accredited</a:t>
                </a:r>
                <a:endParaRPr lang="en-US" sz="1000" dirty="0">
                  <a:solidFill>
                    <a:srgbClr val="092F6D"/>
                  </a:solidFill>
                </a:endParaRPr>
              </a:p>
            </p:txBody>
          </p:sp>
        </p:grpSp>
      </p:grpSp>
      <p:sp>
        <p:nvSpPr>
          <p:cNvPr id="83" name="Title 1"/>
          <p:cNvSpPr>
            <a:spLocks noGrp="1"/>
          </p:cNvSpPr>
          <p:nvPr>
            <p:ph type="title"/>
          </p:nvPr>
        </p:nvSpPr>
        <p:spPr>
          <a:xfrm>
            <a:off x="487532" y="-12367"/>
            <a:ext cx="8229600" cy="847423"/>
          </a:xfrm>
        </p:spPr>
        <p:txBody>
          <a:bodyPr/>
          <a:lstStyle/>
          <a:p>
            <a:r>
              <a:rPr lang="en-US" sz="2400" b="1" dirty="0" smtClean="0">
                <a:latin typeface="+mn-lt"/>
              </a:rPr>
              <a:t>New M.D.- Granting Medical Schools Accredited Since 2002 or in the LCME Accreditation Process (as of 3/14)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3430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930" y="161198"/>
            <a:ext cx="8386762" cy="620712"/>
          </a:xfrm>
        </p:spPr>
        <p:txBody>
          <a:bodyPr/>
          <a:lstStyle/>
          <a:p>
            <a:r>
              <a:rPr lang="en-US" sz="3200" b="1" dirty="0" smtClean="0">
                <a:latin typeface="+mn-lt"/>
              </a:rPr>
              <a:t>Matriculants, 1980-2013</a:t>
            </a:r>
            <a:endParaRPr lang="en-US" sz="3200" b="1" dirty="0">
              <a:latin typeface="+mn-lt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581025" y="1260475"/>
          <a:ext cx="7988300" cy="4767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AC3CF6-25CD-4E75-9FFD-C5B9E43CD78B}" type="slidenum">
              <a:rPr lang="en-US" smtClean="0">
                <a:solidFill>
                  <a:srgbClr val="092F6D"/>
                </a:solidFill>
              </a:rPr>
              <a:pPr/>
              <a:t>11</a:t>
            </a:fld>
            <a:endParaRPr lang="en-US" dirty="0">
              <a:solidFill>
                <a:srgbClr val="092F6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5657" y="6257109"/>
            <a:ext cx="5721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2"/>
                </a:solidFill>
              </a:rPr>
              <a:t>Source: AAMC Data Book 2014</a:t>
            </a:r>
            <a:endParaRPr lang="en-US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7683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66476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4505899"/>
            <a:ext cx="9144000" cy="1343358"/>
          </a:xfrm>
          <a:prstGeom prst="rect">
            <a:avLst/>
          </a:prstGeom>
          <a:solidFill>
            <a:schemeClr val="accent5">
              <a:alpha val="54000"/>
            </a:schemeClr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77" y="293023"/>
            <a:ext cx="8386762" cy="620712"/>
          </a:xfrm>
        </p:spPr>
        <p:txBody>
          <a:bodyPr/>
          <a:lstStyle/>
          <a:p>
            <a:r>
              <a:rPr lang="en-US" sz="3200" dirty="0" smtClean="0"/>
              <a:t>Why Do So Many Go Unmatched? 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749" y="603379"/>
            <a:ext cx="7988300" cy="3395744"/>
          </a:xfrm>
        </p:spPr>
        <p:txBody>
          <a:bodyPr/>
          <a:lstStyle/>
          <a:p>
            <a:endParaRPr lang="en-US" b="1" dirty="0">
              <a:solidFill>
                <a:schemeClr val="accent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There’s a major projected shortage of docs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We’re producing more medical school grads to help fill the gap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But in 1997 Congress capped the number of residents Medicare will help pay for at each hospital’s 1996 level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1" dirty="0"/>
          </a:p>
          <a:p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5416" y="4505899"/>
            <a:ext cx="77118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7A003B"/>
                </a:solidFill>
              </a:rPr>
              <a:t>Medicare GME Policy</a:t>
            </a:r>
          </a:p>
          <a:p>
            <a:pPr algn="ctr"/>
            <a:r>
              <a:rPr lang="en-US" sz="3200" dirty="0">
                <a:solidFill>
                  <a:srgbClr val="7A003B"/>
                </a:solidFill>
              </a:rPr>
              <a:t>Is the Bottleneck</a:t>
            </a:r>
          </a:p>
        </p:txBody>
      </p:sp>
    </p:spTree>
    <p:extLst>
      <p:ext uri="{BB962C8B-B14F-4D97-AF65-F5344CB8AC3E}">
        <p14:creationId xmlns:p14="http://schemas.microsoft.com/office/powerpoint/2010/main" val="438628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913" y="700788"/>
            <a:ext cx="8386762" cy="403769"/>
          </a:xfrm>
        </p:spPr>
        <p:txBody>
          <a:bodyPr/>
          <a:lstStyle/>
          <a:p>
            <a:r>
              <a:rPr lang="en-US" sz="3200" b="1" dirty="0" smtClean="0">
                <a:latin typeface="+mn-lt"/>
              </a:rPr>
              <a:t>Capped Number of Residents Eligible for Medicare GME at 1996 Levels</a:t>
            </a:r>
            <a:endParaRPr lang="en-US" sz="3200" b="1" dirty="0">
              <a:latin typeface="+mn-lt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5953" y="1353187"/>
            <a:ext cx="7404526" cy="50101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AC3CF6-25CD-4E75-9FFD-C5B9E43CD78B}" type="slidenum">
              <a:rPr lang="en-US" smtClean="0">
                <a:solidFill>
                  <a:srgbClr val="092F6D"/>
                </a:solidFill>
              </a:rPr>
              <a:pPr/>
              <a:t>14</a:t>
            </a:fld>
            <a:endParaRPr lang="en-US" dirty="0">
              <a:solidFill>
                <a:srgbClr val="092F6D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9913" y="6363337"/>
            <a:ext cx="70906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FF">
                    <a:lumMod val="50000"/>
                  </a:srgbClr>
                </a:solidFill>
              </a:rPr>
              <a:t>Source: NRMP, Results and Data: 2014 Main Residency Match</a:t>
            </a:r>
            <a:endParaRPr lang="en-US" sz="1200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5218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Medicare GME Payments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913" y="1193766"/>
            <a:ext cx="7988300" cy="501135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Direct Graduate Medical Education </a:t>
            </a:r>
            <a:r>
              <a:rPr lang="en-US" b="1" dirty="0">
                <a:solidFill>
                  <a:schemeClr val="accent2"/>
                </a:solidFill>
              </a:rPr>
              <a:t>(DGME) Payments—</a:t>
            </a:r>
            <a:r>
              <a:rPr lang="en-US" dirty="0"/>
              <a:t> </a:t>
            </a:r>
            <a:r>
              <a:rPr lang="en-US" b="1" i="1" dirty="0">
                <a:solidFill>
                  <a:schemeClr val="accent2"/>
                </a:solidFill>
              </a:rPr>
              <a:t>Resident Training </a:t>
            </a:r>
            <a:r>
              <a:rPr lang="en-US" i="1" dirty="0"/>
              <a:t>- 1/3 of Medicare GME </a:t>
            </a:r>
            <a:r>
              <a:rPr lang="en-US" i="1" dirty="0" smtClean="0"/>
              <a:t>$</a:t>
            </a:r>
          </a:p>
          <a:p>
            <a:pPr marL="795337" lvl="4" indent="0">
              <a:spcBef>
                <a:spcPct val="50000"/>
              </a:spcBef>
              <a:buSzPct val="90000"/>
              <a:buNone/>
            </a:pPr>
            <a:r>
              <a:rPr lang="en-US" sz="2000" dirty="0" smtClean="0"/>
              <a:t>Partially </a:t>
            </a:r>
            <a:r>
              <a:rPr lang="en-US" sz="2000" dirty="0"/>
              <a:t>“reimburse[s] teaching hospitals for Medicare’s share of the costs of salaries and fringe benefits paid to residents, interns, and teaching faculty, and certain overhead costs relating to teaching activities.”</a:t>
            </a:r>
            <a:r>
              <a:rPr lang="en-US" sz="2000" i="1" dirty="0"/>
              <a:t> U.S. Congress, 1999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Indirect </a:t>
            </a:r>
            <a:r>
              <a:rPr lang="en-US" dirty="0"/>
              <a:t>Medical Education </a:t>
            </a:r>
            <a:r>
              <a:rPr lang="en-US" b="1" dirty="0">
                <a:solidFill>
                  <a:schemeClr val="accent2"/>
                </a:solidFill>
              </a:rPr>
              <a:t>(IME) Payments—</a:t>
            </a:r>
            <a:r>
              <a:rPr lang="en-US" b="1" i="1" dirty="0">
                <a:solidFill>
                  <a:schemeClr val="accent2"/>
                </a:solidFill>
              </a:rPr>
              <a:t>Patient Care</a:t>
            </a:r>
            <a:r>
              <a:rPr lang="en-US" i="1" dirty="0">
                <a:solidFill>
                  <a:schemeClr val="accent2"/>
                </a:solidFill>
              </a:rPr>
              <a:t> </a:t>
            </a:r>
            <a:r>
              <a:rPr lang="en-US" i="1" dirty="0"/>
              <a:t>- 2/3 of Medicare GME $ </a:t>
            </a:r>
          </a:p>
          <a:p>
            <a:pPr marL="1089025" lvl="2" indent="0">
              <a:lnSpc>
                <a:spcPct val="120000"/>
              </a:lnSpc>
              <a:buNone/>
            </a:pPr>
            <a:r>
              <a:rPr lang="en-US" sz="2000" dirty="0" smtClean="0"/>
              <a:t>Percentage </a:t>
            </a:r>
            <a:r>
              <a:rPr lang="en-US" sz="2000" dirty="0"/>
              <a:t>add-on reimbursement to the basic </a:t>
            </a:r>
            <a:r>
              <a:rPr lang="en-US" sz="2000" dirty="0" smtClean="0"/>
              <a:t>per-case </a:t>
            </a:r>
            <a:r>
              <a:rPr lang="en-US" sz="2000" dirty="0"/>
              <a:t>(MS-DRG) payment paid to teaching hospitals</a:t>
            </a:r>
          </a:p>
          <a:p>
            <a:pPr marL="0" lvl="1" indent="0" defTabSz="914400">
              <a:buNone/>
              <a:defRPr/>
            </a:pPr>
            <a:endParaRPr lang="en-US" sz="2000" dirty="0"/>
          </a:p>
          <a:p>
            <a:pPr lvl="1" indent="0">
              <a:buNone/>
            </a:pPr>
            <a:endParaRPr lang="en-US" i="1" dirty="0" smtClean="0"/>
          </a:p>
          <a:p>
            <a:pPr marL="1089025" lvl="2" indent="0" defTabSz="914400">
              <a:lnSpc>
                <a:spcPct val="120000"/>
              </a:lnSpc>
              <a:buNone/>
              <a:defRPr/>
            </a:pPr>
            <a:endParaRPr lang="en-US" i="1" dirty="0"/>
          </a:p>
          <a:p>
            <a:pPr lvl="2" indent="0">
              <a:buNone/>
            </a:pPr>
            <a:r>
              <a:rPr lang="en-US" i="1" dirty="0" smtClean="0"/>
              <a:t> </a:t>
            </a:r>
            <a:endParaRPr lang="en-US" b="1" i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73587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326708"/>
            <a:ext cx="8363268" cy="892492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accent1"/>
                </a:solidFill>
                <a:latin typeface="+mn-lt"/>
              </a:rPr>
              <a:t>IME</a:t>
            </a:r>
            <a:r>
              <a:rPr lang="en-US" sz="3200" b="1" dirty="0" smtClean="0">
                <a:latin typeface="+mn-lt"/>
              </a:rPr>
              <a:t> is a </a:t>
            </a:r>
            <a:r>
              <a:rPr lang="en-US" sz="3200" b="1" dirty="0" smtClean="0">
                <a:solidFill>
                  <a:schemeClr val="accent1"/>
                </a:solidFill>
                <a:latin typeface="+mn-lt"/>
              </a:rPr>
              <a:t>Patient </a:t>
            </a:r>
            <a:r>
              <a:rPr lang="en-US" sz="3200" b="1" dirty="0">
                <a:solidFill>
                  <a:schemeClr val="accent1"/>
                </a:solidFill>
                <a:latin typeface="+mn-lt"/>
              </a:rPr>
              <a:t>Care Payment </a:t>
            </a:r>
            <a:r>
              <a:rPr lang="en-US" sz="3200" b="1" dirty="0">
                <a:solidFill>
                  <a:schemeClr val="tx1"/>
                </a:solidFill>
                <a:latin typeface="+mn-lt"/>
              </a:rPr>
              <a:t>with </a:t>
            </a:r>
            <a:r>
              <a:rPr lang="en-US" sz="3200" b="1" dirty="0" smtClean="0">
                <a:solidFill>
                  <a:schemeClr val="tx1"/>
                </a:solidFill>
                <a:latin typeface="+mn-lt"/>
              </a:rPr>
              <a:t>an </a:t>
            </a:r>
            <a:r>
              <a:rPr lang="en-US" sz="3200" b="1" dirty="0">
                <a:solidFill>
                  <a:schemeClr val="accent1"/>
                </a:solidFill>
                <a:latin typeface="+mn-lt"/>
              </a:rPr>
              <a:t>“Education</a:t>
            </a:r>
            <a:r>
              <a:rPr lang="en-US" sz="3200" b="1" dirty="0" smtClean="0">
                <a:solidFill>
                  <a:schemeClr val="accent1"/>
                </a:solidFill>
                <a:latin typeface="+mn-lt"/>
              </a:rPr>
              <a:t>” </a:t>
            </a:r>
            <a:r>
              <a:rPr lang="en-US" sz="3200" b="1" dirty="0" smtClean="0">
                <a:solidFill>
                  <a:schemeClr val="tx1"/>
                </a:solidFill>
                <a:latin typeface="+mn-lt"/>
              </a:rPr>
              <a:t>Label</a:t>
            </a:r>
            <a:endParaRPr lang="en-US" sz="3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0" y="1536699"/>
            <a:ext cx="8528685" cy="4864101"/>
          </a:xfrm>
        </p:spPr>
        <p:txBody>
          <a:bodyPr/>
          <a:lstStyle/>
          <a:p>
            <a:pPr lvl="2" algn="just">
              <a:buClr>
                <a:schemeClr val="bg1"/>
              </a:buClr>
            </a:pP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Created </a:t>
            </a:r>
            <a:r>
              <a:rPr lang="en-US" sz="2400" dirty="0" smtClean="0"/>
              <a:t>because of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concerns about the inability of Medicare coding to “account fully for factors such as severity of illness of patients requiring the </a:t>
            </a:r>
            <a:r>
              <a:rPr lang="en-US" sz="24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specialized services and treatment programs provided by teaching institutions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 additional costs associated with the teaching of residents” </a:t>
            </a:r>
          </a:p>
          <a:p>
            <a:pPr lvl="2">
              <a:lnSpc>
                <a:spcPct val="100000"/>
              </a:lnSpc>
              <a:buClr>
                <a:schemeClr val="bg1"/>
              </a:buClr>
              <a:buNone/>
            </a:pPr>
            <a:r>
              <a:rPr lang="en-US" sz="2400" dirty="0" smtClean="0">
                <a:ea typeface="+mn-ea"/>
                <a:cs typeface="+mn-cs"/>
              </a:rPr>
              <a:t>	</a:t>
            </a:r>
            <a:r>
              <a:rPr lang="en-US" sz="1600" dirty="0" smtClean="0">
                <a:solidFill>
                  <a:schemeClr val="tx1"/>
                </a:solidFill>
                <a:ea typeface="+mn-ea"/>
                <a:cs typeface="+mn-cs"/>
              </a:rPr>
              <a:t>(House Ways &amp; Means Committee Rept., No. 98-25, March 4, </a:t>
            </a:r>
            <a:r>
              <a:rPr lang="en-US" sz="1600" dirty="0" smtClean="0">
                <a:solidFill>
                  <a:schemeClr val="accent1"/>
                </a:solidFill>
                <a:ea typeface="+mn-ea"/>
                <a:cs typeface="+mn-cs"/>
              </a:rPr>
              <a:t>1983</a:t>
            </a:r>
            <a:r>
              <a:rPr lang="en-US" sz="1600" dirty="0" smtClean="0">
                <a:solidFill>
                  <a:schemeClr val="tx1"/>
                </a:solidFill>
                <a:ea typeface="+mn-ea"/>
                <a:cs typeface="+mn-cs"/>
              </a:rPr>
              <a:t> and Senate Finance Committee Rept., No. 98-23, March 11, </a:t>
            </a:r>
            <a:r>
              <a:rPr lang="en-US" sz="1600" dirty="0" smtClean="0">
                <a:solidFill>
                  <a:schemeClr val="accent1"/>
                </a:solidFill>
                <a:ea typeface="+mn-ea"/>
                <a:cs typeface="+mn-cs"/>
              </a:rPr>
              <a:t>1983</a:t>
            </a:r>
            <a:r>
              <a:rPr lang="en-US" sz="1600" dirty="0" smtClean="0">
                <a:solidFill>
                  <a:schemeClr val="tx1"/>
                </a:solidFill>
                <a:ea typeface="+mn-ea"/>
                <a:cs typeface="+mn-cs"/>
              </a:rPr>
              <a:t> [emphasis added]).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chemeClr val="tx1"/>
                </a:solidFill>
                <a:ea typeface="+mn-ea"/>
                <a:cs typeface="+mn-cs"/>
              </a:rPr>
              <a:t> </a:t>
            </a:r>
            <a:endParaRPr lang="en-US" sz="1600" dirty="0" smtClean="0">
              <a:ea typeface="+mn-ea"/>
              <a:cs typeface="+mn-cs"/>
            </a:endParaRPr>
          </a:p>
          <a:p>
            <a:pPr lvl="2">
              <a:lnSpc>
                <a:spcPct val="100000"/>
              </a:lnSpc>
              <a:buClr>
                <a:schemeClr val="bg1"/>
              </a:buClr>
              <a:buNone/>
            </a:pPr>
            <a:endParaRPr lang="en-US" sz="1800" i="0" dirty="0">
              <a:effectLst/>
              <a:ea typeface="+mn-ea"/>
              <a:cs typeface="+mn-cs"/>
            </a:endParaRPr>
          </a:p>
          <a:p>
            <a:pPr lvl="2" algn="just">
              <a:lnSpc>
                <a:spcPct val="100000"/>
              </a:lnSpc>
              <a:buClr>
                <a:schemeClr val="bg1"/>
              </a:buClr>
              <a:buNone/>
            </a:pPr>
            <a:r>
              <a:rPr lang="en-US" sz="2400" i="0" dirty="0" smtClean="0">
                <a:effectLst/>
                <a:cs typeface="Times" charset="0"/>
              </a:rPr>
              <a:t>	“…to compensate teaching hospitals for their relatively higher costs attributable to the involvement of residents in patient care and </a:t>
            </a:r>
            <a:r>
              <a:rPr lang="en-US" sz="2400" i="0" dirty="0" smtClean="0">
                <a:solidFill>
                  <a:schemeClr val="accent1"/>
                </a:solidFill>
                <a:effectLst/>
                <a:cs typeface="Times" charset="0"/>
              </a:rPr>
              <a:t>the severity of illness of patients requiring specialized services available only in teaching hospitals</a:t>
            </a:r>
            <a:r>
              <a:rPr lang="en-US" sz="2400" i="0" dirty="0" smtClean="0">
                <a:effectLst/>
                <a:cs typeface="Times" charset="0"/>
              </a:rPr>
              <a:t>.”  </a:t>
            </a:r>
            <a:r>
              <a:rPr lang="en-US" sz="1600" dirty="0" smtClean="0">
                <a:effectLst/>
                <a:cs typeface="Times" charset="0"/>
              </a:rPr>
              <a:t>U.S. Congress, </a:t>
            </a:r>
            <a:r>
              <a:rPr lang="en-US" sz="1600" dirty="0" smtClean="0">
                <a:solidFill>
                  <a:schemeClr val="accent1"/>
                </a:solidFill>
                <a:effectLst/>
                <a:cs typeface="Times" charset="0"/>
              </a:rPr>
              <a:t>1999</a:t>
            </a:r>
          </a:p>
          <a:p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AC3CF6-25CD-4E75-9FFD-C5B9E43CD78B}" type="slidenum">
              <a:rPr lang="en-US" smtClean="0">
                <a:solidFill>
                  <a:srgbClr val="092F6D"/>
                </a:solidFill>
              </a:rPr>
              <a:pPr/>
              <a:t>16</a:t>
            </a:fld>
            <a:endParaRPr lang="en-US" dirty="0">
              <a:solidFill>
                <a:srgbClr val="092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539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913" y="619466"/>
            <a:ext cx="8386762" cy="620712"/>
          </a:xfrm>
        </p:spPr>
        <p:txBody>
          <a:bodyPr/>
          <a:lstStyle/>
          <a:p>
            <a:r>
              <a:rPr lang="en-US" sz="3200" b="1" dirty="0" smtClean="0">
                <a:latin typeface="+mn-lt"/>
              </a:rPr>
              <a:t>What Do Shortages Mean</a:t>
            </a:r>
            <a:br>
              <a:rPr lang="en-US" sz="3200" b="1" dirty="0" smtClean="0">
                <a:latin typeface="+mn-lt"/>
              </a:rPr>
            </a:br>
            <a:r>
              <a:rPr lang="en-US" sz="3200" b="1" dirty="0" smtClean="0">
                <a:latin typeface="+mn-lt"/>
              </a:rPr>
              <a:t>for Patient Care Delivery?</a:t>
            </a:r>
            <a:endParaRPr lang="en-US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913" y="1464872"/>
            <a:ext cx="8375650" cy="476726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Shortages will be selective, not universal</a:t>
            </a:r>
          </a:p>
          <a:p>
            <a:pPr marL="855663" lvl="1" indent="-457200">
              <a:buFont typeface="Wingdings" panose="05000000000000000000" pitchFamily="2" charset="2"/>
              <a:buChar char="§"/>
            </a:pPr>
            <a:r>
              <a:rPr lang="en-US" dirty="0" smtClean="0"/>
              <a:t>Vulnerable populations affected first: </a:t>
            </a:r>
          </a:p>
          <a:p>
            <a:pPr marL="1262063" lvl="2" indent="-457200">
              <a:buFont typeface="Wingdings" panose="05000000000000000000" pitchFamily="2" charset="2"/>
              <a:buChar char="ü"/>
            </a:pPr>
            <a:r>
              <a:rPr lang="en-US" dirty="0"/>
              <a:t>D</a:t>
            </a:r>
            <a:r>
              <a:rPr lang="en-US" dirty="0" smtClean="0"/>
              <a:t>isabled, poor, rural</a:t>
            </a:r>
          </a:p>
          <a:p>
            <a:pPr marL="855663" lvl="1" indent="-457200">
              <a:buFont typeface="Wingdings" panose="05000000000000000000" pitchFamily="2" charset="2"/>
              <a:buChar char="§"/>
            </a:pPr>
            <a:r>
              <a:rPr lang="en-US" dirty="0" smtClean="0"/>
              <a:t>VA physician shortage = perfect example</a:t>
            </a:r>
          </a:p>
          <a:p>
            <a:pPr marL="1262063" lvl="2" indent="-457200">
              <a:buFont typeface="Wingdings" panose="05000000000000000000" pitchFamily="2" charset="2"/>
              <a:buChar char="ü"/>
            </a:pPr>
            <a:r>
              <a:rPr lang="en-US" dirty="0" smtClean="0"/>
              <a:t> 67% of VA vacancies = specialists due to disproportionate population disabled</a:t>
            </a:r>
            <a:r>
              <a:rPr lang="en-US" smtClean="0"/>
              <a:t>. 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Increasing pressures for changes in care delivery</a:t>
            </a:r>
          </a:p>
          <a:p>
            <a:pPr marL="855663" lvl="1" indent="-457200">
              <a:buFont typeface="Wingdings" panose="05000000000000000000" pitchFamily="2" charset="2"/>
              <a:buChar char="§"/>
            </a:pPr>
            <a:r>
              <a:rPr lang="en-US" dirty="0" smtClean="0"/>
              <a:t>Non-physician providers</a:t>
            </a:r>
          </a:p>
          <a:p>
            <a:pPr marL="855663" lvl="1" indent="-457200">
              <a:buFont typeface="Wingdings" panose="05000000000000000000" pitchFamily="2" charset="2"/>
              <a:buChar char="§"/>
            </a:pPr>
            <a:r>
              <a:rPr lang="en-US" dirty="0" smtClean="0"/>
              <a:t>Team delivery</a:t>
            </a:r>
          </a:p>
          <a:p>
            <a:pPr marL="855663" lvl="1" indent="-457200">
              <a:buFont typeface="Wingdings" panose="05000000000000000000" pitchFamily="2" charset="2"/>
              <a:buChar char="§"/>
            </a:pPr>
            <a:r>
              <a:rPr lang="en-US" dirty="0" smtClean="0"/>
              <a:t>Population health promotion</a:t>
            </a:r>
          </a:p>
          <a:p>
            <a:pPr marL="855663" lvl="1" indent="-457200">
              <a:buFont typeface="Wingdings" panose="05000000000000000000" pitchFamily="2" charset="2"/>
              <a:buChar char="§"/>
            </a:pPr>
            <a:endParaRPr lang="en-US" dirty="0"/>
          </a:p>
          <a:p>
            <a:pPr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AC3CF6-25CD-4E75-9FFD-C5B9E43CD78B}" type="slidenum">
              <a:rPr lang="en-US" smtClean="0">
                <a:solidFill>
                  <a:srgbClr val="092F6D"/>
                </a:solidFill>
              </a:rPr>
              <a:pPr/>
              <a:t>17</a:t>
            </a:fld>
            <a:endParaRPr lang="en-US" dirty="0">
              <a:solidFill>
                <a:srgbClr val="092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169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142" y="524099"/>
            <a:ext cx="8386762" cy="620712"/>
          </a:xfrm>
        </p:spPr>
        <p:txBody>
          <a:bodyPr/>
          <a:lstStyle/>
          <a:p>
            <a:r>
              <a:rPr lang="en-US" sz="3200" b="1" dirty="0" smtClean="0">
                <a:latin typeface="+mn-lt"/>
              </a:rPr>
              <a:t>67% of Current VA Physician </a:t>
            </a:r>
            <a:br>
              <a:rPr lang="en-US" sz="3200" b="1" dirty="0" smtClean="0">
                <a:latin typeface="+mn-lt"/>
              </a:rPr>
            </a:br>
            <a:r>
              <a:rPr lang="en-US" sz="3200" b="1" dirty="0" smtClean="0">
                <a:latin typeface="+mn-lt"/>
              </a:rPr>
              <a:t>Vacancies = Specialists</a:t>
            </a:r>
            <a:endParaRPr lang="en-US" sz="32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81000" y="6282079"/>
            <a:ext cx="1600200" cy="273844"/>
          </a:xfrm>
        </p:spPr>
        <p:txBody>
          <a:bodyPr/>
          <a:lstStyle/>
          <a:p>
            <a:fld id="{51AC3CF6-25CD-4E75-9FFD-C5B9E43CD78B}" type="slidenum">
              <a:rPr lang="en-US" smtClean="0">
                <a:solidFill>
                  <a:srgbClr val="092F6D"/>
                </a:solidFill>
              </a:rPr>
              <a:pPr/>
              <a:t>18</a:t>
            </a:fld>
            <a:endParaRPr lang="en-US" dirty="0">
              <a:solidFill>
                <a:srgbClr val="092F6D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0633" y="5981997"/>
            <a:ext cx="383415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 smtClean="0">
                <a:solidFill>
                  <a:srgbClr val="FFFFFF">
                    <a:lumMod val="65000"/>
                  </a:srgbClr>
                </a:solidFill>
                <a:latin typeface="Arial"/>
              </a:rPr>
              <a:t>Source</a:t>
            </a:r>
            <a:r>
              <a:rPr lang="en-US" sz="825" dirty="0">
                <a:solidFill>
                  <a:srgbClr val="FFFFFF">
                    <a:lumMod val="65000"/>
                  </a:srgbClr>
                </a:solidFill>
                <a:latin typeface="Arial"/>
              </a:rPr>
              <a:t>:  AAMC Analysis of </a:t>
            </a:r>
            <a:r>
              <a:rPr lang="en-US" sz="825" dirty="0" smtClean="0">
                <a:solidFill>
                  <a:srgbClr val="FFFFFF">
                    <a:lumMod val="65000"/>
                  </a:srgbClr>
                </a:solidFill>
                <a:latin typeface="Arial"/>
              </a:rPr>
              <a:t>Job Postings </a:t>
            </a:r>
            <a:r>
              <a:rPr lang="en-US" sz="825" dirty="0">
                <a:solidFill>
                  <a:srgbClr val="FFFFFF">
                    <a:lumMod val="65000"/>
                  </a:srgbClr>
                </a:solidFill>
                <a:latin typeface="Arial"/>
              </a:rPr>
              <a:t>from VA Physician Careers </a:t>
            </a:r>
            <a:r>
              <a:rPr lang="en-US" sz="825" dirty="0" smtClean="0">
                <a:solidFill>
                  <a:srgbClr val="FFFFFF">
                    <a:lumMod val="65000"/>
                  </a:srgbClr>
                </a:solidFill>
                <a:latin typeface="Arial"/>
              </a:rPr>
              <a:t>Website, July 10, 2014</a:t>
            </a:r>
            <a:endParaRPr lang="en-US" sz="825" dirty="0">
              <a:solidFill>
                <a:srgbClr val="FFFFFF">
                  <a:lumMod val="65000"/>
                </a:srgbClr>
              </a:solidFill>
              <a:latin typeface="Arial"/>
            </a:endParaRPr>
          </a:p>
          <a:p>
            <a:r>
              <a:rPr lang="en-US" sz="825" dirty="0">
                <a:solidFill>
                  <a:srgbClr val="FFFFFF">
                    <a:lumMod val="65000"/>
                  </a:srgbClr>
                </a:solidFill>
                <a:latin typeface="Arial"/>
                <a:hlinkClick r:id="rId2"/>
              </a:rPr>
              <a:t>http://www.vacareers.va.gov/careers/physicians/index.asp</a:t>
            </a:r>
            <a:endParaRPr lang="en-US" sz="825" dirty="0">
              <a:solidFill>
                <a:srgbClr val="FFFFFF">
                  <a:lumMod val="65000"/>
                </a:srgbClr>
              </a:solidFill>
              <a:latin typeface="Arial"/>
            </a:endParaRPr>
          </a:p>
          <a:p>
            <a:endParaRPr lang="en-US" sz="825" dirty="0">
              <a:solidFill>
                <a:srgbClr val="FFFFFF">
                  <a:lumMod val="65000"/>
                </a:srgbClr>
              </a:solidFill>
              <a:latin typeface="Arial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0283152"/>
              </p:ext>
            </p:extLst>
          </p:nvPr>
        </p:nvGraphicFramePr>
        <p:xfrm>
          <a:off x="548142" y="1246214"/>
          <a:ext cx="7703229" cy="4709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706837" y="4923065"/>
            <a:ext cx="17553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809195"/>
                </a:solidFill>
                <a:latin typeface="Arial"/>
              </a:rPr>
              <a:t>Other = Non-Care Givers</a:t>
            </a:r>
          </a:p>
        </p:txBody>
      </p:sp>
    </p:spTree>
    <p:extLst>
      <p:ext uri="{BB962C8B-B14F-4D97-AF65-F5344CB8AC3E}">
        <p14:creationId xmlns:p14="http://schemas.microsoft.com/office/powerpoint/2010/main" val="3462184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00283" y="3334653"/>
            <a:ext cx="6950365" cy="109683"/>
            <a:chOff x="1143000" y="3968750"/>
            <a:chExt cx="6985000" cy="9525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143000" y="3968750"/>
              <a:ext cx="6985000" cy="15875"/>
            </a:xfrm>
            <a:prstGeom prst="line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" name="Straight Connector 3"/>
            <p:cNvCxnSpPr/>
            <p:nvPr/>
          </p:nvCxnSpPr>
          <p:spPr bwMode="auto">
            <a:xfrm>
              <a:off x="1143000" y="4064000"/>
              <a:ext cx="3968750" cy="0"/>
            </a:xfrm>
            <a:prstGeom prst="line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" name="TextBox 4"/>
          <p:cNvSpPr txBox="1"/>
          <p:nvPr/>
        </p:nvSpPr>
        <p:spPr>
          <a:xfrm>
            <a:off x="1690115" y="773394"/>
            <a:ext cx="745388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rgbClr val="FFFFFF"/>
              </a:solidFill>
            </a:endParaRPr>
          </a:p>
          <a:p>
            <a:endParaRPr lang="en-US" sz="3200" dirty="0" smtClean="0">
              <a:solidFill>
                <a:srgbClr val="FFC000"/>
              </a:solidFill>
            </a:endParaRPr>
          </a:p>
          <a:p>
            <a:endParaRPr lang="en-US" sz="3200" dirty="0">
              <a:solidFill>
                <a:srgbClr val="FFC000"/>
              </a:solidFill>
            </a:endParaRPr>
          </a:p>
          <a:p>
            <a:endParaRPr lang="en-US" sz="3200" dirty="0" smtClean="0">
              <a:solidFill>
                <a:srgbClr val="FFC000"/>
              </a:solidFill>
            </a:endParaRPr>
          </a:p>
          <a:p>
            <a:r>
              <a:rPr lang="en-US" sz="3200" dirty="0" smtClean="0">
                <a:solidFill>
                  <a:srgbClr val="FFC000"/>
                </a:solidFill>
              </a:rPr>
              <a:t>AMC Response to IOM Report</a:t>
            </a:r>
            <a:endParaRPr lang="en-US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489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6867" y="134131"/>
            <a:ext cx="8386762" cy="620712"/>
          </a:xfrm>
        </p:spPr>
        <p:txBody>
          <a:bodyPr/>
          <a:lstStyle/>
          <a:p>
            <a:r>
              <a:rPr lang="en-US" sz="3200" b="1" dirty="0" smtClean="0">
                <a:latin typeface="+mn-lt"/>
              </a:rPr>
              <a:t>AAMC: Med. Schools, Hospitals, MDs</a:t>
            </a:r>
            <a:endParaRPr lang="en-US" sz="3200" b="1" dirty="0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6268" y="993152"/>
            <a:ext cx="8112125" cy="5366084"/>
          </a:xfrm>
        </p:spPr>
        <p:txBody>
          <a:bodyPr/>
          <a:lstStyle/>
          <a:p>
            <a:pPr lvl="1"/>
            <a:r>
              <a:rPr lang="en-US" dirty="0" smtClean="0">
                <a:solidFill>
                  <a:schemeClr val="accent1"/>
                </a:solidFill>
              </a:rPr>
              <a:t>Membership includes:</a:t>
            </a:r>
          </a:p>
          <a:p>
            <a:pPr lvl="2"/>
            <a:r>
              <a:rPr lang="en-US" sz="2300" b="1" dirty="0" smtClean="0"/>
              <a:t>141 </a:t>
            </a:r>
            <a:r>
              <a:rPr lang="en-US" sz="2300" dirty="0" smtClean="0"/>
              <a:t>U.S. medical schools (MD programs)</a:t>
            </a:r>
          </a:p>
          <a:p>
            <a:pPr lvl="2"/>
            <a:r>
              <a:rPr lang="en-US" sz="2300" dirty="0" smtClean="0"/>
              <a:t>Nearly</a:t>
            </a:r>
            <a:r>
              <a:rPr lang="en-US" sz="2300" b="1" dirty="0" smtClean="0"/>
              <a:t> 400 </a:t>
            </a:r>
            <a:r>
              <a:rPr lang="en-US" sz="2300" dirty="0" smtClean="0"/>
              <a:t>major teaching hospitals and health systems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n-US" sz="2300" dirty="0" smtClean="0"/>
              <a:t>Includes</a:t>
            </a:r>
            <a:r>
              <a:rPr lang="en-US" sz="2300" b="1" dirty="0" smtClean="0"/>
              <a:t> 62 </a:t>
            </a:r>
            <a:r>
              <a:rPr lang="en-US" sz="2300" dirty="0" smtClean="0"/>
              <a:t>VA medical centers</a:t>
            </a:r>
          </a:p>
          <a:p>
            <a:pPr lvl="2"/>
            <a:r>
              <a:rPr lang="en-US" sz="2300" b="1" dirty="0" smtClean="0"/>
              <a:t>93</a:t>
            </a:r>
            <a:r>
              <a:rPr lang="en-US" sz="2300" dirty="0" smtClean="0"/>
              <a:t> academic and scientific societies</a:t>
            </a:r>
          </a:p>
          <a:p>
            <a:pPr marL="512763" lvl="2" indent="0">
              <a:buNone/>
            </a:pPr>
            <a:endParaRPr lang="en-US" sz="2300" dirty="0" smtClean="0"/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Over 300,000 “Voices:”</a:t>
            </a:r>
          </a:p>
          <a:p>
            <a:pPr lvl="2"/>
            <a:r>
              <a:rPr lang="en-US" sz="2300" b="1" dirty="0" smtClean="0"/>
              <a:t>128,000 </a:t>
            </a:r>
            <a:r>
              <a:rPr lang="en-US" sz="2300" dirty="0" smtClean="0"/>
              <a:t>faculty members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n-US" sz="2300" dirty="0" smtClean="0"/>
              <a:t>Clinical and basic science (research) faculty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n-US" sz="2300" dirty="0" smtClean="0"/>
              <a:t>Staff the physician practice groups and hospitals</a:t>
            </a:r>
          </a:p>
          <a:p>
            <a:pPr lvl="2"/>
            <a:r>
              <a:rPr lang="en-US" sz="2300" b="1" dirty="0" smtClean="0"/>
              <a:t>86,000 </a:t>
            </a:r>
            <a:r>
              <a:rPr lang="en-US" sz="2300" dirty="0" smtClean="0"/>
              <a:t>medical students</a:t>
            </a:r>
          </a:p>
          <a:p>
            <a:pPr lvl="2"/>
            <a:r>
              <a:rPr lang="en-US" sz="2300" b="1" dirty="0" smtClean="0"/>
              <a:t>110,000 </a:t>
            </a:r>
            <a:r>
              <a:rPr lang="en-US" sz="2300" dirty="0" smtClean="0"/>
              <a:t>residents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AC3CF6-25CD-4E75-9FFD-C5B9E43CD78B}" type="slidenum">
              <a:rPr lang="en-US" smtClean="0">
                <a:solidFill>
                  <a:srgbClr val="092F6D"/>
                </a:solidFill>
              </a:rPr>
              <a:pPr/>
              <a:t>2</a:t>
            </a:fld>
            <a:endParaRPr lang="en-US" dirty="0">
              <a:solidFill>
                <a:srgbClr val="092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887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510514"/>
            <a:ext cx="8386762" cy="620712"/>
          </a:xfrm>
        </p:spPr>
        <p:txBody>
          <a:bodyPr/>
          <a:lstStyle/>
          <a:p>
            <a:r>
              <a:rPr lang="en-US" sz="3200" dirty="0">
                <a:solidFill>
                  <a:srgbClr val="013D79"/>
                </a:solidFill>
              </a:rPr>
              <a:t>AAMC Response to IOM </a:t>
            </a:r>
            <a:r>
              <a:rPr lang="en-US" sz="3200" dirty="0" smtClean="0">
                <a:solidFill>
                  <a:srgbClr val="013D79"/>
                </a:solidFill>
              </a:rPr>
              <a:t>Report</a:t>
            </a:r>
            <a:r>
              <a:rPr lang="en-US" sz="3200" dirty="0">
                <a:solidFill>
                  <a:srgbClr val="013D79"/>
                </a:solidFill>
              </a:rPr>
              <a:t/>
            </a:r>
            <a:br>
              <a:rPr lang="en-US" sz="3200" dirty="0">
                <a:solidFill>
                  <a:srgbClr val="013D79"/>
                </a:solidFill>
              </a:rPr>
            </a:br>
            <a:r>
              <a:rPr lang="en-US" sz="3200" b="0" dirty="0">
                <a:solidFill>
                  <a:srgbClr val="7A003B"/>
                </a:solidFill>
              </a:rPr>
              <a:t>Areas of </a:t>
            </a:r>
            <a:r>
              <a:rPr lang="en-US" sz="3200" b="0" dirty="0" smtClean="0">
                <a:solidFill>
                  <a:srgbClr val="7A003B"/>
                </a:solidFill>
              </a:rPr>
              <a:t>agreement</a:t>
            </a:r>
            <a:endParaRPr lang="en-US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25" y="1546306"/>
            <a:ext cx="7988300" cy="5011352"/>
          </a:xfrm>
        </p:spPr>
        <p:txBody>
          <a:bodyPr/>
          <a:lstStyle/>
          <a:p>
            <a:pPr marL="457200" lvl="0" indent="-457200">
              <a:lnSpc>
                <a:spcPct val="100000"/>
              </a:lnSpc>
              <a:buClr>
                <a:srgbClr val="013D79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3D79"/>
                </a:solidFill>
              </a:rPr>
              <a:t>We need </a:t>
            </a:r>
            <a:r>
              <a:rPr lang="en-US" dirty="0"/>
              <a:t>better </a:t>
            </a:r>
            <a:r>
              <a:rPr lang="en-US" dirty="0">
                <a:solidFill>
                  <a:schemeClr val="accent2"/>
                </a:solidFill>
              </a:rPr>
              <a:t>accountability, transparency </a:t>
            </a:r>
            <a:r>
              <a:rPr lang="en-US" dirty="0"/>
              <a:t>– academic medicine is already leading.</a:t>
            </a:r>
          </a:p>
          <a:p>
            <a:pPr marL="457200" lvl="0" indent="-457200">
              <a:lnSpc>
                <a:spcPct val="100000"/>
              </a:lnSpc>
              <a:buClr>
                <a:srgbClr val="013D79"/>
              </a:buClr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raining </a:t>
            </a:r>
            <a:r>
              <a:rPr lang="en-US" dirty="0"/>
              <a:t>needs long-term, </a:t>
            </a:r>
            <a:r>
              <a:rPr lang="en-US" dirty="0">
                <a:solidFill>
                  <a:schemeClr val="accent2"/>
                </a:solidFill>
              </a:rPr>
              <a:t>stable funding</a:t>
            </a:r>
            <a:r>
              <a:rPr lang="en-US" dirty="0"/>
              <a:t>.</a:t>
            </a:r>
          </a:p>
          <a:p>
            <a:pPr marL="457200" lvl="0" indent="-457200">
              <a:lnSpc>
                <a:spcPct val="100000"/>
              </a:lnSpc>
              <a:buClr>
                <a:srgbClr val="013D79"/>
              </a:buClr>
              <a:buFont typeface="Arial" panose="020B0604020202020204" pitchFamily="34" charset="0"/>
              <a:buChar char="•"/>
            </a:pPr>
            <a:r>
              <a:rPr lang="en-US" dirty="0"/>
              <a:t>Nation needs </a:t>
            </a:r>
            <a:r>
              <a:rPr lang="en-US" dirty="0" smtClean="0">
                <a:solidFill>
                  <a:schemeClr val="accent2"/>
                </a:solidFill>
              </a:rPr>
              <a:t>training for </a:t>
            </a:r>
            <a:r>
              <a:rPr lang="en-US" dirty="0">
                <a:solidFill>
                  <a:schemeClr val="accent2"/>
                </a:solidFill>
              </a:rPr>
              <a:t>comprehensive</a:t>
            </a:r>
            <a:r>
              <a:rPr lang="en-US" dirty="0">
                <a:solidFill>
                  <a:srgbClr val="013D79"/>
                </a:solidFill>
              </a:rPr>
              <a:t>, coordinated, and capable </a:t>
            </a:r>
            <a:r>
              <a:rPr lang="en-US" dirty="0">
                <a:solidFill>
                  <a:schemeClr val="accent2"/>
                </a:solidFill>
              </a:rPr>
              <a:t>care</a:t>
            </a:r>
            <a:r>
              <a:rPr lang="en-US" dirty="0">
                <a:solidFill>
                  <a:srgbClr val="013D79"/>
                </a:solidFill>
              </a:rPr>
              <a:t>.</a:t>
            </a:r>
          </a:p>
          <a:p>
            <a:pPr marL="457200" lvl="0" indent="-457200">
              <a:lnSpc>
                <a:spcPct val="100000"/>
              </a:lnSpc>
              <a:buClr>
                <a:srgbClr val="013D79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Other factors </a:t>
            </a:r>
            <a:r>
              <a:rPr lang="en-US" dirty="0">
                <a:solidFill>
                  <a:srgbClr val="013D79"/>
                </a:solidFill>
              </a:rPr>
              <a:t>– </a:t>
            </a:r>
            <a:r>
              <a:rPr lang="en-US" dirty="0" smtClean="0">
                <a:solidFill>
                  <a:srgbClr val="013D79"/>
                </a:solidFill>
              </a:rPr>
              <a:t>patient </a:t>
            </a:r>
            <a:r>
              <a:rPr lang="en-US" dirty="0">
                <a:solidFill>
                  <a:srgbClr val="013D79"/>
                </a:solidFill>
              </a:rPr>
              <a:t>care payment – will </a:t>
            </a:r>
            <a:r>
              <a:rPr lang="en-US" dirty="0" smtClean="0">
                <a:solidFill>
                  <a:schemeClr val="accent2"/>
                </a:solidFill>
              </a:rPr>
              <a:t>affect health </a:t>
            </a:r>
            <a:r>
              <a:rPr lang="en-US" dirty="0">
                <a:solidFill>
                  <a:schemeClr val="accent2"/>
                </a:solidFill>
              </a:rPr>
              <a:t>care </a:t>
            </a:r>
            <a:r>
              <a:rPr lang="en-US" dirty="0" smtClean="0">
                <a:solidFill>
                  <a:schemeClr val="accent2"/>
                </a:solidFill>
              </a:rPr>
              <a:t>more </a:t>
            </a:r>
            <a:r>
              <a:rPr lang="en-US" dirty="0" smtClean="0">
                <a:solidFill>
                  <a:srgbClr val="013D79"/>
                </a:solidFill>
              </a:rPr>
              <a:t>than </a:t>
            </a:r>
            <a:r>
              <a:rPr lang="en-US" dirty="0">
                <a:solidFill>
                  <a:srgbClr val="013D79"/>
                </a:solidFill>
              </a:rPr>
              <a:t>Medicare GME $</a:t>
            </a:r>
            <a:r>
              <a:rPr lang="en-US" dirty="0" smtClean="0">
                <a:solidFill>
                  <a:srgbClr val="013D79"/>
                </a:solidFill>
              </a:rPr>
              <a:t>.</a:t>
            </a:r>
            <a:endParaRPr lang="en-US" dirty="0">
              <a:solidFill>
                <a:srgbClr val="013D79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AC3CF6-25CD-4E75-9FFD-C5B9E43CD78B}" type="slidenum">
              <a:rPr lang="en-US" smtClean="0">
                <a:solidFill>
                  <a:srgbClr val="013D79"/>
                </a:solidFill>
              </a:rPr>
              <a:pPr/>
              <a:t>20</a:t>
            </a:fld>
            <a:endParaRPr lang="en-US" dirty="0">
              <a:solidFill>
                <a:srgbClr val="013D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830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890" y="541196"/>
            <a:ext cx="8386762" cy="620712"/>
          </a:xfrm>
        </p:spPr>
        <p:txBody>
          <a:bodyPr/>
          <a:lstStyle/>
          <a:p>
            <a:r>
              <a:rPr lang="en-US" sz="3200" dirty="0" smtClean="0"/>
              <a:t>AAMC Response to IOM Report  </a:t>
            </a:r>
            <a:br>
              <a:rPr lang="en-US" sz="3200" dirty="0" smtClean="0"/>
            </a:br>
            <a:r>
              <a:rPr lang="en-US" sz="3200" b="0" dirty="0" smtClean="0">
                <a:solidFill>
                  <a:schemeClr val="accent2"/>
                </a:solidFill>
              </a:rPr>
              <a:t>Areas of disagreement</a:t>
            </a:r>
            <a:endParaRPr lang="en-US" sz="3200" b="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620" y="1528645"/>
            <a:ext cx="7988300" cy="4951030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There </a:t>
            </a:r>
            <a:r>
              <a:rPr lang="en-US" b="1" u="sng" dirty="0" smtClean="0"/>
              <a:t>IS</a:t>
            </a:r>
            <a:r>
              <a:rPr lang="en-US" dirty="0" smtClean="0"/>
              <a:t> a growing physician shortage – of both primary and specialty care physicians.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Primary care is needed but so is specialty care for an older, sicker, and larger population.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Academic medicine promotes off-site training – 90% of training programs already provide it.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Academic medicine innovates in care and  training; we </a:t>
            </a:r>
            <a:r>
              <a:rPr lang="en-US" b="1" u="sng" dirty="0" smtClean="0"/>
              <a:t>ARE</a:t>
            </a:r>
            <a:r>
              <a:rPr lang="en-US" dirty="0" smtClean="0"/>
              <a:t> preparing workforce for 21</a:t>
            </a:r>
            <a:r>
              <a:rPr lang="en-US" baseline="30000" dirty="0" smtClean="0"/>
              <a:t>st</a:t>
            </a:r>
            <a:r>
              <a:rPr lang="en-US" dirty="0" smtClean="0"/>
              <a:t> century.</a:t>
            </a:r>
            <a:endParaRPr lang="en-US" sz="2000" i="1" dirty="0"/>
          </a:p>
          <a:p>
            <a:pPr>
              <a:lnSpc>
                <a:spcPct val="150000"/>
              </a:lnSpc>
            </a:pPr>
            <a:endParaRPr lang="en-US" sz="2400" i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AC3CF6-25CD-4E75-9FFD-C5B9E43CD78B}" type="slidenum">
              <a:rPr lang="en-US" smtClean="0">
                <a:solidFill>
                  <a:srgbClr val="013D79"/>
                </a:solidFill>
              </a:rPr>
              <a:pPr/>
              <a:t>21</a:t>
            </a:fld>
            <a:endParaRPr lang="en-US" dirty="0">
              <a:solidFill>
                <a:srgbClr val="013D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241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890" y="552213"/>
            <a:ext cx="8386762" cy="620712"/>
          </a:xfrm>
        </p:spPr>
        <p:txBody>
          <a:bodyPr/>
          <a:lstStyle/>
          <a:p>
            <a:r>
              <a:rPr lang="en-US" sz="3200" dirty="0" smtClean="0"/>
              <a:t>AAMC Response to IOM Report   </a:t>
            </a:r>
            <a:br>
              <a:rPr lang="en-US" sz="3200" dirty="0" smtClean="0"/>
            </a:br>
            <a:r>
              <a:rPr lang="en-US" sz="3200" b="0" dirty="0" smtClean="0">
                <a:solidFill>
                  <a:schemeClr val="accent2"/>
                </a:solidFill>
              </a:rPr>
              <a:t>Areas of disagreement</a:t>
            </a:r>
            <a:endParaRPr lang="en-US" sz="3200" b="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890" y="974622"/>
            <a:ext cx="7988300" cy="4951030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en-US" dirty="0" smtClean="0">
              <a:solidFill>
                <a:schemeClr val="accent2"/>
              </a:solidFill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Committee recommends cutting $6 billion in patient care (IME) payments</a:t>
            </a:r>
            <a:endParaRPr lang="en-US" sz="2400" dirty="0" smtClean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Cuts would jeopardize patient care for the most vulnerable patients – trauma, burn, PICU.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Cuts would jeopardize investment training just when we need to expand the physician workforce.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uts up to another $3 billion to create new bureaucracies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</a:pPr>
            <a:endParaRPr lang="en-US" sz="2400" i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AC3CF6-25CD-4E75-9FFD-C5B9E43CD78B}" type="slidenum">
              <a:rPr lang="en-US" smtClean="0">
                <a:solidFill>
                  <a:srgbClr val="013D79"/>
                </a:solidFill>
              </a:rPr>
              <a:pPr/>
              <a:t>22</a:t>
            </a:fld>
            <a:endParaRPr lang="en-US" dirty="0">
              <a:solidFill>
                <a:srgbClr val="013D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476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IOM Projects 35% Reduction to Biggest Teaching Hospitals, 34% Average Cut to All Hospitals 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9913" y="1035586"/>
            <a:ext cx="5959721" cy="548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53340" y="1465243"/>
            <a:ext cx="204913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13D79"/>
                </a:solidFill>
              </a:rPr>
              <a:t>Table F-3 of the IOM report </a:t>
            </a:r>
            <a:r>
              <a:rPr lang="en-US" dirty="0">
                <a:solidFill>
                  <a:srgbClr val="013D79"/>
                </a:solidFill>
              </a:rPr>
              <a:t>l</a:t>
            </a:r>
            <a:r>
              <a:rPr lang="en-US" dirty="0" smtClean="0">
                <a:solidFill>
                  <a:srgbClr val="013D79"/>
                </a:solidFill>
              </a:rPr>
              <a:t>ists the percentage </a:t>
            </a:r>
            <a:r>
              <a:rPr lang="en-US" dirty="0">
                <a:solidFill>
                  <a:srgbClr val="013D79"/>
                </a:solidFill>
              </a:rPr>
              <a:t>d</a:t>
            </a:r>
            <a:r>
              <a:rPr lang="en-US" dirty="0" smtClean="0">
                <a:solidFill>
                  <a:srgbClr val="013D79"/>
                </a:solidFill>
              </a:rPr>
              <a:t>ifference </a:t>
            </a:r>
            <a:r>
              <a:rPr lang="en-US" dirty="0">
                <a:solidFill>
                  <a:srgbClr val="013D79"/>
                </a:solidFill>
              </a:rPr>
              <a:t>a</a:t>
            </a:r>
            <a:r>
              <a:rPr lang="en-US" dirty="0" smtClean="0">
                <a:solidFill>
                  <a:srgbClr val="013D79"/>
                </a:solidFill>
              </a:rPr>
              <a:t>ttributable to IME reduction: </a:t>
            </a:r>
          </a:p>
          <a:p>
            <a:endParaRPr lang="en-US" dirty="0">
              <a:solidFill>
                <a:srgbClr val="013D79"/>
              </a:solidFill>
            </a:endParaRPr>
          </a:p>
          <a:p>
            <a:r>
              <a:rPr lang="en-US" dirty="0" smtClean="0">
                <a:solidFill>
                  <a:srgbClr val="013D79"/>
                </a:solidFill>
              </a:rPr>
              <a:t>- 35% cut for hospitals with 500+ residents</a:t>
            </a:r>
          </a:p>
          <a:p>
            <a:endParaRPr lang="en-US" dirty="0">
              <a:solidFill>
                <a:srgbClr val="013D79"/>
              </a:solidFill>
            </a:endParaRPr>
          </a:p>
          <a:p>
            <a:r>
              <a:rPr lang="en-US" dirty="0" smtClean="0">
                <a:solidFill>
                  <a:srgbClr val="013D79"/>
                </a:solidFill>
              </a:rPr>
              <a:t>- 34% average </a:t>
            </a:r>
            <a:r>
              <a:rPr lang="en-US" dirty="0">
                <a:solidFill>
                  <a:srgbClr val="013D79"/>
                </a:solidFill>
              </a:rPr>
              <a:t>c</a:t>
            </a:r>
            <a:r>
              <a:rPr lang="en-US" dirty="0" smtClean="0">
                <a:solidFill>
                  <a:srgbClr val="013D79"/>
                </a:solidFill>
              </a:rPr>
              <a:t>ut for all </a:t>
            </a:r>
            <a:r>
              <a:rPr lang="en-US" dirty="0">
                <a:solidFill>
                  <a:srgbClr val="013D79"/>
                </a:solidFill>
              </a:rPr>
              <a:t>h</a:t>
            </a:r>
            <a:r>
              <a:rPr lang="en-US" dirty="0" smtClean="0">
                <a:solidFill>
                  <a:srgbClr val="013D79"/>
                </a:solidFill>
              </a:rPr>
              <a:t>ospitals</a:t>
            </a:r>
            <a:endParaRPr lang="en-US" dirty="0">
              <a:solidFill>
                <a:srgbClr val="013D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23424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2093204"/>
              </p:ext>
            </p:extLst>
          </p:nvPr>
        </p:nvGraphicFramePr>
        <p:xfrm>
          <a:off x="297455" y="143219"/>
          <a:ext cx="8626208" cy="5849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81349" y="6012136"/>
            <a:ext cx="6709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Major Impact of Medicare IME Cut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5862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0" y="4764994"/>
            <a:ext cx="9144000" cy="129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0" y="3373097"/>
            <a:ext cx="9144000" cy="129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0" y="1981200"/>
            <a:ext cx="9144000" cy="129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25" y="386243"/>
            <a:ext cx="8386762" cy="620712"/>
          </a:xfrm>
        </p:spPr>
        <p:txBody>
          <a:bodyPr/>
          <a:lstStyle/>
          <a:p>
            <a:r>
              <a:rPr lang="en-US" sz="3200" dirty="0">
                <a:solidFill>
                  <a:srgbClr val="013D79"/>
                </a:solidFill>
              </a:rPr>
              <a:t>Impact of IOM Proposal on Medicare GME Financing Per </a:t>
            </a:r>
            <a:r>
              <a:rPr lang="en-US" sz="3200" dirty="0" smtClean="0">
                <a:solidFill>
                  <a:srgbClr val="013D79"/>
                </a:solidFill>
              </a:rPr>
              <a:t>Resident: </a:t>
            </a:r>
            <a:r>
              <a:rPr lang="en-US" sz="3200" b="0" dirty="0" smtClean="0">
                <a:solidFill>
                  <a:schemeClr val="accent2"/>
                </a:solidFill>
              </a:rPr>
              <a:t>The Big Picture</a:t>
            </a:r>
            <a:endParaRPr lang="en-US" sz="3200" b="0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15324"/>
            <a:ext cx="9144000" cy="46166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13D79"/>
                </a:solidFill>
              </a:rPr>
              <a:t>$150,000 / resident / year = US average cost</a:t>
            </a:r>
            <a:endParaRPr lang="en-US" sz="2400" b="1" dirty="0">
              <a:solidFill>
                <a:srgbClr val="013D7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8405" y="2111995"/>
            <a:ext cx="314439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7A003B"/>
                </a:solidFill>
              </a:rPr>
              <a:t>Current Policy:</a:t>
            </a:r>
            <a:endParaRPr lang="en-US" sz="2000" b="1" dirty="0">
              <a:solidFill>
                <a:srgbClr val="7A003B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13D79"/>
                </a:solidFill>
              </a:rPr>
              <a:t>$3 billion in total Medicare DGME / year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14874" y="2111995"/>
            <a:ext cx="4141801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7A003B"/>
                </a:solidFill>
              </a:rPr>
              <a:t>$34,000 DGME</a:t>
            </a:r>
            <a:r>
              <a:rPr lang="en-US" sz="2000" b="1" dirty="0" smtClean="0">
                <a:solidFill>
                  <a:srgbClr val="013D79"/>
                </a:solidFill>
              </a:rPr>
              <a:t> / resident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13D79"/>
                </a:solidFill>
              </a:rPr>
              <a:t>for 85,000 residents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13D79"/>
                </a:solidFill>
              </a:rPr>
              <a:t>under cap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8405" y="3491412"/>
            <a:ext cx="314439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7A003B"/>
                </a:solidFill>
              </a:rPr>
              <a:t>IOM Proposal: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13D79"/>
                </a:solidFill>
              </a:rPr>
              <a:t>Combine DGME +IME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13D79"/>
                </a:solidFill>
              </a:rPr>
              <a:t>$10 billion DGME</a:t>
            </a:r>
            <a:endParaRPr lang="en-US" sz="2000" b="1" dirty="0">
              <a:solidFill>
                <a:srgbClr val="013D7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63294" y="3491412"/>
            <a:ext cx="4141801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7A003B"/>
                </a:solidFill>
              </a:rPr>
              <a:t>$118,000 DGME </a:t>
            </a:r>
            <a:r>
              <a:rPr lang="en-US" sz="2000" b="1" dirty="0" smtClean="0">
                <a:solidFill>
                  <a:srgbClr val="013D79"/>
                </a:solidFill>
              </a:rPr>
              <a:t>/ resident if ONLY for 85,000 residents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013D7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4847652"/>
            <a:ext cx="32004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7A003B"/>
                </a:solidFill>
              </a:rPr>
              <a:t>IOM Proposal: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13D79"/>
                </a:solidFill>
              </a:rPr>
              <a:t>Subtract $3 billion for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13D79"/>
                </a:solidFill>
              </a:rPr>
              <a:t> *TF = $7 billion DGME</a:t>
            </a:r>
            <a:endParaRPr lang="en-US" sz="2000" b="1" dirty="0">
              <a:solidFill>
                <a:srgbClr val="013D7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63294" y="4847652"/>
            <a:ext cx="4141801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7A003B"/>
                </a:solidFill>
              </a:rPr>
              <a:t>$58,000 or less DGME</a:t>
            </a:r>
            <a:r>
              <a:rPr lang="en-US" sz="2000" b="1" dirty="0" smtClean="0">
                <a:solidFill>
                  <a:srgbClr val="013D79"/>
                </a:solidFill>
              </a:rPr>
              <a:t> / resident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13D79"/>
                </a:solidFill>
              </a:rPr>
              <a:t>f</a:t>
            </a:r>
            <a:r>
              <a:rPr lang="en-US" sz="2000" b="1" dirty="0" smtClean="0">
                <a:solidFill>
                  <a:srgbClr val="013D79"/>
                </a:solidFill>
              </a:rPr>
              <a:t>or 120,000+ residents under and over the cap</a:t>
            </a:r>
            <a:endParaRPr lang="en-US" sz="2000" b="1" dirty="0">
              <a:solidFill>
                <a:srgbClr val="013D7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8405" y="6050003"/>
            <a:ext cx="2590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65000"/>
                  </a:schemeClr>
                </a:solidFill>
              </a:rPr>
              <a:t>* TF = Transformation Fund</a:t>
            </a:r>
            <a:endParaRPr lang="en-US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Isosceles Triangle 7"/>
          <p:cNvSpPr/>
          <p:nvPr/>
        </p:nvSpPr>
        <p:spPr bwMode="auto">
          <a:xfrm rot="5400000">
            <a:off x="3851584" y="2192319"/>
            <a:ext cx="609600" cy="783605"/>
          </a:xfrm>
          <a:prstGeom prst="triangle">
            <a:avLst/>
          </a:prstGeom>
          <a:solidFill>
            <a:schemeClr val="accent1"/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Isosceles Triangle 14"/>
          <p:cNvSpPr/>
          <p:nvPr/>
        </p:nvSpPr>
        <p:spPr bwMode="auto">
          <a:xfrm rot="5400000">
            <a:off x="3902693" y="3614240"/>
            <a:ext cx="609600" cy="783605"/>
          </a:xfrm>
          <a:prstGeom prst="triangle">
            <a:avLst/>
          </a:prstGeom>
          <a:solidFill>
            <a:schemeClr val="accent1"/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6" name="Isosceles Triangle 15"/>
          <p:cNvSpPr/>
          <p:nvPr/>
        </p:nvSpPr>
        <p:spPr bwMode="auto">
          <a:xfrm rot="5400000">
            <a:off x="3953802" y="5036161"/>
            <a:ext cx="609600" cy="783605"/>
          </a:xfrm>
          <a:prstGeom prst="triangle">
            <a:avLst/>
          </a:prstGeom>
          <a:solidFill>
            <a:schemeClr val="accent1"/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015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890" y="541196"/>
            <a:ext cx="8386762" cy="620712"/>
          </a:xfrm>
        </p:spPr>
        <p:txBody>
          <a:bodyPr/>
          <a:lstStyle/>
          <a:p>
            <a:r>
              <a:rPr lang="en-US" sz="3200" dirty="0" smtClean="0"/>
              <a:t>Impact of the IOM Comm.’s Recs. on Major</a:t>
            </a:r>
            <a:br>
              <a:rPr lang="en-US" sz="3200" dirty="0" smtClean="0"/>
            </a:br>
            <a:r>
              <a:rPr lang="en-US" sz="3200" dirty="0" smtClean="0"/>
              <a:t>Teaching Hospitals:  </a:t>
            </a:r>
            <a:r>
              <a:rPr lang="en-US" sz="3200" b="0" dirty="0" smtClean="0">
                <a:solidFill>
                  <a:schemeClr val="accent2"/>
                </a:solidFill>
              </a:rPr>
              <a:t>The Big Picture</a:t>
            </a:r>
            <a:endParaRPr lang="en-US" sz="3200" b="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890" y="1505799"/>
            <a:ext cx="8302756" cy="4951030"/>
          </a:xfrm>
        </p:spPr>
        <p:txBody>
          <a:bodyPr/>
          <a:lstStyle/>
          <a:p>
            <a:pPr lvl="0">
              <a:lnSpc>
                <a:spcPct val="100000"/>
              </a:lnSpc>
              <a:buClr>
                <a:srgbClr val="013D79"/>
              </a:buClr>
            </a:pPr>
            <a:r>
              <a:rPr lang="en-US" sz="2400" dirty="0" smtClean="0">
                <a:solidFill>
                  <a:srgbClr val="013D79"/>
                </a:solidFill>
              </a:rPr>
              <a:t>Est. annual DGME cost per resident = </a:t>
            </a:r>
            <a:r>
              <a:rPr lang="en-US" sz="2400" b="1" dirty="0" smtClean="0">
                <a:solidFill>
                  <a:srgbClr val="013D79"/>
                </a:solidFill>
              </a:rPr>
              <a:t>$150,000/resident</a:t>
            </a:r>
          </a:p>
          <a:p>
            <a:pPr marL="855663" lvl="1" indent="-457200">
              <a:lnSpc>
                <a:spcPct val="100000"/>
              </a:lnSpc>
              <a:buClr>
                <a:srgbClr val="013D79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7A003B"/>
                </a:solidFill>
              </a:rPr>
              <a:t>Current Medicare share with $3 billion for DGME = </a:t>
            </a:r>
            <a:r>
              <a:rPr lang="en-US" sz="2000" b="1" dirty="0" smtClean="0"/>
              <a:t>$35,000/resident </a:t>
            </a:r>
            <a:r>
              <a:rPr lang="en-US" sz="2000" dirty="0" smtClean="0">
                <a:solidFill>
                  <a:srgbClr val="7A003B"/>
                </a:solidFill>
              </a:rPr>
              <a:t>for 85,000 residents below the cap</a:t>
            </a:r>
          </a:p>
          <a:p>
            <a:pPr lvl="1" indent="0">
              <a:lnSpc>
                <a:spcPct val="100000"/>
              </a:lnSpc>
              <a:buClr>
                <a:srgbClr val="013D79"/>
              </a:buClr>
              <a:buNone/>
            </a:pPr>
            <a:endParaRPr lang="en-US" sz="2000" dirty="0" smtClean="0">
              <a:solidFill>
                <a:srgbClr val="7A003B"/>
              </a:solidFill>
            </a:endParaRPr>
          </a:p>
          <a:p>
            <a:pPr marL="855663" lvl="1" indent="-457200">
              <a:lnSpc>
                <a:spcPct val="100000"/>
              </a:lnSpc>
              <a:buClr>
                <a:srgbClr val="013D79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7A003B"/>
                </a:solidFill>
              </a:rPr>
              <a:t>Medicare share under IOM proposal of $10 billion for DGME  = </a:t>
            </a:r>
            <a:r>
              <a:rPr lang="en-US" sz="2000" b="1" dirty="0" smtClean="0"/>
              <a:t>$118,000/resident </a:t>
            </a:r>
            <a:r>
              <a:rPr lang="en-US" sz="2000" dirty="0" smtClean="0">
                <a:solidFill>
                  <a:srgbClr val="7A003B"/>
                </a:solidFill>
              </a:rPr>
              <a:t>for 85,000 residents below the cap</a:t>
            </a:r>
          </a:p>
          <a:p>
            <a:pPr lvl="1" indent="0">
              <a:lnSpc>
                <a:spcPct val="100000"/>
              </a:lnSpc>
              <a:buClr>
                <a:srgbClr val="013D79"/>
              </a:buClr>
              <a:buNone/>
            </a:pPr>
            <a:endParaRPr lang="en-US" sz="2000" dirty="0" smtClean="0">
              <a:solidFill>
                <a:srgbClr val="7A003B"/>
              </a:solidFill>
            </a:endParaRPr>
          </a:p>
          <a:p>
            <a:pPr marL="855663" lvl="1" indent="-457200">
              <a:lnSpc>
                <a:spcPct val="100000"/>
              </a:lnSpc>
              <a:buClr>
                <a:srgbClr val="013D79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7A003B"/>
                </a:solidFill>
              </a:rPr>
              <a:t>Medicare share under IOM proposal of $10 billion for DGME = </a:t>
            </a:r>
            <a:r>
              <a:rPr lang="en-US" sz="2000" b="1" dirty="0" smtClean="0"/>
              <a:t>$83,000/resident </a:t>
            </a:r>
            <a:r>
              <a:rPr lang="en-US" sz="2000" dirty="0" smtClean="0">
                <a:solidFill>
                  <a:srgbClr val="7A003B"/>
                </a:solidFill>
              </a:rPr>
              <a:t>for 120,000 residents below and above cap</a:t>
            </a:r>
          </a:p>
          <a:p>
            <a:pPr lvl="1" indent="0">
              <a:lnSpc>
                <a:spcPct val="100000"/>
              </a:lnSpc>
              <a:buClr>
                <a:srgbClr val="013D79"/>
              </a:buClr>
              <a:buNone/>
            </a:pPr>
            <a:endParaRPr lang="en-US" sz="2000" dirty="0" smtClean="0">
              <a:solidFill>
                <a:srgbClr val="7A003B"/>
              </a:solidFill>
            </a:endParaRPr>
          </a:p>
          <a:p>
            <a:pPr marL="855663" lvl="1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2"/>
                </a:solidFill>
              </a:rPr>
              <a:t>Medicare share under IOM proposal of $7 billion for DGME =  </a:t>
            </a:r>
            <a:r>
              <a:rPr lang="en-US" sz="2000" b="1" dirty="0" smtClean="0"/>
              <a:t>$58,000/resident </a:t>
            </a:r>
            <a:r>
              <a:rPr lang="en-US" sz="2000" dirty="0" smtClean="0">
                <a:solidFill>
                  <a:schemeClr val="accent2"/>
                </a:solidFill>
              </a:rPr>
              <a:t>for 120,000 residents below and above cap</a:t>
            </a:r>
          </a:p>
          <a:p>
            <a:pPr lvl="1" indent="0">
              <a:lnSpc>
                <a:spcPct val="100000"/>
              </a:lnSpc>
              <a:buClr>
                <a:srgbClr val="013D79"/>
              </a:buClr>
              <a:buNone/>
            </a:pPr>
            <a:endParaRPr lang="en-US" sz="2000" dirty="0" smtClean="0">
              <a:solidFill>
                <a:srgbClr val="7A003B"/>
              </a:solidFill>
            </a:endParaRPr>
          </a:p>
          <a:p>
            <a:pPr lvl="1" indent="0">
              <a:lnSpc>
                <a:spcPct val="100000"/>
              </a:lnSpc>
              <a:buNone/>
            </a:pPr>
            <a:endParaRPr lang="en-US" sz="2000" dirty="0" smtClean="0"/>
          </a:p>
          <a:p>
            <a:pPr marL="741363" lvl="1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accent2"/>
              </a:solidFill>
            </a:endParaRPr>
          </a:p>
          <a:p>
            <a:pPr marL="855663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lnSpc>
                <a:spcPct val="150000"/>
              </a:lnSpc>
            </a:pPr>
            <a:endParaRPr lang="en-US" sz="2400" i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AC3CF6-25CD-4E75-9FFD-C5B9E43CD78B}" type="slidenum">
              <a:rPr lang="en-US" smtClean="0">
                <a:solidFill>
                  <a:srgbClr val="013D79"/>
                </a:solidFill>
              </a:rPr>
              <a:pPr/>
              <a:t>26</a:t>
            </a:fld>
            <a:endParaRPr lang="en-US" dirty="0">
              <a:solidFill>
                <a:srgbClr val="013D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62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913" y="425226"/>
            <a:ext cx="8386762" cy="620712"/>
          </a:xfrm>
        </p:spPr>
        <p:txBody>
          <a:bodyPr/>
          <a:lstStyle/>
          <a:p>
            <a:r>
              <a:rPr lang="en-US" sz="3200" dirty="0"/>
              <a:t>What Does the AAMC Recommend to Address the Growing </a:t>
            </a:r>
            <a:r>
              <a:rPr lang="en-US" sz="3200" dirty="0" smtClean="0"/>
              <a:t>Physician Shortage</a:t>
            </a:r>
            <a:r>
              <a:rPr lang="en-US" sz="32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913" y="1363634"/>
            <a:ext cx="8100362" cy="501135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The issue is not </a:t>
            </a:r>
            <a:r>
              <a:rPr lang="en-US" b="1" dirty="0" smtClean="0">
                <a:solidFill>
                  <a:schemeClr val="accent2"/>
                </a:solidFill>
              </a:rPr>
              <a:t>“either/or” </a:t>
            </a:r>
            <a:r>
              <a:rPr lang="en-US" dirty="0" smtClean="0"/>
              <a:t>– either more doctors or better delivery of care</a:t>
            </a: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2"/>
                </a:solidFill>
              </a:rPr>
              <a:t>We need both</a:t>
            </a:r>
          </a:p>
          <a:p>
            <a:pPr marL="855663" lvl="1" indent="-457200">
              <a:buFont typeface="Wingdings" panose="05000000000000000000" pitchFamily="2" charset="2"/>
              <a:buChar char="§"/>
            </a:pPr>
            <a:r>
              <a:rPr lang="en-US" sz="2400" dirty="0" smtClean="0"/>
              <a:t>Federal legislation to lift the cap and hold GME accountable</a:t>
            </a:r>
          </a:p>
          <a:p>
            <a:pPr marL="855663" lvl="1" indent="-457200">
              <a:buFont typeface="Wingdings" panose="05000000000000000000" pitchFamily="2" charset="2"/>
              <a:buChar char="§"/>
            </a:pPr>
            <a:r>
              <a:rPr lang="en-US" sz="2400" dirty="0" smtClean="0"/>
              <a:t>And nationwide innovation in the delivery of care.</a:t>
            </a:r>
          </a:p>
          <a:p>
            <a:endParaRPr lang="en-US" dirty="0" smtClean="0"/>
          </a:p>
          <a:p>
            <a:pPr lvl="1"/>
            <a:endParaRPr lang="en-US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AC3CF6-25CD-4E75-9FFD-C5B9E43CD78B}" type="slidenum">
              <a:rPr lang="en-US" smtClean="0">
                <a:solidFill>
                  <a:srgbClr val="013D79"/>
                </a:solidFill>
              </a:rPr>
              <a:pPr/>
              <a:t>27</a:t>
            </a:fld>
            <a:endParaRPr lang="en-US" dirty="0">
              <a:solidFill>
                <a:srgbClr val="013D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83632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913" y="425226"/>
            <a:ext cx="8386762" cy="620712"/>
          </a:xfrm>
        </p:spPr>
        <p:txBody>
          <a:bodyPr/>
          <a:lstStyle/>
          <a:p>
            <a:r>
              <a:rPr lang="en-US" sz="3200" dirty="0"/>
              <a:t>What Does the AAMC Recommend to Address the Growing </a:t>
            </a:r>
            <a:r>
              <a:rPr lang="en-US" sz="3200" dirty="0" smtClean="0"/>
              <a:t>Physician Shortage</a:t>
            </a:r>
            <a:r>
              <a:rPr lang="en-US" sz="32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913" y="1363634"/>
            <a:ext cx="8100362" cy="5011352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AAMC has endorsed 3 bills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to lift the GME cap</a:t>
            </a:r>
            <a:endParaRPr lang="en-US" dirty="0">
              <a:solidFill>
                <a:schemeClr val="accent2"/>
              </a:solidFill>
            </a:endParaRPr>
          </a:p>
          <a:p>
            <a:pPr marL="741363" lvl="1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S. 577</a:t>
            </a:r>
            <a:r>
              <a:rPr lang="en-US" sz="2400" dirty="0" smtClean="0"/>
              <a:t>, </a:t>
            </a:r>
            <a:r>
              <a:rPr lang="en-US" sz="2400" i="1" kern="1200" dirty="0">
                <a:solidFill>
                  <a:schemeClr val="accent2"/>
                </a:solidFill>
                <a:latin typeface="Arial" charset="0"/>
              </a:rPr>
              <a:t>Resident Physician Shortage Reduction </a:t>
            </a:r>
            <a:r>
              <a:rPr lang="en-US" sz="2400" i="1" kern="1200" dirty="0" smtClean="0">
                <a:solidFill>
                  <a:schemeClr val="accent2"/>
                </a:solidFill>
                <a:latin typeface="Arial" charset="0"/>
              </a:rPr>
              <a:t>Act – </a:t>
            </a:r>
            <a:r>
              <a:rPr lang="en-US" sz="2400" kern="1200" dirty="0" smtClean="0">
                <a:solidFill>
                  <a:schemeClr val="accent2"/>
                </a:solidFill>
                <a:latin typeface="Arial" charset="0"/>
              </a:rPr>
              <a:t>14 cosponsors – no Arkansans</a:t>
            </a:r>
          </a:p>
          <a:p>
            <a:pPr marL="1147763" lvl="2" indent="-342900"/>
            <a:r>
              <a:rPr lang="en-US" sz="2000" kern="1200" dirty="0" smtClean="0">
                <a:latin typeface="Arial" charset="0"/>
              </a:rPr>
              <a:t>Lifts cap by 3,000 slots per year for 5 years</a:t>
            </a:r>
          </a:p>
          <a:p>
            <a:pPr lvl="2" indent="0">
              <a:buNone/>
            </a:pPr>
            <a:endParaRPr lang="en-US" sz="2400" kern="1200" dirty="0" smtClean="0">
              <a:latin typeface="Arial" charset="0"/>
            </a:endParaRPr>
          </a:p>
          <a:p>
            <a:pPr marL="741363" lvl="1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H.R. 1180</a:t>
            </a:r>
            <a:r>
              <a:rPr lang="en-US" sz="2400" dirty="0" smtClean="0"/>
              <a:t>, </a:t>
            </a:r>
            <a:r>
              <a:rPr lang="en-US" sz="2400" i="1" kern="1200" dirty="0">
                <a:solidFill>
                  <a:schemeClr val="accent2"/>
                </a:solidFill>
                <a:cs typeface="Times New Roman" pitchFamily="18" charset="0"/>
              </a:rPr>
              <a:t>Resident Physician Shortage Reduction </a:t>
            </a:r>
            <a:r>
              <a:rPr lang="en-US" sz="2400" i="1" kern="1200" dirty="0" smtClean="0">
                <a:solidFill>
                  <a:schemeClr val="accent2"/>
                </a:solidFill>
                <a:cs typeface="Times New Roman" pitchFamily="18" charset="0"/>
              </a:rPr>
              <a:t>Act – </a:t>
            </a:r>
            <a:r>
              <a:rPr lang="en-US" sz="2400" kern="1200" dirty="0" smtClean="0">
                <a:solidFill>
                  <a:schemeClr val="accent2"/>
                </a:solidFill>
                <a:cs typeface="Times New Roman" pitchFamily="18" charset="0"/>
              </a:rPr>
              <a:t>118 cosponsors – no Arkansans</a:t>
            </a:r>
            <a:endParaRPr lang="en-US" sz="2400" i="1" kern="1200" dirty="0" smtClean="0">
              <a:solidFill>
                <a:schemeClr val="accent2"/>
              </a:solidFill>
              <a:cs typeface="Times New Roman" pitchFamily="18" charset="0"/>
            </a:endParaRPr>
          </a:p>
          <a:p>
            <a:pPr marL="1147763" lvl="2" indent="-342900"/>
            <a:r>
              <a:rPr lang="en-US" sz="2000" kern="1200" dirty="0">
                <a:cs typeface="Times New Roman" pitchFamily="18" charset="0"/>
              </a:rPr>
              <a:t>L</a:t>
            </a:r>
            <a:r>
              <a:rPr lang="en-US" sz="2000" kern="1200" dirty="0" smtClean="0">
                <a:cs typeface="Times New Roman" pitchFamily="18" charset="0"/>
              </a:rPr>
              <a:t>ifts cap by 3,000 slots per year for 5 years</a:t>
            </a:r>
          </a:p>
          <a:p>
            <a:pPr lvl="2" indent="0">
              <a:buNone/>
            </a:pPr>
            <a:endParaRPr lang="en-US" sz="2400" dirty="0">
              <a:cs typeface="Times New Roman" pitchFamily="18" charset="0"/>
            </a:endParaRPr>
          </a:p>
          <a:p>
            <a:pPr marL="741363" lvl="1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H.R. 1201</a:t>
            </a:r>
            <a:r>
              <a:rPr lang="en-US" sz="2400" dirty="0" smtClean="0"/>
              <a:t>, </a:t>
            </a:r>
            <a:r>
              <a:rPr lang="en-US" sz="2400" i="1" kern="1200" dirty="0">
                <a:solidFill>
                  <a:schemeClr val="accent2"/>
                </a:solidFill>
                <a:cs typeface="Times New Roman" pitchFamily="18" charset="0"/>
              </a:rPr>
              <a:t>Training Tomorrow’s Doctors Today </a:t>
            </a:r>
            <a:r>
              <a:rPr lang="en-US" sz="2400" i="1" kern="1200" dirty="0" smtClean="0">
                <a:solidFill>
                  <a:schemeClr val="accent2"/>
                </a:solidFill>
                <a:cs typeface="Times New Roman" pitchFamily="18" charset="0"/>
              </a:rPr>
              <a:t>Act – </a:t>
            </a:r>
            <a:r>
              <a:rPr lang="en-US" sz="2400" kern="1200" dirty="0" smtClean="0">
                <a:solidFill>
                  <a:schemeClr val="accent2"/>
                </a:solidFill>
                <a:cs typeface="Times New Roman" pitchFamily="18" charset="0"/>
              </a:rPr>
              <a:t>71 cosponsors – including Rep. Tim Griffin (R-AR)</a:t>
            </a:r>
            <a:endParaRPr lang="en-US" sz="2000" i="1" kern="1200" dirty="0">
              <a:solidFill>
                <a:srgbClr val="800000"/>
              </a:solidFill>
              <a:cs typeface="Times New Roman" pitchFamily="18" charset="0"/>
            </a:endParaRPr>
          </a:p>
          <a:p>
            <a:pPr marL="1147763" lvl="2" indent="-342900"/>
            <a:r>
              <a:rPr lang="en-US" sz="2000" kern="1200" dirty="0">
                <a:cs typeface="Times New Roman" pitchFamily="18" charset="0"/>
              </a:rPr>
              <a:t>L</a:t>
            </a:r>
            <a:r>
              <a:rPr lang="en-US" sz="2000" kern="1200" dirty="0" smtClean="0">
                <a:cs typeface="Times New Roman" pitchFamily="18" charset="0"/>
              </a:rPr>
              <a:t>ifts cap by 3,000 per year for 5 years</a:t>
            </a:r>
          </a:p>
          <a:p>
            <a:pPr marL="1147763" lvl="2" indent="-342900"/>
            <a:r>
              <a:rPr lang="en-US" sz="2000" kern="1200" dirty="0">
                <a:cs typeface="Times New Roman" pitchFamily="18" charset="0"/>
              </a:rPr>
              <a:t>E</a:t>
            </a:r>
            <a:r>
              <a:rPr lang="en-US" sz="2000" kern="1200" dirty="0" smtClean="0">
                <a:cs typeface="Times New Roman" pitchFamily="18" charset="0"/>
              </a:rPr>
              <a:t>stablishes </a:t>
            </a:r>
            <a:r>
              <a:rPr lang="en-US" sz="2000" kern="1200" dirty="0">
                <a:cs typeface="Times New Roman" pitchFamily="18" charset="0"/>
              </a:rPr>
              <a:t>GME </a:t>
            </a:r>
            <a:r>
              <a:rPr lang="en-US" sz="2000" kern="1200" dirty="0" smtClean="0">
                <a:cs typeface="Times New Roman" pitchFamily="18" charset="0"/>
              </a:rPr>
              <a:t>accountability, transparency requirements </a:t>
            </a:r>
            <a:endParaRPr lang="en-US" sz="2000" kern="1200" dirty="0"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lvl="1"/>
            <a:endParaRPr lang="en-US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AC3CF6-25CD-4E75-9FFD-C5B9E43CD78B}" type="slidenum">
              <a:rPr lang="en-US" smtClean="0">
                <a:solidFill>
                  <a:srgbClr val="013D79"/>
                </a:solidFill>
              </a:rPr>
              <a:pPr/>
              <a:t>28</a:t>
            </a:fld>
            <a:endParaRPr lang="en-US" dirty="0">
              <a:solidFill>
                <a:srgbClr val="013D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4188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489" y="55136"/>
            <a:ext cx="8083685" cy="627076"/>
          </a:xfrm>
        </p:spPr>
        <p:txBody>
          <a:bodyPr/>
          <a:lstStyle/>
          <a:p>
            <a:pPr lvl="3"/>
            <a:r>
              <a:rPr lang="en-US" sz="3200" b="1" dirty="0" smtClean="0">
                <a:latin typeface="+mn-lt"/>
              </a:rPr>
              <a:t>H.R</a:t>
            </a:r>
            <a:r>
              <a:rPr lang="en-US" sz="3200" b="1" dirty="0">
                <a:latin typeface="+mn-lt"/>
              </a:rPr>
              <a:t>. </a:t>
            </a:r>
            <a:r>
              <a:rPr lang="en-US" sz="3200" b="1" dirty="0" smtClean="0">
                <a:latin typeface="+mn-lt"/>
              </a:rPr>
              <a:t>1201 Addresses GME Accountability</a:t>
            </a:r>
            <a:endParaRPr lang="en-US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27" y="865994"/>
            <a:ext cx="8870101" cy="3935185"/>
          </a:xfrm>
        </p:spPr>
        <p:txBody>
          <a:bodyPr/>
          <a:lstStyle/>
          <a:p>
            <a:pPr marL="689372" lvl="3" indent="0">
              <a:buNone/>
            </a:pPr>
            <a:r>
              <a:rPr lang="en-US" sz="2800" dirty="0">
                <a:solidFill>
                  <a:schemeClr val="accent1"/>
                </a:solidFill>
              </a:rPr>
              <a:t>Establishes Medicare IME Performance Adjustment Program that places 2% of IME funding at risk based on training in “patient care </a:t>
            </a:r>
            <a:r>
              <a:rPr lang="en-US" sz="2800" dirty="0" smtClean="0">
                <a:solidFill>
                  <a:schemeClr val="accent1"/>
                </a:solidFill>
              </a:rPr>
              <a:t>priorities”:</a:t>
            </a:r>
          </a:p>
          <a:p>
            <a:pPr marL="975122" lvl="3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Delivery </a:t>
            </a:r>
            <a:r>
              <a:rPr lang="en-US" sz="2000" dirty="0"/>
              <a:t>of </a:t>
            </a:r>
            <a:r>
              <a:rPr lang="en-US" sz="2000" dirty="0" smtClean="0"/>
              <a:t>evaluation/management </a:t>
            </a:r>
            <a:r>
              <a:rPr lang="en-US" sz="2000" dirty="0"/>
              <a:t>(</a:t>
            </a:r>
            <a:r>
              <a:rPr lang="en-US" sz="2000" dirty="0" smtClean="0"/>
              <a:t>E/M), other </a:t>
            </a:r>
            <a:r>
              <a:rPr lang="en-US" sz="2000" dirty="0"/>
              <a:t>cognitive </a:t>
            </a:r>
            <a:r>
              <a:rPr lang="en-US" sz="2000" dirty="0" smtClean="0"/>
              <a:t>services</a:t>
            </a:r>
          </a:p>
          <a:p>
            <a:pPr marL="975122" lvl="3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Variety </a:t>
            </a:r>
            <a:r>
              <a:rPr lang="en-US" sz="2000" dirty="0"/>
              <a:t>of settings and </a:t>
            </a:r>
            <a:r>
              <a:rPr lang="en-US" sz="2000" dirty="0" smtClean="0"/>
              <a:t>systems</a:t>
            </a:r>
          </a:p>
          <a:p>
            <a:pPr marL="975122" lvl="3" indent="-285750">
              <a:buFont typeface="Arial" panose="020B0604020202020204" pitchFamily="34" charset="0"/>
              <a:buChar char="•"/>
            </a:pPr>
            <a:r>
              <a:rPr lang="en-US" sz="2000" dirty="0"/>
              <a:t>C</a:t>
            </a:r>
            <a:r>
              <a:rPr lang="en-US" sz="2000" dirty="0" smtClean="0"/>
              <a:t>oordination </a:t>
            </a:r>
            <a:r>
              <a:rPr lang="en-US" sz="2000" dirty="0"/>
              <a:t>of patient care across various </a:t>
            </a:r>
            <a:r>
              <a:rPr lang="en-US" sz="2000" dirty="0" smtClean="0"/>
              <a:t>settings</a:t>
            </a:r>
          </a:p>
          <a:p>
            <a:pPr marL="975122" lvl="3" indent="-285750">
              <a:buFont typeface="Arial" panose="020B0604020202020204" pitchFamily="34" charset="0"/>
              <a:buChar char="•"/>
            </a:pPr>
            <a:r>
              <a:rPr lang="en-US" sz="2000" dirty="0"/>
              <a:t>R</a:t>
            </a:r>
            <a:r>
              <a:rPr lang="en-US" sz="2000" dirty="0" smtClean="0"/>
              <a:t>elevant cost, value </a:t>
            </a:r>
            <a:r>
              <a:rPr lang="en-US" sz="2000" dirty="0"/>
              <a:t>of various diagnostic and treatment </a:t>
            </a:r>
            <a:r>
              <a:rPr lang="en-US" sz="2000" dirty="0" smtClean="0"/>
              <a:t>options</a:t>
            </a:r>
          </a:p>
          <a:p>
            <a:pPr marL="975122" lvl="3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Inter-professional </a:t>
            </a:r>
            <a:r>
              <a:rPr lang="en-US" sz="2000" dirty="0"/>
              <a:t>and multidisciplinary care </a:t>
            </a:r>
            <a:r>
              <a:rPr lang="en-US" sz="2000" dirty="0" smtClean="0"/>
              <a:t>teams</a:t>
            </a:r>
            <a:r>
              <a:rPr lang="en-US" sz="2000" dirty="0"/>
              <a:t>\</a:t>
            </a:r>
            <a:r>
              <a:rPr lang="en-US" sz="2000" dirty="0" smtClean="0"/>
              <a:t>methods to identify </a:t>
            </a:r>
            <a:r>
              <a:rPr lang="en-US" sz="2000" dirty="0"/>
              <a:t>system </a:t>
            </a:r>
            <a:r>
              <a:rPr lang="en-US" sz="2000" dirty="0" smtClean="0"/>
              <a:t>errors, implementing </a:t>
            </a:r>
            <a:r>
              <a:rPr lang="en-US" sz="2000" dirty="0"/>
              <a:t>system </a:t>
            </a:r>
            <a:r>
              <a:rPr lang="en-US" sz="2000" dirty="0" smtClean="0"/>
              <a:t>solution</a:t>
            </a:r>
          </a:p>
          <a:p>
            <a:pPr marL="975122" lvl="3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Use </a:t>
            </a:r>
            <a:r>
              <a:rPr lang="en-US" sz="2000" dirty="0"/>
              <a:t>of health information technology (HIT)</a:t>
            </a:r>
          </a:p>
          <a:p>
            <a:pPr lvl="4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689372" lvl="3" indent="0">
              <a:buNone/>
            </a:pPr>
            <a:r>
              <a:rPr lang="en-US" sz="2800" dirty="0">
                <a:solidFill>
                  <a:schemeClr val="accent1"/>
                </a:solidFill>
              </a:rPr>
              <a:t>Patient care priorities measures </a:t>
            </a:r>
            <a:r>
              <a:rPr lang="en-US" sz="2800" dirty="0" smtClean="0">
                <a:solidFill>
                  <a:schemeClr val="accent1"/>
                </a:solidFill>
              </a:rPr>
              <a:t>must:</a:t>
            </a:r>
          </a:p>
          <a:p>
            <a:pPr marL="975122" lvl="3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Be adopted/endorsed by accreditor such as ACGME/AOA </a:t>
            </a:r>
          </a:p>
          <a:p>
            <a:pPr marL="975122" lvl="3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Be developed through a consensus-based process;  may     include measures by teaching hospitals, medical schools. </a:t>
            </a:r>
          </a:p>
          <a:p>
            <a:pPr marL="689372" lvl="3" indent="0">
              <a:buNone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AC3CF6-25CD-4E75-9FFD-C5B9E43CD78B}" type="slidenum">
              <a:rPr lang="en-US" smtClean="0">
                <a:solidFill>
                  <a:srgbClr val="092F6D"/>
                </a:solidFill>
              </a:rPr>
              <a:pPr/>
              <a:t>29</a:t>
            </a:fld>
            <a:endParaRPr lang="en-US" dirty="0">
              <a:solidFill>
                <a:srgbClr val="092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730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46822" y="470403"/>
            <a:ext cx="8597178" cy="549929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latin typeface="+mn-lt"/>
              </a:rPr>
              <a:t>AAMC Hospitals’ 3 Part Mission </a:t>
            </a:r>
            <a:br>
              <a:rPr lang="en-US" sz="3200" b="1" dirty="0" smtClean="0">
                <a:latin typeface="+mn-lt"/>
              </a:rPr>
            </a:br>
            <a:r>
              <a:rPr lang="en-US" sz="3200" b="1" dirty="0" smtClean="0">
                <a:latin typeface="+mn-lt"/>
              </a:rPr>
              <a:t>Advances Health </a:t>
            </a:r>
            <a:endParaRPr lang="en-US" sz="3200" b="1" dirty="0">
              <a:latin typeface="+mn-lt"/>
            </a:endParaRPr>
          </a:p>
        </p:txBody>
      </p:sp>
      <p:sp>
        <p:nvSpPr>
          <p:cNvPr id="9577477" name="Rectangle 5"/>
          <p:cNvSpPr>
            <a:spLocks noGrp="1" noChangeArrowheads="1"/>
          </p:cNvSpPr>
          <p:nvPr>
            <p:ph idx="1"/>
          </p:nvPr>
        </p:nvSpPr>
        <p:spPr>
          <a:xfrm>
            <a:off x="546822" y="1223089"/>
            <a:ext cx="8510588" cy="5313829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en-US" dirty="0" smtClean="0">
                <a:solidFill>
                  <a:schemeClr val="accent2"/>
                </a:solidFill>
                <a:latin typeface="Arial" charset="0"/>
              </a:rPr>
              <a:t>Extraordinary clinical care</a:t>
            </a:r>
            <a:endParaRPr lang="en-US" dirty="0">
              <a:solidFill>
                <a:schemeClr val="accent2"/>
              </a:solidFill>
              <a:latin typeface="Arial" charset="0"/>
            </a:endParaRPr>
          </a:p>
          <a:p>
            <a:pPr marL="114300" lvl="1" indent="0" eaLnBrk="1" hangingPunct="1">
              <a:buNone/>
            </a:pPr>
            <a:r>
              <a:rPr lang="en-US" sz="2000" dirty="0" smtClean="0">
                <a:latin typeface="Arial" charset="0"/>
              </a:rPr>
              <a:t>AAMC hospitals comprise </a:t>
            </a:r>
            <a:r>
              <a:rPr lang="en-US" sz="2000" dirty="0">
                <a:latin typeface="Arial" charset="0"/>
              </a:rPr>
              <a:t>only </a:t>
            </a:r>
            <a:r>
              <a:rPr lang="en-US" sz="2000" dirty="0">
                <a:solidFill>
                  <a:schemeClr val="accent2"/>
                </a:solidFill>
                <a:latin typeface="Arial" charset="0"/>
              </a:rPr>
              <a:t>5</a:t>
            </a:r>
            <a:r>
              <a:rPr lang="en-US" sz="2000" dirty="0" smtClean="0">
                <a:solidFill>
                  <a:schemeClr val="accent2"/>
                </a:solidFill>
                <a:latin typeface="Arial" charset="0"/>
              </a:rPr>
              <a:t>% </a:t>
            </a:r>
            <a:r>
              <a:rPr lang="en-US" sz="2000" dirty="0">
                <a:solidFill>
                  <a:schemeClr val="accent2"/>
                </a:solidFill>
                <a:latin typeface="Arial" charset="0"/>
              </a:rPr>
              <a:t>of all </a:t>
            </a:r>
            <a:r>
              <a:rPr lang="en-US" sz="2000" dirty="0" smtClean="0">
                <a:solidFill>
                  <a:schemeClr val="accent2"/>
                </a:solidFill>
                <a:latin typeface="Arial" charset="0"/>
              </a:rPr>
              <a:t>hospitals </a:t>
            </a:r>
            <a:r>
              <a:rPr lang="en-US" sz="2000" dirty="0">
                <a:latin typeface="Arial" charset="0"/>
              </a:rPr>
              <a:t>but </a:t>
            </a:r>
            <a:r>
              <a:rPr lang="en-US" sz="2000" dirty="0" smtClean="0">
                <a:latin typeface="Arial" charset="0"/>
              </a:rPr>
              <a:t>account for:</a:t>
            </a:r>
            <a:endParaRPr lang="en-US" sz="2000" dirty="0">
              <a:latin typeface="Arial" charset="0"/>
            </a:endParaRPr>
          </a:p>
          <a:p>
            <a:pPr marL="512763" lvl="2" indent="0" eaLnBrk="1" hangingPunct="1">
              <a:buNone/>
            </a:pPr>
            <a:r>
              <a:rPr lang="en-US" sz="2000" dirty="0" smtClean="0">
                <a:solidFill>
                  <a:schemeClr val="accent2"/>
                </a:solidFill>
                <a:latin typeface="Arial" charset="0"/>
              </a:rPr>
              <a:t>37% </a:t>
            </a:r>
            <a:r>
              <a:rPr lang="en-US" sz="2000" dirty="0">
                <a:latin typeface="Arial" charset="0"/>
              </a:rPr>
              <a:t>of charity care</a:t>
            </a:r>
          </a:p>
          <a:p>
            <a:pPr marL="512763" lvl="2" indent="0" eaLnBrk="1" hangingPunct="1">
              <a:buNone/>
            </a:pPr>
            <a:r>
              <a:rPr lang="en-US" sz="2000" dirty="0">
                <a:solidFill>
                  <a:schemeClr val="accent2"/>
                </a:solidFill>
                <a:latin typeface="Arial" charset="0"/>
              </a:rPr>
              <a:t>23% </a:t>
            </a:r>
            <a:r>
              <a:rPr lang="en-US" sz="2000" dirty="0">
                <a:latin typeface="Arial" charset="0"/>
              </a:rPr>
              <a:t>of all </a:t>
            </a:r>
            <a:r>
              <a:rPr lang="en-US" sz="2000" dirty="0" smtClean="0">
                <a:latin typeface="Arial" charset="0"/>
              </a:rPr>
              <a:t>hospital care</a:t>
            </a:r>
            <a:endParaRPr lang="en-US" sz="2000" dirty="0">
              <a:latin typeface="Arial" charset="0"/>
            </a:endParaRPr>
          </a:p>
          <a:p>
            <a:pPr marL="914400" lvl="3" eaLnBrk="1" hangingPunct="1">
              <a:buFont typeface="Wingdings" pitchFamily="2" charset="2"/>
              <a:buChar char="§"/>
            </a:pPr>
            <a:r>
              <a:rPr lang="en-US" sz="1900" dirty="0" smtClean="0">
                <a:solidFill>
                  <a:schemeClr val="accent2"/>
                </a:solidFill>
                <a:latin typeface="Arial" charset="0"/>
              </a:rPr>
              <a:t>24% </a:t>
            </a:r>
            <a:r>
              <a:rPr lang="en-US" sz="1900" dirty="0">
                <a:latin typeface="Arial" charset="0"/>
              </a:rPr>
              <a:t>of all Medicaid </a:t>
            </a:r>
            <a:r>
              <a:rPr lang="en-US" sz="1900" dirty="0" smtClean="0">
                <a:latin typeface="Arial" charset="0"/>
              </a:rPr>
              <a:t>in-patient days</a:t>
            </a:r>
            <a:endParaRPr lang="en-US" sz="1900" dirty="0">
              <a:latin typeface="Arial" charset="0"/>
            </a:endParaRPr>
          </a:p>
          <a:p>
            <a:pPr marL="914400" lvl="3" eaLnBrk="1" hangingPunct="1">
              <a:buFont typeface="Wingdings" pitchFamily="2" charset="2"/>
              <a:buChar char="§"/>
            </a:pPr>
            <a:r>
              <a:rPr lang="en-US" sz="1900" dirty="0" smtClean="0">
                <a:solidFill>
                  <a:schemeClr val="accent2"/>
                </a:solidFill>
                <a:latin typeface="Arial" charset="0"/>
              </a:rPr>
              <a:t>20% </a:t>
            </a:r>
            <a:r>
              <a:rPr lang="en-US" sz="1900" dirty="0">
                <a:latin typeface="Arial" charset="0"/>
              </a:rPr>
              <a:t>of all Medicare </a:t>
            </a:r>
            <a:r>
              <a:rPr lang="en-US" sz="1900" dirty="0" smtClean="0">
                <a:latin typeface="Arial" charset="0"/>
              </a:rPr>
              <a:t>in-patient days</a:t>
            </a:r>
            <a:endParaRPr lang="en-US" sz="1900" dirty="0">
              <a:latin typeface="Arial" charset="0"/>
            </a:endParaRPr>
          </a:p>
          <a:p>
            <a:pPr marL="115888" lvl="1" indent="-1588" eaLnBrk="1" hangingPunct="1">
              <a:lnSpc>
                <a:spcPct val="100000"/>
              </a:lnSpc>
              <a:buNone/>
            </a:pPr>
            <a:r>
              <a:rPr lang="en-US" sz="2000" dirty="0" smtClean="0">
                <a:solidFill>
                  <a:schemeClr val="accent2"/>
                </a:solidFill>
                <a:latin typeface="Arial" charset="0"/>
              </a:rPr>
              <a:t>88,577</a:t>
            </a:r>
            <a:r>
              <a:rPr lang="en-US" sz="2000" dirty="0" smtClean="0">
                <a:latin typeface="Arial" charset="0"/>
              </a:rPr>
              <a:t> full-time </a:t>
            </a:r>
            <a:r>
              <a:rPr lang="en-US" sz="2000" dirty="0">
                <a:latin typeface="Arial" charset="0"/>
              </a:rPr>
              <a:t>MDs work in </a:t>
            </a:r>
            <a:r>
              <a:rPr lang="en-US" sz="2000" dirty="0" smtClean="0">
                <a:latin typeface="Arial" charset="0"/>
              </a:rPr>
              <a:t>medical school clinical departments</a:t>
            </a:r>
          </a:p>
          <a:p>
            <a:pPr lvl="1">
              <a:lnSpc>
                <a:spcPct val="100000"/>
              </a:lnSpc>
              <a:spcBef>
                <a:spcPts val="1800"/>
              </a:spcBef>
              <a:buClr>
                <a:srgbClr val="092F6D"/>
              </a:buClr>
              <a:buNone/>
            </a:pPr>
            <a:r>
              <a:rPr lang="en-US" dirty="0" smtClean="0">
                <a:solidFill>
                  <a:schemeClr val="accent2"/>
                </a:solidFill>
                <a:latin typeface="Arial" charset="0"/>
              </a:rPr>
              <a:t>Cutting edge </a:t>
            </a:r>
            <a:r>
              <a:rPr lang="en-US" dirty="0">
                <a:solidFill>
                  <a:schemeClr val="accent2"/>
                </a:solidFill>
                <a:latin typeface="Arial" charset="0"/>
              </a:rPr>
              <a:t>r</a:t>
            </a:r>
            <a:r>
              <a:rPr lang="en-US" dirty="0" smtClean="0">
                <a:solidFill>
                  <a:schemeClr val="accent2"/>
                </a:solidFill>
                <a:latin typeface="Arial" charset="0"/>
              </a:rPr>
              <a:t>esearch</a:t>
            </a:r>
            <a:endParaRPr lang="en-US" dirty="0">
              <a:solidFill>
                <a:schemeClr val="accent2"/>
              </a:solidFill>
              <a:latin typeface="Arial" charset="0"/>
            </a:endParaRPr>
          </a:p>
          <a:p>
            <a:pPr marL="114300" lvl="1" indent="0">
              <a:buClr>
                <a:srgbClr val="092F6D"/>
              </a:buClr>
              <a:buNone/>
            </a:pPr>
            <a:r>
              <a:rPr lang="en-US" sz="2000" dirty="0">
                <a:solidFill>
                  <a:srgbClr val="092F6D"/>
                </a:solidFill>
                <a:latin typeface="Arial" charset="0"/>
              </a:rPr>
              <a:t>Over half of NIH Extramural Research Training Awards go to </a:t>
            </a:r>
            <a:r>
              <a:rPr lang="en-US" sz="2000" dirty="0" smtClean="0">
                <a:solidFill>
                  <a:srgbClr val="092F6D"/>
                </a:solidFill>
                <a:latin typeface="Arial" charset="0"/>
              </a:rPr>
              <a:t>an AAMC hospital or </a:t>
            </a:r>
            <a:r>
              <a:rPr lang="en-US" sz="2000" dirty="0">
                <a:solidFill>
                  <a:srgbClr val="092F6D"/>
                </a:solidFill>
                <a:latin typeface="Arial" charset="0"/>
              </a:rPr>
              <a:t>member medical </a:t>
            </a:r>
            <a:r>
              <a:rPr lang="en-US" sz="2000" dirty="0" smtClean="0">
                <a:solidFill>
                  <a:srgbClr val="092F6D"/>
                </a:solidFill>
                <a:latin typeface="Arial" charset="0"/>
              </a:rPr>
              <a:t>school</a:t>
            </a:r>
          </a:p>
          <a:p>
            <a:pPr lvl="1" eaLnBrk="1" hangingPunct="1">
              <a:spcBef>
                <a:spcPts val="1800"/>
              </a:spcBef>
              <a:buFontTx/>
              <a:buNone/>
            </a:pPr>
            <a:r>
              <a:rPr lang="en-US" dirty="0" smtClean="0">
                <a:solidFill>
                  <a:schemeClr val="accent2"/>
                </a:solidFill>
                <a:latin typeface="Arial" charset="0"/>
              </a:rPr>
              <a:t>Education and training</a:t>
            </a:r>
            <a:endParaRPr lang="en-US" dirty="0">
              <a:solidFill>
                <a:schemeClr val="accent2"/>
              </a:solidFill>
              <a:latin typeface="Arial" charset="0"/>
            </a:endParaRPr>
          </a:p>
          <a:p>
            <a:pPr marL="114300" lvl="1" indent="0" eaLnBrk="1" hangingPunct="1">
              <a:buNone/>
            </a:pPr>
            <a:r>
              <a:rPr lang="en-US" sz="2400" dirty="0" smtClean="0">
                <a:solidFill>
                  <a:schemeClr val="accent2"/>
                </a:solidFill>
                <a:latin typeface="Arial" charset="0"/>
              </a:rPr>
              <a:t>74% </a:t>
            </a:r>
            <a:r>
              <a:rPr lang="en-US" sz="2400" dirty="0">
                <a:solidFill>
                  <a:schemeClr val="tx2"/>
                </a:solidFill>
                <a:latin typeface="Arial" charset="0"/>
              </a:rPr>
              <a:t>of </a:t>
            </a:r>
            <a:r>
              <a:rPr lang="en-US" sz="2400" dirty="0" smtClean="0">
                <a:solidFill>
                  <a:schemeClr val="tx2"/>
                </a:solidFill>
                <a:latin typeface="Arial" charset="0"/>
              </a:rPr>
              <a:t>all residents </a:t>
            </a:r>
            <a:r>
              <a:rPr lang="en-US" sz="2400" dirty="0">
                <a:solidFill>
                  <a:schemeClr val="tx2"/>
                </a:solidFill>
                <a:latin typeface="Arial" charset="0"/>
              </a:rPr>
              <a:t>train at </a:t>
            </a:r>
            <a:r>
              <a:rPr lang="en-US" sz="2400" dirty="0" smtClean="0">
                <a:solidFill>
                  <a:schemeClr val="tx2"/>
                </a:solidFill>
                <a:latin typeface="Arial" charset="0"/>
              </a:rPr>
              <a:t>an AAMC hospital</a:t>
            </a:r>
          </a:p>
          <a:p>
            <a:pPr marL="0" indent="0" eaLnBrk="1" hangingPunct="1"/>
            <a:endParaRPr lang="en-US" sz="2400" u="sng" dirty="0">
              <a:latin typeface="Arial" charset="0"/>
            </a:endParaRPr>
          </a:p>
          <a:p>
            <a:pPr marL="0" indent="0" eaLnBrk="1" hangingPunct="1"/>
            <a:r>
              <a:rPr lang="en-US" sz="1600" dirty="0">
                <a:latin typeface="Arial" charset="0"/>
              </a:rPr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AC3CF6-25CD-4E75-9FFD-C5B9E43CD78B}" type="slidenum">
              <a:rPr lang="en-US" smtClean="0">
                <a:solidFill>
                  <a:srgbClr val="092F6D"/>
                </a:solidFill>
              </a:rPr>
              <a:pPr/>
              <a:t>3</a:t>
            </a:fld>
            <a:endParaRPr lang="en-US" dirty="0">
              <a:solidFill>
                <a:srgbClr val="092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822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804" y="357406"/>
            <a:ext cx="8220633" cy="390698"/>
          </a:xfrm>
        </p:spPr>
        <p:txBody>
          <a:bodyPr/>
          <a:lstStyle/>
          <a:p>
            <a:pPr lvl="3"/>
            <a:r>
              <a:rPr lang="en-US" sz="3200" b="1" dirty="0">
                <a:latin typeface="+mn-lt"/>
              </a:rPr>
              <a:t>H.R. </a:t>
            </a:r>
            <a:r>
              <a:rPr lang="en-US" sz="3200" b="1" dirty="0" smtClean="0">
                <a:latin typeface="+mn-lt"/>
              </a:rPr>
              <a:t>1201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smtClean="0">
                <a:latin typeface="+mn-lt"/>
              </a:rPr>
              <a:t>Addresses GME Transparency </a:t>
            </a:r>
            <a:endParaRPr lang="en-US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94554" y="945715"/>
            <a:ext cx="8929991" cy="4049486"/>
          </a:xfrm>
        </p:spPr>
        <p:txBody>
          <a:bodyPr/>
          <a:lstStyle/>
          <a:p>
            <a:pPr marL="689372" lvl="3" indent="0">
              <a:buNone/>
            </a:pPr>
            <a:r>
              <a:rPr lang="en-US" sz="2800" dirty="0" smtClean="0">
                <a:solidFill>
                  <a:schemeClr val="accent1"/>
                </a:solidFill>
              </a:rPr>
              <a:t>Requires </a:t>
            </a:r>
            <a:r>
              <a:rPr lang="en-US" sz="2800" dirty="0">
                <a:solidFill>
                  <a:schemeClr val="accent1"/>
                </a:solidFill>
              </a:rPr>
              <a:t>HHS Secretary to publish annual report increasing GME transparency, which shall include</a:t>
            </a:r>
            <a:r>
              <a:rPr lang="en-US" sz="2800" dirty="0" smtClean="0">
                <a:solidFill>
                  <a:schemeClr val="accent1"/>
                </a:solidFill>
              </a:rPr>
              <a:t>: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 smtClean="0"/>
              <a:t>DGME + </a:t>
            </a:r>
            <a:r>
              <a:rPr lang="en-US" sz="2000" dirty="0"/>
              <a:t>IME payments made to each </a:t>
            </a:r>
            <a:r>
              <a:rPr lang="en-US" sz="2000" dirty="0" smtClean="0"/>
              <a:t>hospital</a:t>
            </a:r>
          </a:p>
          <a:p>
            <a:pPr marL="689373" lvl="3" indent="0">
              <a:buNone/>
            </a:pPr>
            <a:endParaRPr lang="en-US" sz="2000" dirty="0"/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/>
              <a:t>DGME costs </a:t>
            </a:r>
            <a:r>
              <a:rPr lang="en-US" sz="2000" dirty="0" smtClean="0"/>
              <a:t>per </a:t>
            </a:r>
            <a:r>
              <a:rPr lang="en-US" sz="2000" dirty="0"/>
              <a:t>hospital, </a:t>
            </a:r>
            <a:r>
              <a:rPr lang="en-US" sz="2000" dirty="0" smtClean="0"/>
              <a:t>reported </a:t>
            </a:r>
            <a:r>
              <a:rPr lang="en-US" sz="2000" dirty="0"/>
              <a:t>on annual Medicare Cost </a:t>
            </a:r>
            <a:r>
              <a:rPr lang="en-US" sz="2000" dirty="0" smtClean="0"/>
              <a:t>Reports</a:t>
            </a:r>
          </a:p>
          <a:p>
            <a:pPr marL="689373" lvl="3" indent="0">
              <a:buNone/>
            </a:pPr>
            <a:endParaRPr lang="en-US" sz="2000" dirty="0"/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/>
              <a:t>Number of FTE residents </a:t>
            </a:r>
            <a:r>
              <a:rPr lang="en-US" sz="2000" dirty="0" smtClean="0"/>
              <a:t>per </a:t>
            </a:r>
            <a:r>
              <a:rPr lang="en-US" sz="2000" dirty="0"/>
              <a:t>hospital counted for DGME, </a:t>
            </a:r>
            <a:r>
              <a:rPr lang="en-US" sz="2000" dirty="0" smtClean="0"/>
              <a:t>IME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/>
              <a:t>Number of FTEs </a:t>
            </a:r>
            <a:r>
              <a:rPr lang="en-US" sz="2000" dirty="0" smtClean="0"/>
              <a:t>per </a:t>
            </a:r>
            <a:r>
              <a:rPr lang="en-US" sz="2000" dirty="0"/>
              <a:t>hospital not counted for DGME, </a:t>
            </a:r>
            <a:r>
              <a:rPr lang="en-US" sz="2000" dirty="0" smtClean="0"/>
              <a:t>IME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/>
              <a:t>Factors contributing to higher patient care costs </a:t>
            </a:r>
            <a:r>
              <a:rPr lang="en-US" sz="2000" dirty="0" smtClean="0"/>
              <a:t>per hospital:</a:t>
            </a:r>
            <a:endParaRPr lang="en-US" sz="2000" dirty="0"/>
          </a:p>
          <a:p>
            <a:pPr lvl="4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5">
              <a:buFont typeface="Wingdings" panose="05000000000000000000" pitchFamily="2" charset="2"/>
              <a:buChar char="§"/>
            </a:pPr>
            <a:r>
              <a:rPr lang="en-US" sz="1800" dirty="0"/>
              <a:t>Costs of trauma, burn, other stand-by services</a:t>
            </a:r>
          </a:p>
          <a:p>
            <a:pPr lvl="5">
              <a:buFont typeface="Wingdings" panose="05000000000000000000" pitchFamily="2" charset="2"/>
              <a:buChar char="§"/>
            </a:pPr>
            <a:r>
              <a:rPr lang="en-US" sz="1800" dirty="0"/>
              <a:t>Provision of translation services for disabled or non-English speaking patients</a:t>
            </a:r>
          </a:p>
          <a:p>
            <a:pPr lvl="5">
              <a:buFont typeface="Wingdings" panose="05000000000000000000" pitchFamily="2" charset="2"/>
              <a:buChar char="§"/>
            </a:pPr>
            <a:r>
              <a:rPr lang="en-US" sz="1800" dirty="0"/>
              <a:t>Costs of uncompensated care</a:t>
            </a:r>
          </a:p>
          <a:p>
            <a:pPr lvl="5">
              <a:buFont typeface="Wingdings" panose="05000000000000000000" pitchFamily="2" charset="2"/>
              <a:buChar char="§"/>
            </a:pPr>
            <a:r>
              <a:rPr lang="en-US" sz="1800" dirty="0"/>
              <a:t>Financial losses with respect to Medicaid patients</a:t>
            </a:r>
          </a:p>
          <a:p>
            <a:pPr lvl="5">
              <a:buFont typeface="Wingdings" panose="05000000000000000000" pitchFamily="2" charset="2"/>
              <a:buChar char="§"/>
            </a:pPr>
            <a:r>
              <a:rPr lang="en-US" sz="1800" dirty="0"/>
              <a:t>Uncompensated costs associated with clinical research.</a:t>
            </a:r>
          </a:p>
          <a:p>
            <a:pPr lvl="3">
              <a:buFont typeface="Wingdings" panose="05000000000000000000" pitchFamily="2" charset="2"/>
              <a:buChar char="ü"/>
            </a:pPr>
            <a:endParaRPr lang="en-US" sz="1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AC3CF6-25CD-4E75-9FFD-C5B9E43CD78B}" type="slidenum">
              <a:rPr lang="en-US" smtClean="0">
                <a:solidFill>
                  <a:srgbClr val="092F6D"/>
                </a:solidFill>
              </a:rPr>
              <a:pPr/>
              <a:t>30</a:t>
            </a:fld>
            <a:endParaRPr lang="en-US" dirty="0">
              <a:solidFill>
                <a:srgbClr val="092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3082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00283" y="3334653"/>
            <a:ext cx="6950365" cy="109683"/>
            <a:chOff x="1143000" y="3968750"/>
            <a:chExt cx="6985000" cy="9525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143000" y="3968750"/>
              <a:ext cx="6985000" cy="15875"/>
            </a:xfrm>
            <a:prstGeom prst="line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" name="Straight Connector 3"/>
            <p:cNvCxnSpPr/>
            <p:nvPr/>
          </p:nvCxnSpPr>
          <p:spPr bwMode="auto">
            <a:xfrm>
              <a:off x="1143000" y="4064000"/>
              <a:ext cx="3968750" cy="0"/>
            </a:xfrm>
            <a:prstGeom prst="line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" name="TextBox 4"/>
          <p:cNvSpPr txBox="1"/>
          <p:nvPr/>
        </p:nvSpPr>
        <p:spPr>
          <a:xfrm>
            <a:off x="1690115" y="773394"/>
            <a:ext cx="745388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rgbClr val="FFFFFF"/>
              </a:solidFill>
            </a:endParaRPr>
          </a:p>
          <a:p>
            <a:endParaRPr lang="en-US" sz="3200" dirty="0" smtClean="0">
              <a:solidFill>
                <a:srgbClr val="FFC000"/>
              </a:solidFill>
            </a:endParaRPr>
          </a:p>
          <a:p>
            <a:endParaRPr lang="en-US" sz="3200" dirty="0">
              <a:solidFill>
                <a:srgbClr val="FFC000"/>
              </a:solidFill>
            </a:endParaRPr>
          </a:p>
          <a:p>
            <a:endParaRPr lang="en-US" sz="3200" dirty="0" smtClean="0">
              <a:solidFill>
                <a:srgbClr val="FFC000"/>
              </a:solidFill>
            </a:endParaRPr>
          </a:p>
          <a:p>
            <a:r>
              <a:rPr lang="en-US" sz="3200" dirty="0" smtClean="0">
                <a:solidFill>
                  <a:srgbClr val="FFC000"/>
                </a:solidFill>
              </a:rPr>
              <a:t>Arkansas Example</a:t>
            </a:r>
            <a:endParaRPr lang="en-US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668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826" y="1927951"/>
            <a:ext cx="8413980" cy="367501"/>
          </a:xfrm>
        </p:spPr>
        <p:txBody>
          <a:bodyPr/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Arkansas = E.G. of Need for Lifting Cap </a:t>
            </a:r>
            <a:r>
              <a:rPr lang="en-US" b="0" dirty="0" smtClean="0">
                <a:solidFill>
                  <a:schemeClr val="accent2"/>
                </a:solidFill>
              </a:rPr>
              <a:t>Shortage Due to lack of residencies, not UME</a:t>
            </a:r>
            <a:br>
              <a:rPr lang="en-US" b="0" dirty="0" smtClean="0">
                <a:solidFill>
                  <a:schemeClr val="accent2"/>
                </a:solidFill>
              </a:rPr>
            </a:br>
            <a:r>
              <a:rPr lang="en-US" b="0" dirty="0">
                <a:solidFill>
                  <a:schemeClr val="accent2"/>
                </a:solidFill>
              </a:rPr>
              <a:t/>
            </a:r>
            <a:br>
              <a:rPr lang="en-US" b="0" dirty="0">
                <a:solidFill>
                  <a:schemeClr val="accent2"/>
                </a:solidFill>
              </a:rPr>
            </a:br>
            <a:r>
              <a:rPr lang="en-US" b="0" dirty="0" smtClean="0">
                <a:solidFill>
                  <a:schemeClr val="accent2"/>
                </a:solidFill>
              </a:rPr>
              <a:t>AR </a:t>
            </a:r>
            <a:r>
              <a:rPr lang="en-US" b="0" dirty="0">
                <a:solidFill>
                  <a:schemeClr val="accent2"/>
                </a:solidFill>
              </a:rPr>
              <a:t>has a serious </a:t>
            </a:r>
            <a:r>
              <a:rPr lang="en-US" b="0" dirty="0" smtClean="0">
                <a:solidFill>
                  <a:schemeClr val="accent2"/>
                </a:solidFill>
              </a:rPr>
              <a:t>shortage of physicians today</a:t>
            </a:r>
            <a:br>
              <a:rPr lang="en-US" b="0" dirty="0" smtClean="0">
                <a:solidFill>
                  <a:schemeClr val="accent2"/>
                </a:solidFill>
              </a:rPr>
            </a:br>
            <a:endParaRPr lang="en-US" b="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826" y="2111701"/>
            <a:ext cx="8375650" cy="5011352"/>
          </a:xfrm>
        </p:spPr>
        <p:txBody>
          <a:bodyPr/>
          <a:lstStyle/>
          <a:p>
            <a:pPr lvl="1"/>
            <a:r>
              <a:rPr lang="en-US" dirty="0" smtClean="0"/>
              <a:t>AR = 2nd lowest ratio of active physicians in patient care per 100,000 population in US</a:t>
            </a:r>
          </a:p>
          <a:p>
            <a:pPr lvl="2"/>
            <a:r>
              <a:rPr lang="en-US" sz="2000" dirty="0" smtClean="0">
                <a:solidFill>
                  <a:schemeClr val="accent2"/>
                </a:solidFill>
              </a:rPr>
              <a:t>Nat’l. average: 		225.6 / 100,000</a:t>
            </a:r>
          </a:p>
          <a:p>
            <a:pPr lvl="2"/>
            <a:r>
              <a:rPr lang="en-US" sz="2000" dirty="0" smtClean="0">
                <a:solidFill>
                  <a:schemeClr val="accent2"/>
                </a:solidFill>
              </a:rPr>
              <a:t>Arkansas:		174.4 / 100,000 – 3</a:t>
            </a:r>
            <a:r>
              <a:rPr lang="en-US" sz="2000" baseline="30000" dirty="0" smtClean="0">
                <a:solidFill>
                  <a:schemeClr val="accent2"/>
                </a:solidFill>
              </a:rPr>
              <a:t>rd</a:t>
            </a:r>
            <a:r>
              <a:rPr lang="en-US" sz="2000" dirty="0" smtClean="0">
                <a:solidFill>
                  <a:schemeClr val="accent2"/>
                </a:solidFill>
              </a:rPr>
              <a:t> lowest in US</a:t>
            </a:r>
          </a:p>
          <a:p>
            <a:pPr marL="512763" lvl="2" indent="0">
              <a:buNone/>
            </a:pPr>
            <a:endParaRPr lang="en-US" sz="1800" dirty="0" smtClean="0">
              <a:solidFill>
                <a:schemeClr val="accent2"/>
              </a:solidFill>
            </a:endParaRPr>
          </a:p>
          <a:p>
            <a:pPr lvl="1"/>
            <a:r>
              <a:rPr lang="en-US" dirty="0" smtClean="0"/>
              <a:t>AR = 11</a:t>
            </a:r>
            <a:r>
              <a:rPr lang="en-US" baseline="30000" dirty="0" smtClean="0"/>
              <a:t>th</a:t>
            </a:r>
            <a:r>
              <a:rPr lang="en-US" dirty="0" smtClean="0"/>
              <a:t> lowest ratio of active primary care physicians but 50+% of its physicians are PC</a:t>
            </a:r>
          </a:p>
          <a:p>
            <a:pPr lvl="2"/>
            <a:r>
              <a:rPr lang="en-US" sz="2000" dirty="0" smtClean="0">
                <a:solidFill>
                  <a:schemeClr val="accent2"/>
                </a:solidFill>
              </a:rPr>
              <a:t>Nat’l average:		80.7 / 100,000</a:t>
            </a:r>
          </a:p>
          <a:p>
            <a:pPr lvl="2"/>
            <a:r>
              <a:rPr lang="en-US" sz="2000" dirty="0" smtClean="0">
                <a:solidFill>
                  <a:schemeClr val="accent2"/>
                </a:solidFill>
              </a:rPr>
              <a:t>Arkansas:  		70.9 / 100,000</a:t>
            </a:r>
          </a:p>
          <a:p>
            <a:pPr lvl="3"/>
            <a:r>
              <a:rPr lang="en-US" sz="2000" dirty="0" smtClean="0">
                <a:solidFill>
                  <a:schemeClr val="accent2"/>
                </a:solidFill>
              </a:rPr>
              <a:t>AR has 5,629 physicians; 2,869 are primary care physicians</a:t>
            </a:r>
          </a:p>
          <a:p>
            <a:pPr marL="512763" lvl="2" indent="0">
              <a:buNone/>
            </a:pPr>
            <a:endParaRPr lang="en-US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2763" lvl="2" indent="0">
              <a:buNone/>
            </a:pPr>
            <a:endParaRPr lang="en-US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2763" lvl="2" indent="0">
              <a:buNone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Source:  AAMC 2013 State Physician Workforce Data Book</a:t>
            </a:r>
          </a:p>
          <a:p>
            <a:pPr lvl="2"/>
            <a:endParaRPr lang="en-US" dirty="0" smtClean="0"/>
          </a:p>
          <a:p>
            <a:pPr lvl="1"/>
            <a:endParaRPr lang="en-US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AC3CF6-25CD-4E75-9FFD-C5B9E43CD78B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207140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913" y="965230"/>
            <a:ext cx="8386762" cy="620712"/>
          </a:xfrm>
        </p:spPr>
        <p:txBody>
          <a:bodyPr/>
          <a:lstStyle/>
          <a:p>
            <a:r>
              <a:rPr lang="en-US" sz="3200" dirty="0" smtClean="0"/>
              <a:t>AR only has 1.1 GME spot per UME spot: </a:t>
            </a:r>
            <a:br>
              <a:rPr lang="en-US" sz="3200" dirty="0" smtClean="0"/>
            </a:br>
            <a:r>
              <a:rPr lang="en-US" b="0" dirty="0" smtClean="0">
                <a:solidFill>
                  <a:schemeClr val="accent2"/>
                </a:solidFill>
              </a:rPr>
              <a:t>Shortage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b="0" dirty="0" smtClean="0">
                <a:solidFill>
                  <a:schemeClr val="accent2"/>
                </a:solidFill>
              </a:rPr>
              <a:t>Due to Cap, Not Inability to Retain MDs</a:t>
            </a:r>
            <a:br>
              <a:rPr lang="en-US" b="0" dirty="0" smtClean="0">
                <a:solidFill>
                  <a:schemeClr val="accent2"/>
                </a:solidFill>
              </a:rPr>
            </a:br>
            <a:r>
              <a:rPr lang="en-US" b="0" dirty="0">
                <a:solidFill>
                  <a:schemeClr val="accent2"/>
                </a:solidFill>
              </a:rPr>
              <a:t/>
            </a:r>
            <a:br>
              <a:rPr lang="en-US" b="0" dirty="0">
                <a:solidFill>
                  <a:schemeClr val="accent2"/>
                </a:solidFill>
              </a:rPr>
            </a:br>
            <a:r>
              <a:rPr lang="en-US" b="0" dirty="0" smtClean="0">
                <a:solidFill>
                  <a:schemeClr val="accent2"/>
                </a:solidFill>
              </a:rPr>
              <a:t>AR is a model of in-state physician retention</a:t>
            </a:r>
            <a:endParaRPr lang="en-US" b="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913" y="1628039"/>
            <a:ext cx="7988300" cy="5011352"/>
          </a:xfrm>
        </p:spPr>
        <p:txBody>
          <a:bodyPr/>
          <a:lstStyle/>
          <a:p>
            <a:pPr lvl="1">
              <a:buClr>
                <a:srgbClr val="013D79"/>
              </a:buClr>
            </a:pPr>
            <a:r>
              <a:rPr lang="en-US" dirty="0">
                <a:solidFill>
                  <a:srgbClr val="013D79"/>
                </a:solidFill>
              </a:rPr>
              <a:t>AR = 3</a:t>
            </a:r>
            <a:r>
              <a:rPr lang="en-US" baseline="30000" dirty="0">
                <a:solidFill>
                  <a:srgbClr val="013D79"/>
                </a:solidFill>
              </a:rPr>
              <a:t>rd</a:t>
            </a:r>
            <a:r>
              <a:rPr lang="en-US" dirty="0">
                <a:solidFill>
                  <a:srgbClr val="013D79"/>
                </a:solidFill>
              </a:rPr>
              <a:t> highest % of 1</a:t>
            </a:r>
            <a:r>
              <a:rPr lang="en-US" baseline="30000" dirty="0">
                <a:solidFill>
                  <a:srgbClr val="013D79"/>
                </a:solidFill>
              </a:rPr>
              <a:t>st</a:t>
            </a:r>
            <a:r>
              <a:rPr lang="en-US" dirty="0">
                <a:solidFill>
                  <a:srgbClr val="013D79"/>
                </a:solidFill>
              </a:rPr>
              <a:t> year med students who matriculated from in-state under-grad schools to in-state med schools</a:t>
            </a:r>
          </a:p>
          <a:p>
            <a:pPr lvl="2">
              <a:buClr>
                <a:srgbClr val="013D79"/>
              </a:buClr>
            </a:pPr>
            <a:r>
              <a:rPr lang="en-US" sz="2000" dirty="0">
                <a:solidFill>
                  <a:srgbClr val="7A003B"/>
                </a:solidFill>
              </a:rPr>
              <a:t>Nat’l average:		66.1%</a:t>
            </a:r>
          </a:p>
          <a:p>
            <a:pPr lvl="2">
              <a:buClr>
                <a:srgbClr val="013D79"/>
              </a:buClr>
            </a:pPr>
            <a:r>
              <a:rPr lang="en-US" sz="2000" dirty="0">
                <a:solidFill>
                  <a:srgbClr val="7A003B"/>
                </a:solidFill>
              </a:rPr>
              <a:t>Arkansas:		88.9% - 3rd highest in US</a:t>
            </a:r>
          </a:p>
          <a:p>
            <a:pPr lvl="1">
              <a:buClr>
                <a:srgbClr val="013D79"/>
              </a:buClr>
            </a:pPr>
            <a:endParaRPr lang="en-US" dirty="0" smtClean="0">
              <a:solidFill>
                <a:srgbClr val="013D79"/>
              </a:solidFill>
            </a:endParaRPr>
          </a:p>
          <a:p>
            <a:pPr lvl="1">
              <a:buClr>
                <a:srgbClr val="013D79"/>
              </a:buClr>
            </a:pPr>
            <a:r>
              <a:rPr lang="en-US" dirty="0" smtClean="0">
                <a:solidFill>
                  <a:srgbClr val="013D79"/>
                </a:solidFill>
              </a:rPr>
              <a:t>AR </a:t>
            </a:r>
            <a:r>
              <a:rPr lang="en-US" dirty="0">
                <a:solidFill>
                  <a:srgbClr val="013D79"/>
                </a:solidFill>
              </a:rPr>
              <a:t>= 2</a:t>
            </a:r>
            <a:r>
              <a:rPr lang="en-US" baseline="30000" dirty="0">
                <a:solidFill>
                  <a:srgbClr val="013D79"/>
                </a:solidFill>
              </a:rPr>
              <a:t>nd</a:t>
            </a:r>
            <a:r>
              <a:rPr lang="en-US" dirty="0">
                <a:solidFill>
                  <a:srgbClr val="013D79"/>
                </a:solidFill>
              </a:rPr>
              <a:t> highest in retention of in-state med students who go on to practice in-state</a:t>
            </a:r>
          </a:p>
          <a:p>
            <a:pPr lvl="2">
              <a:buClr>
                <a:srgbClr val="013D79"/>
              </a:buClr>
            </a:pPr>
            <a:r>
              <a:rPr lang="en-US" sz="2000" dirty="0">
                <a:solidFill>
                  <a:srgbClr val="7A003B"/>
                </a:solidFill>
              </a:rPr>
              <a:t>Nat’l. average :		38.7%</a:t>
            </a:r>
          </a:p>
          <a:p>
            <a:pPr lvl="2">
              <a:buClr>
                <a:srgbClr val="013D79"/>
              </a:buClr>
            </a:pPr>
            <a:r>
              <a:rPr lang="en-US" sz="2000" dirty="0">
                <a:solidFill>
                  <a:srgbClr val="7A003B"/>
                </a:solidFill>
              </a:rPr>
              <a:t>Arkansas:		58.4% - 2nd highest in US</a:t>
            </a:r>
            <a:r>
              <a:rPr lang="en-US" sz="2000" dirty="0">
                <a:solidFill>
                  <a:srgbClr val="013D79"/>
                </a:solidFill>
              </a:rPr>
              <a:t>	</a:t>
            </a:r>
          </a:p>
          <a:p>
            <a:pPr marL="512763" lvl="2" indent="0">
              <a:buClr>
                <a:srgbClr val="013D79"/>
              </a:buClr>
              <a:buNone/>
            </a:pPr>
            <a:endParaRPr lang="en-US" sz="2000" dirty="0" smtClean="0">
              <a:solidFill>
                <a:srgbClr val="013D7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AC3CF6-25CD-4E75-9FFD-C5B9E43CD78B}" type="slidenum">
              <a:rPr lang="en-US" smtClean="0">
                <a:solidFill>
                  <a:srgbClr val="013D79"/>
                </a:solidFill>
              </a:rPr>
              <a:pPr/>
              <a:t>33</a:t>
            </a:fld>
            <a:endParaRPr lang="en-US" dirty="0">
              <a:solidFill>
                <a:srgbClr val="013D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769895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AR = E.G. of Need for Lifting Cap: </a:t>
            </a:r>
            <a:r>
              <a:rPr lang="en-US" b="0" dirty="0" smtClean="0">
                <a:solidFill>
                  <a:schemeClr val="accent2"/>
                </a:solidFill>
              </a:rPr>
              <a:t>Shortage Due to Cap, Not Inability to Retain MDs</a:t>
            </a:r>
            <a:endParaRPr lang="en-US" b="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857" y="1325970"/>
            <a:ext cx="7988300" cy="5011352"/>
          </a:xfrm>
        </p:spPr>
        <p:txBody>
          <a:bodyPr/>
          <a:lstStyle/>
          <a:p>
            <a:pPr marL="114300" lvl="1" indent="0">
              <a:buClr>
                <a:srgbClr val="013D79"/>
              </a:buClr>
              <a:buNone/>
            </a:pPr>
            <a:r>
              <a:rPr lang="en-US" dirty="0">
                <a:solidFill>
                  <a:schemeClr val="accent2"/>
                </a:solidFill>
              </a:rPr>
              <a:t>The Bottleneck in AR is the Medicare GME </a:t>
            </a:r>
            <a:r>
              <a:rPr lang="en-US" dirty="0" smtClean="0">
                <a:solidFill>
                  <a:schemeClr val="accent2"/>
                </a:solidFill>
              </a:rPr>
              <a:t>Cap</a:t>
            </a:r>
          </a:p>
          <a:p>
            <a:pPr lvl="1">
              <a:buClr>
                <a:srgbClr val="013D79"/>
              </a:buClr>
            </a:pPr>
            <a:r>
              <a:rPr lang="en-US" sz="2400" dirty="0" smtClean="0">
                <a:solidFill>
                  <a:schemeClr val="accent2"/>
                </a:solidFill>
              </a:rPr>
              <a:t>Statewide</a:t>
            </a:r>
            <a:r>
              <a:rPr lang="en-US" sz="2400" dirty="0">
                <a:solidFill>
                  <a:schemeClr val="accent2"/>
                </a:solidFill>
              </a:rPr>
              <a:t>: 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More </a:t>
            </a:r>
            <a:r>
              <a:rPr lang="en-US" sz="2400" dirty="0">
                <a:solidFill>
                  <a:schemeClr val="tx2"/>
                </a:solidFill>
              </a:rPr>
              <a:t>than 44 </a:t>
            </a:r>
            <a:r>
              <a:rPr lang="en-US" sz="2400" dirty="0" smtClean="0">
                <a:solidFill>
                  <a:schemeClr val="tx2"/>
                </a:solidFill>
              </a:rPr>
              <a:t>resident FTEs </a:t>
            </a:r>
            <a:r>
              <a:rPr lang="en-US" sz="2400" dirty="0">
                <a:solidFill>
                  <a:schemeClr val="tx2"/>
                </a:solidFill>
              </a:rPr>
              <a:t>over DGME cap and more than 48 residents over IME </a:t>
            </a:r>
            <a:r>
              <a:rPr lang="en-US" sz="2400" dirty="0" smtClean="0">
                <a:solidFill>
                  <a:schemeClr val="tx2"/>
                </a:solidFill>
              </a:rPr>
              <a:t>cap</a:t>
            </a:r>
          </a:p>
          <a:p>
            <a:pPr marL="114300" lvl="1" indent="0">
              <a:buClr>
                <a:srgbClr val="013D79"/>
              </a:buClr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 lvl="1">
              <a:buClr>
                <a:srgbClr val="013D79"/>
              </a:buClr>
            </a:pPr>
            <a:r>
              <a:rPr lang="en-US" sz="2400" dirty="0" smtClean="0">
                <a:solidFill>
                  <a:schemeClr val="accent2"/>
                </a:solidFill>
              </a:rPr>
              <a:t>University of Arkansas for Medical Sciences:  </a:t>
            </a:r>
            <a:r>
              <a:rPr lang="en-US" sz="2400" dirty="0"/>
              <a:t>More than 35 residents over both DGME cap and IME </a:t>
            </a:r>
            <a:r>
              <a:rPr lang="en-US" sz="2400" dirty="0" smtClean="0"/>
              <a:t>cap</a:t>
            </a:r>
          </a:p>
          <a:p>
            <a:pPr marL="114300" lvl="1" indent="0">
              <a:buClr>
                <a:srgbClr val="013D79"/>
              </a:buClr>
              <a:buNone/>
            </a:pPr>
            <a:endParaRPr lang="en-US" sz="2400" dirty="0"/>
          </a:p>
          <a:p>
            <a:pPr lvl="1">
              <a:buClr>
                <a:srgbClr val="013D79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If AR is to address its regional physician shortage, Congress must lift the national Medicare GME cap</a:t>
            </a:r>
            <a:endParaRPr lang="en-US" sz="2400" dirty="0"/>
          </a:p>
          <a:p>
            <a:pPr marL="512763" lvl="2" indent="0">
              <a:buClr>
                <a:srgbClr val="013D79"/>
              </a:buClr>
              <a:buNone/>
            </a:pPr>
            <a:endParaRPr lang="en-US" sz="2400" dirty="0" smtClean="0">
              <a:solidFill>
                <a:srgbClr val="013D7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AC3CF6-25CD-4E75-9FFD-C5B9E43CD78B}" type="slidenum">
              <a:rPr lang="en-US" smtClean="0">
                <a:solidFill>
                  <a:srgbClr val="013D79"/>
                </a:solidFill>
              </a:rPr>
              <a:pPr/>
              <a:t>34</a:t>
            </a:fld>
            <a:endParaRPr lang="en-US" dirty="0">
              <a:solidFill>
                <a:srgbClr val="013D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642399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15541" y="5336750"/>
            <a:ext cx="6950365" cy="109683"/>
            <a:chOff x="1143000" y="3968750"/>
            <a:chExt cx="6985000" cy="9525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143000" y="3968750"/>
              <a:ext cx="6985000" cy="15875"/>
            </a:xfrm>
            <a:prstGeom prst="line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" name="Straight Connector 3"/>
            <p:cNvCxnSpPr/>
            <p:nvPr/>
          </p:nvCxnSpPr>
          <p:spPr bwMode="auto">
            <a:xfrm>
              <a:off x="1143000" y="4064000"/>
              <a:ext cx="3968750" cy="0"/>
            </a:xfrm>
            <a:prstGeom prst="line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" name="TextBox 4"/>
          <p:cNvSpPr txBox="1"/>
          <p:nvPr/>
        </p:nvSpPr>
        <p:spPr>
          <a:xfrm>
            <a:off x="1315541" y="232763"/>
            <a:ext cx="79055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Conclusion</a:t>
            </a:r>
          </a:p>
          <a:p>
            <a:endParaRPr lang="en-US" sz="3600" dirty="0" smtClean="0">
              <a:solidFill>
                <a:srgbClr val="FFFFFF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C000"/>
                </a:solidFill>
              </a:rPr>
              <a:t>There is a real physician shortage, and Medicare cap is partly to blame.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rgbClr val="FFC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C000"/>
                </a:solidFill>
              </a:rPr>
              <a:t>AAMC agrees with IOM on some points, disagrees on other points.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rgbClr val="FFC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C000"/>
                </a:solidFill>
              </a:rPr>
              <a:t>It’s not a case of either/or.  We need both more docs and reform of care. </a:t>
            </a:r>
          </a:p>
          <a:p>
            <a:endParaRPr lang="en-US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478" y="265746"/>
            <a:ext cx="8486412" cy="119761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 smtClean="0"/>
              <a:t>AAMC</a:t>
            </a:r>
            <a:r>
              <a:rPr lang="en-US" sz="3200" i="1" dirty="0" smtClean="0"/>
              <a:t>Action  	@AAMCToday</a:t>
            </a:r>
            <a:br>
              <a:rPr lang="en-US" sz="3200" i="1" dirty="0" smtClean="0"/>
            </a:br>
            <a:r>
              <a:rPr lang="en-US" sz="3200" i="1" dirty="0"/>
              <a:t>	</a:t>
            </a:r>
            <a:r>
              <a:rPr lang="en-US" sz="3200" i="1" dirty="0" smtClean="0"/>
              <a:t>		</a:t>
            </a:r>
            <a:r>
              <a:rPr lang="en-US" sz="3200" i="1" dirty="0"/>
              <a:t>	</a:t>
            </a:r>
            <a:r>
              <a:rPr lang="en-US" sz="3200" i="1" dirty="0" smtClean="0"/>
              <a:t>@AtulGroverMD</a:t>
            </a:r>
            <a:endParaRPr lang="en-US" sz="32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22" b="4872"/>
          <a:stretch/>
        </p:blipFill>
        <p:spPr>
          <a:xfrm>
            <a:off x="1477112" y="1529861"/>
            <a:ext cx="6151866" cy="4811153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AC3CF6-25CD-4E75-9FFD-C5B9E43CD78B}" type="slidenum">
              <a:rPr lang="en-US" smtClean="0">
                <a:solidFill>
                  <a:srgbClr val="013D79"/>
                </a:solidFill>
              </a:rPr>
              <a:pPr/>
              <a:t>36</a:t>
            </a:fld>
            <a:endParaRPr lang="en-US" dirty="0">
              <a:solidFill>
                <a:srgbClr val="013D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436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4950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55495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26115" cy="6859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18088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24013" y="4677513"/>
            <a:ext cx="6950365" cy="109683"/>
            <a:chOff x="1143000" y="3968750"/>
            <a:chExt cx="6985000" cy="9525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143000" y="3968750"/>
              <a:ext cx="6985000" cy="15875"/>
            </a:xfrm>
            <a:prstGeom prst="line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" name="Straight Connector 3"/>
            <p:cNvCxnSpPr/>
            <p:nvPr/>
          </p:nvCxnSpPr>
          <p:spPr bwMode="auto">
            <a:xfrm>
              <a:off x="1143000" y="4064000"/>
              <a:ext cx="3968750" cy="0"/>
            </a:xfrm>
            <a:prstGeom prst="line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" name="TextBox 4"/>
          <p:cNvSpPr txBox="1"/>
          <p:nvPr/>
        </p:nvSpPr>
        <p:spPr>
          <a:xfrm>
            <a:off x="1624013" y="1551239"/>
            <a:ext cx="745388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Overview</a:t>
            </a:r>
          </a:p>
          <a:p>
            <a:endParaRPr lang="en-US" sz="3600" dirty="0" smtClean="0">
              <a:solidFill>
                <a:srgbClr val="FFFFFF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C000"/>
                </a:solidFill>
              </a:rPr>
              <a:t>Physician Shortage and Bottleneck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C000"/>
                </a:solidFill>
              </a:rPr>
              <a:t>AAMC Response to IOM Report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C000"/>
                </a:solidFill>
              </a:rPr>
              <a:t>AAMC Recommendations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C000"/>
                </a:solidFill>
              </a:rPr>
              <a:t>Arkansas Example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0423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00283" y="3334653"/>
            <a:ext cx="6950365" cy="109683"/>
            <a:chOff x="1143000" y="3968750"/>
            <a:chExt cx="6985000" cy="9525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143000" y="3968750"/>
              <a:ext cx="6985000" cy="15875"/>
            </a:xfrm>
            <a:prstGeom prst="line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" name="Straight Connector 3"/>
            <p:cNvCxnSpPr/>
            <p:nvPr/>
          </p:nvCxnSpPr>
          <p:spPr bwMode="auto">
            <a:xfrm>
              <a:off x="1143000" y="4064000"/>
              <a:ext cx="3968750" cy="0"/>
            </a:xfrm>
            <a:prstGeom prst="line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" name="TextBox 4"/>
          <p:cNvSpPr txBox="1"/>
          <p:nvPr/>
        </p:nvSpPr>
        <p:spPr>
          <a:xfrm>
            <a:off x="1690115" y="773394"/>
            <a:ext cx="745388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rgbClr val="FFFFFF"/>
              </a:solidFill>
            </a:endParaRPr>
          </a:p>
          <a:p>
            <a:endParaRPr lang="en-US" sz="3200" dirty="0" smtClean="0">
              <a:solidFill>
                <a:srgbClr val="FFC000"/>
              </a:solidFill>
            </a:endParaRPr>
          </a:p>
          <a:p>
            <a:endParaRPr lang="en-US" sz="3200" dirty="0">
              <a:solidFill>
                <a:srgbClr val="FFC000"/>
              </a:solidFill>
            </a:endParaRPr>
          </a:p>
          <a:p>
            <a:endParaRPr lang="en-US" sz="3200" dirty="0" smtClean="0">
              <a:solidFill>
                <a:srgbClr val="FFC000"/>
              </a:solidFill>
            </a:endParaRPr>
          </a:p>
          <a:p>
            <a:r>
              <a:rPr lang="en-US" sz="3200" dirty="0" smtClean="0">
                <a:solidFill>
                  <a:srgbClr val="FFC000"/>
                </a:solidFill>
              </a:rPr>
              <a:t>Physician Shortage and Bottleneck</a:t>
            </a:r>
            <a:endParaRPr lang="en-US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951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703159"/>
            <a:ext cx="8386762" cy="620712"/>
          </a:xfrm>
        </p:spPr>
        <p:txBody>
          <a:bodyPr/>
          <a:lstStyle/>
          <a:p>
            <a:r>
              <a:rPr lang="en-US" sz="3200" b="1" dirty="0" smtClean="0">
                <a:latin typeface="+mn-lt"/>
              </a:rPr>
              <a:t>AAMC’s Projected National Shortage: </a:t>
            </a:r>
            <a:r>
              <a:rPr lang="en-US" b="1" dirty="0" smtClean="0">
                <a:latin typeface="+mn-lt"/>
              </a:rPr>
              <a:t/>
            </a:r>
            <a:br>
              <a:rPr lang="en-US" b="1" dirty="0" smtClean="0">
                <a:latin typeface="+mn-lt"/>
              </a:rPr>
            </a:br>
            <a:r>
              <a:rPr lang="en-US" sz="2800" dirty="0" smtClean="0">
                <a:solidFill>
                  <a:srgbClr val="7A003B"/>
                </a:solidFill>
                <a:latin typeface="Arial"/>
                <a:ea typeface="+mn-ea"/>
                <a:cs typeface="+mn-cs"/>
              </a:rPr>
              <a:t>↨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smtClean="0">
                <a:solidFill>
                  <a:schemeClr val="accent1"/>
                </a:solidFill>
                <a:latin typeface="+mn-lt"/>
              </a:rPr>
              <a:t>130,000 too few physicians in 2025</a:t>
            </a:r>
            <a:endParaRPr lang="en-US" sz="28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25" y="1196363"/>
            <a:ext cx="7988300" cy="476726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About half primary care, half specialists</a:t>
            </a:r>
          </a:p>
          <a:p>
            <a:pPr marL="855663" lvl="1" indent="-4572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1"/>
                </a:solidFill>
              </a:rPr>
              <a:t>65,800 primary care</a:t>
            </a:r>
          </a:p>
          <a:p>
            <a:pPr marL="855663" lvl="1" indent="-4572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1"/>
                </a:solidFill>
              </a:rPr>
              <a:t>64,800 specialty care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What’s important are not the precise numbers but the order of magnitude of the shortage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What’s also important is the projected distribution among regions of the country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Greatest substitution by NP, PA occurring in PC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AC3CF6-25CD-4E75-9FFD-C5B9E43CD78B}" type="slidenum">
              <a:rPr lang="en-US" smtClean="0">
                <a:solidFill>
                  <a:srgbClr val="092F6D"/>
                </a:solidFill>
              </a:rPr>
              <a:pPr/>
              <a:t>6</a:t>
            </a:fld>
            <a:endParaRPr lang="en-US" dirty="0">
              <a:solidFill>
                <a:srgbClr val="092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78230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893" y="469670"/>
            <a:ext cx="8372781" cy="620712"/>
          </a:xfrm>
        </p:spPr>
        <p:txBody>
          <a:bodyPr/>
          <a:lstStyle/>
          <a:p>
            <a:r>
              <a:rPr lang="en-US" sz="3200" b="1" dirty="0" smtClean="0">
                <a:latin typeface="+mn-lt"/>
              </a:rPr>
              <a:t>Factors Contributing to Shortage</a:t>
            </a:r>
            <a:endParaRPr lang="en-US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814" y="1282279"/>
            <a:ext cx="7988300" cy="4767262"/>
          </a:xfrm>
        </p:spPr>
        <p:txBody>
          <a:bodyPr/>
          <a:lstStyle/>
          <a:p>
            <a:pPr marL="114300" lvl="1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Knowns:</a:t>
            </a:r>
          </a:p>
          <a:p>
            <a:pPr lvl="1"/>
            <a:r>
              <a:rPr lang="en-US" dirty="0" smtClean="0"/>
              <a:t>Aging population = higher per capita needs</a:t>
            </a:r>
          </a:p>
          <a:p>
            <a:pPr lvl="1"/>
            <a:r>
              <a:rPr lang="en-US" dirty="0" smtClean="0"/>
              <a:t>Increased insurance coverage</a:t>
            </a:r>
          </a:p>
          <a:p>
            <a:pPr lvl="1"/>
            <a:r>
              <a:rPr lang="en-US" dirty="0" smtClean="0"/>
              <a:t>Growing population overall</a:t>
            </a:r>
          </a:p>
          <a:p>
            <a:pPr lvl="1"/>
            <a:r>
              <a:rPr lang="en-US" dirty="0" smtClean="0"/>
              <a:t>Expected decline in physicians per capita due to:</a:t>
            </a:r>
          </a:p>
          <a:p>
            <a:pPr lvl="2"/>
            <a:r>
              <a:rPr lang="en-US" sz="2400" dirty="0" smtClean="0"/>
              <a:t>Retirements</a:t>
            </a:r>
          </a:p>
          <a:p>
            <a:pPr lvl="2"/>
            <a:r>
              <a:rPr lang="en-US" sz="2400" dirty="0" smtClean="0"/>
              <a:t>Disabilities/deaths</a:t>
            </a:r>
          </a:p>
          <a:p>
            <a:pPr lvl="2"/>
            <a:r>
              <a:rPr lang="en-US" sz="2400" dirty="0" smtClean="0"/>
              <a:t>Burnout</a:t>
            </a:r>
          </a:p>
          <a:p>
            <a:pPr lvl="1"/>
            <a:r>
              <a:rPr lang="en-US" dirty="0" smtClean="0"/>
              <a:t>Medical advances increase utilization</a:t>
            </a:r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AC3CF6-25CD-4E75-9FFD-C5B9E43CD78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610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455" y="270046"/>
            <a:ext cx="8371840" cy="41656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 smtClean="0">
                <a:latin typeface="+mn-lt"/>
              </a:rPr>
              <a:t>A Growing, Aging Population Matters </a:t>
            </a:r>
            <a:endParaRPr lang="en-US" sz="3200" b="1" i="1" dirty="0">
              <a:latin typeface="+mn-lt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318" y="1443210"/>
            <a:ext cx="7502240" cy="459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AC3CF6-25CD-4E75-9FFD-C5B9E43CD78B}" type="slidenum">
              <a:rPr lang="en-US" smtClean="0">
                <a:solidFill>
                  <a:srgbClr val="092F6D"/>
                </a:solidFill>
              </a:rPr>
              <a:pPr/>
              <a:t>8</a:t>
            </a:fld>
            <a:endParaRPr lang="en-US" dirty="0">
              <a:solidFill>
                <a:srgbClr val="092F6D"/>
              </a:solidFill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724666" y="6041275"/>
            <a:ext cx="7458892" cy="48332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rgbClr val="092F6D"/>
                </a:solidFill>
                <a:latin typeface="MyriadPro-Light"/>
              </a:rPr>
              <a:t>HHS/HRSA </a:t>
            </a:r>
            <a:r>
              <a:rPr lang="en-US" sz="1400" i="1" dirty="0" smtClean="0">
                <a:solidFill>
                  <a:srgbClr val="092F6D"/>
                </a:solidFill>
                <a:latin typeface="MyriadPro-LightIt"/>
              </a:rPr>
              <a:t>The Physician Workforce</a:t>
            </a:r>
            <a:r>
              <a:rPr lang="en-US" sz="1200" i="1" dirty="0" smtClean="0">
                <a:solidFill>
                  <a:srgbClr val="092F6D"/>
                </a:solidFill>
                <a:latin typeface="MyriadPro-LightIt"/>
              </a:rPr>
              <a:t>: </a:t>
            </a:r>
            <a:r>
              <a:rPr lang="en-US" i="1" dirty="0" smtClean="0">
                <a:solidFill>
                  <a:srgbClr val="092F6D"/>
                </a:solidFill>
                <a:latin typeface="MyriadPro-LightIt"/>
              </a:rPr>
              <a:t>Projections and Research into Current Issues Affecting </a:t>
            </a:r>
          </a:p>
          <a:p>
            <a:r>
              <a:rPr lang="en-US" i="1" dirty="0" smtClean="0">
                <a:solidFill>
                  <a:srgbClr val="092F6D"/>
                </a:solidFill>
                <a:latin typeface="MyriadPro-LightIt"/>
              </a:rPr>
              <a:t>Supply and Demand, </a:t>
            </a:r>
            <a:r>
              <a:rPr lang="en-US" sz="1200" b="0" i="1" dirty="0" smtClean="0">
                <a:solidFill>
                  <a:srgbClr val="092F6D"/>
                </a:solidFill>
                <a:latin typeface="MyriadPro-Light"/>
              </a:rPr>
              <a:t>December 2008 at </a:t>
            </a:r>
            <a:r>
              <a:rPr lang="en-US" sz="1200" b="0" dirty="0" smtClean="0">
                <a:solidFill>
                  <a:srgbClr val="092F6D"/>
                </a:solidFill>
              </a:rPr>
              <a:t>http://bhpr.hrsa.gov/healthworkforce/reports/physwfissues.pdf</a:t>
            </a:r>
            <a:endParaRPr lang="en-US" sz="1200" b="0" dirty="0">
              <a:solidFill>
                <a:srgbClr val="092F6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7847" y="686606"/>
            <a:ext cx="8167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dirty="0" smtClean="0">
                <a:solidFill>
                  <a:srgbClr val="800000"/>
                </a:solidFill>
              </a:rPr>
              <a:t>Physician utilization/100,000 people by age</a:t>
            </a:r>
            <a:endParaRPr lang="en-US" sz="3200" b="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267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8304" y="253388"/>
            <a:ext cx="89456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3E4A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Fastest Growth in Elderly Is 75+ Population =</a:t>
            </a:r>
            <a:br>
              <a:rPr lang="en-US" sz="2800" dirty="0" smtClean="0">
                <a:solidFill>
                  <a:srgbClr val="3E4A7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solidFill>
                  <a:srgbClr val="3E4A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 Per Capita Users of Medicare:  </a:t>
            </a:r>
            <a:r>
              <a:rPr lang="en-US" sz="2800" b="0" dirty="0" smtClean="0">
                <a:solidFill>
                  <a:srgbClr val="8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2039, 75+ pop = 50% of all elderly but 60% of Medicare spending</a:t>
            </a:r>
          </a:p>
        </p:txBody>
      </p:sp>
      <p:pic>
        <p:nvPicPr>
          <p:cNvPr id="3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50" y="1578951"/>
            <a:ext cx="6702873" cy="491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810058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SETTINGS" val="1"/>
  <p:tag name="ADVSHOWMETER" val="0"/>
  <p:tag name="ADVGLOBALTRANSITION" val="-1"/>
  <p:tag name="ADVSCREENWIDTH" val="800"/>
  <p:tag name="ADVSCREENHEIGHT" val="600"/>
  <p:tag name="ADVFASTTRANSITIONS" val="1"/>
  <p:tag name="ADVGAMMA" val="0.000000"/>
  <p:tag name="ADVDIMBULLETS" val="0"/>
  <p:tag name="ADVPANSCAN" val="0"/>
  <p:tag name="ADVBEVELING" val="0"/>
  <p:tag name="ADVSHADOWS" val="1"/>
  <p:tag name="ADVAATEXT" val="1"/>
  <p:tag name="ADVAASHAPES" val="1"/>
  <p:tag name="MMPROD_NEXTUNIQUEID" val="10010"/>
  <p:tag name="MMPROD_UIDATA" val="&lt;database version=&quot;7.0&quot;&gt;&lt;object type=&quot;1&quot; unique_id=&quot;10001&quot;&gt;&lt;object type=&quot;8&quot; unique_id=&quot;217895&quot;&gt;&lt;/object&gt;&lt;object type=&quot;2&quot; unique_id=&quot;217896&quot;&gt;&lt;object type=&quot;3&quot; unique_id=&quot;217897&quot;&gt;&lt;property id=&quot;20148&quot; value=&quot;5&quot;/&gt;&lt;property id=&quot;20300&quot; value=&quot;Slide 1&quot;/&gt;&lt;property id=&quot;20307&quot; value=&quot;257&quot;/&gt;&lt;/object&gt;&lt;object type=&quot;3&quot; unique_id=&quot;217898&quot;&gt;&lt;property id=&quot;20148&quot; value=&quot;5&quot;/&gt;&lt;property id=&quot;20300&quot; value=&quot;Slide 2 - &amp;quot;Add Chart title&amp;quot;&quot;/&gt;&lt;property id=&quot;20307&quot; value=&quot;566&quot;/&gt;&lt;/object&gt;&lt;object type=&quot;3&quot; unique_id=&quot;217899&quot;&gt;&lt;property id=&quot;20148&quot; value=&quot;5&quot;/&gt;&lt;property id=&quot;20300&quot; value=&quot;Slide 3 - &amp;quot;Chart template&amp;quot;&quot;/&gt;&lt;property id=&quot;20307&quot; value=&quot;567&quot;/&gt;&lt;/object&gt;&lt;object type=&quot;3&quot; unique_id=&quot;217900&quot;&gt;&lt;property id=&quot;20148&quot; value=&quot;5&quot;/&gt;&lt;property id=&quot;20300&quot; value=&quot;Slide 4&quot;/&gt;&lt;property id=&quot;20307&quot; value=&quot;561&quot;/&gt;&lt;/object&gt;&lt;/object&gt;&lt;/object&gt;&lt;/database&gt;"/>
  <p:tag name="SECTOMILLISECCONVERTED" val="1"/>
  <p:tag name="ARTICULATE_PROJECT_OPEN" val="0"/>
</p:tagLst>
</file>

<file path=ppt/theme/theme1.xml><?xml version="1.0" encoding="utf-8"?>
<a:theme xmlns:a="http://schemas.openxmlformats.org/drawingml/2006/main" name="AAMC White template">
  <a:themeElements>
    <a:clrScheme name="DGK Template">
      <a:dk1>
        <a:srgbClr val="013D79"/>
      </a:dk1>
      <a:lt1>
        <a:srgbClr val="FFFFFF"/>
      </a:lt1>
      <a:dk2>
        <a:srgbClr val="013D79"/>
      </a:dk2>
      <a:lt2>
        <a:srgbClr val="FFFFFF"/>
      </a:lt2>
      <a:accent1>
        <a:srgbClr val="FCB040"/>
      </a:accent1>
      <a:accent2>
        <a:srgbClr val="7A003B"/>
      </a:accent2>
      <a:accent3>
        <a:srgbClr val="99D08F"/>
      </a:accent3>
      <a:accent4>
        <a:srgbClr val="1BB7AC"/>
      </a:accent4>
      <a:accent5>
        <a:srgbClr val="91A5A6"/>
      </a:accent5>
      <a:accent6>
        <a:srgbClr val="547BB2"/>
      </a:accent6>
      <a:hlink>
        <a:srgbClr val="013D79"/>
      </a:hlink>
      <a:folHlink>
        <a:srgbClr val="013D79"/>
      </a:folHlink>
    </a:clrScheme>
    <a:fontScheme name="AAMC White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AMC White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White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8">
        <a:dk1>
          <a:srgbClr val="339866"/>
        </a:dk1>
        <a:lt1>
          <a:srgbClr val="FAFAFA"/>
        </a:lt1>
        <a:dk2>
          <a:srgbClr val="092F6D"/>
        </a:dk2>
        <a:lt2>
          <a:srgbClr val="FEBD67"/>
        </a:lt2>
        <a:accent1>
          <a:srgbClr val="C2C93F"/>
        </a:accent1>
        <a:accent2>
          <a:srgbClr val="54609E"/>
        </a:accent2>
        <a:accent3>
          <a:srgbClr val="AAADBA"/>
        </a:accent3>
        <a:accent4>
          <a:srgbClr val="D6D6D6"/>
        </a:accent4>
        <a:accent5>
          <a:srgbClr val="DDE1AF"/>
        </a:accent5>
        <a:accent6>
          <a:srgbClr val="4B568F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White template 9">
        <a:dk1>
          <a:srgbClr val="339866"/>
        </a:dk1>
        <a:lt1>
          <a:srgbClr val="FAFAFA"/>
        </a:lt1>
        <a:dk2>
          <a:srgbClr val="092F6D"/>
        </a:dk2>
        <a:lt2>
          <a:srgbClr val="FEBD67"/>
        </a:lt2>
        <a:accent1>
          <a:srgbClr val="339866"/>
        </a:accent1>
        <a:accent2>
          <a:srgbClr val="C1C83F"/>
        </a:accent2>
        <a:accent3>
          <a:srgbClr val="AAADBA"/>
        </a:accent3>
        <a:accent4>
          <a:srgbClr val="D6D6D6"/>
        </a:accent4>
        <a:accent5>
          <a:srgbClr val="ADCAB8"/>
        </a:accent5>
        <a:accent6>
          <a:srgbClr val="AFB538"/>
        </a:accent6>
        <a:hlink>
          <a:srgbClr val="FFFFFF"/>
        </a:hlink>
        <a:folHlink>
          <a:srgbClr val="54609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White template 10">
        <a:dk1>
          <a:srgbClr val="8E0000"/>
        </a:dk1>
        <a:lt1>
          <a:srgbClr val="FAFAFA"/>
        </a:lt1>
        <a:dk2>
          <a:srgbClr val="092F6D"/>
        </a:dk2>
        <a:lt2>
          <a:srgbClr val="FEBD67"/>
        </a:lt2>
        <a:accent1>
          <a:srgbClr val="339866"/>
        </a:accent1>
        <a:accent2>
          <a:srgbClr val="C1C83F"/>
        </a:accent2>
        <a:accent3>
          <a:srgbClr val="AAADBA"/>
        </a:accent3>
        <a:accent4>
          <a:srgbClr val="D6D6D6"/>
        </a:accent4>
        <a:accent5>
          <a:srgbClr val="ADCAB8"/>
        </a:accent5>
        <a:accent6>
          <a:srgbClr val="AFB538"/>
        </a:accent6>
        <a:hlink>
          <a:srgbClr val="FFFFFF"/>
        </a:hlink>
        <a:folHlink>
          <a:srgbClr val="54609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White template 11">
        <a:dk1>
          <a:srgbClr val="092F6D"/>
        </a:dk1>
        <a:lt1>
          <a:srgbClr val="F9F9F9"/>
        </a:lt1>
        <a:dk2>
          <a:srgbClr val="092F6D"/>
        </a:dk2>
        <a:lt2>
          <a:srgbClr val="475185"/>
        </a:lt2>
        <a:accent1>
          <a:srgbClr val="CE6F18"/>
        </a:accent1>
        <a:accent2>
          <a:srgbClr val="C1C83F"/>
        </a:accent2>
        <a:accent3>
          <a:srgbClr val="FBFBFB"/>
        </a:accent3>
        <a:accent4>
          <a:srgbClr val="06275C"/>
        </a:accent4>
        <a:accent5>
          <a:srgbClr val="E3BBAB"/>
        </a:accent5>
        <a:accent6>
          <a:srgbClr val="AFB538"/>
        </a:accent6>
        <a:hlink>
          <a:srgbClr val="092F6D"/>
        </a:hlink>
        <a:folHlink>
          <a:srgbClr val="3397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12">
        <a:dk1>
          <a:srgbClr val="092F6D"/>
        </a:dk1>
        <a:lt1>
          <a:srgbClr val="FFFFFF"/>
        </a:lt1>
        <a:dk2>
          <a:srgbClr val="092F6D"/>
        </a:dk2>
        <a:lt2>
          <a:srgbClr val="475185"/>
        </a:lt2>
        <a:accent1>
          <a:srgbClr val="CE6F18"/>
        </a:accent1>
        <a:accent2>
          <a:srgbClr val="C1C83F"/>
        </a:accent2>
        <a:accent3>
          <a:srgbClr val="FFFFFF"/>
        </a:accent3>
        <a:accent4>
          <a:srgbClr val="06275C"/>
        </a:accent4>
        <a:accent5>
          <a:srgbClr val="E3BBAB"/>
        </a:accent5>
        <a:accent6>
          <a:srgbClr val="AFB538"/>
        </a:accent6>
        <a:hlink>
          <a:srgbClr val="092F6D"/>
        </a:hlink>
        <a:folHlink>
          <a:srgbClr val="3397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13">
        <a:dk1>
          <a:srgbClr val="092F6D"/>
        </a:dk1>
        <a:lt1>
          <a:srgbClr val="FFFFFF"/>
        </a:lt1>
        <a:dk2>
          <a:srgbClr val="092F6D"/>
        </a:dk2>
        <a:lt2>
          <a:srgbClr val="475185"/>
        </a:lt2>
        <a:accent1>
          <a:srgbClr val="800000"/>
        </a:accent1>
        <a:accent2>
          <a:srgbClr val="809195"/>
        </a:accent2>
        <a:accent3>
          <a:srgbClr val="FFFFFF"/>
        </a:accent3>
        <a:accent4>
          <a:srgbClr val="06275C"/>
        </a:accent4>
        <a:accent5>
          <a:srgbClr val="C0AAAA"/>
        </a:accent5>
        <a:accent6>
          <a:srgbClr val="738387"/>
        </a:accent6>
        <a:hlink>
          <a:srgbClr val="092F6D"/>
        </a:hlink>
        <a:folHlink>
          <a:srgbClr val="256F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Grover ppt template 2014" id="{1DF60DEA-CDB9-4753-9764-702843F6BAC5}" vid="{24418389-3937-40F8-A7DE-30804439A04D}"/>
    </a:ext>
  </a:extLst>
</a:theme>
</file>

<file path=ppt/theme/theme10.xml><?xml version="1.0" encoding="utf-8"?>
<a:theme xmlns:a="http://schemas.openxmlformats.org/drawingml/2006/main" name="3_Winter 2014 Rounds">
  <a:themeElements>
    <a:clrScheme name="DGK Template">
      <a:dk1>
        <a:srgbClr val="013D79"/>
      </a:dk1>
      <a:lt1>
        <a:srgbClr val="FFFFFF"/>
      </a:lt1>
      <a:dk2>
        <a:srgbClr val="013D79"/>
      </a:dk2>
      <a:lt2>
        <a:srgbClr val="FFFFFF"/>
      </a:lt2>
      <a:accent1>
        <a:srgbClr val="FCB040"/>
      </a:accent1>
      <a:accent2>
        <a:srgbClr val="7A003B"/>
      </a:accent2>
      <a:accent3>
        <a:srgbClr val="99D08F"/>
      </a:accent3>
      <a:accent4>
        <a:srgbClr val="1BB7AC"/>
      </a:accent4>
      <a:accent5>
        <a:srgbClr val="91A5A6"/>
      </a:accent5>
      <a:accent6>
        <a:srgbClr val="547BB2"/>
      </a:accent6>
      <a:hlink>
        <a:srgbClr val="013D79"/>
      </a:hlink>
      <a:folHlink>
        <a:srgbClr val="013D79"/>
      </a:folHlink>
    </a:clrScheme>
    <a:fontScheme name="AAMC White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AMC White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White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8">
        <a:dk1>
          <a:srgbClr val="339866"/>
        </a:dk1>
        <a:lt1>
          <a:srgbClr val="FAFAFA"/>
        </a:lt1>
        <a:dk2>
          <a:srgbClr val="092F6D"/>
        </a:dk2>
        <a:lt2>
          <a:srgbClr val="FEBD67"/>
        </a:lt2>
        <a:accent1>
          <a:srgbClr val="C2C93F"/>
        </a:accent1>
        <a:accent2>
          <a:srgbClr val="54609E"/>
        </a:accent2>
        <a:accent3>
          <a:srgbClr val="AAADBA"/>
        </a:accent3>
        <a:accent4>
          <a:srgbClr val="D6D6D6"/>
        </a:accent4>
        <a:accent5>
          <a:srgbClr val="DDE1AF"/>
        </a:accent5>
        <a:accent6>
          <a:srgbClr val="4B568F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White template 9">
        <a:dk1>
          <a:srgbClr val="339866"/>
        </a:dk1>
        <a:lt1>
          <a:srgbClr val="FAFAFA"/>
        </a:lt1>
        <a:dk2>
          <a:srgbClr val="092F6D"/>
        </a:dk2>
        <a:lt2>
          <a:srgbClr val="FEBD67"/>
        </a:lt2>
        <a:accent1>
          <a:srgbClr val="339866"/>
        </a:accent1>
        <a:accent2>
          <a:srgbClr val="C1C83F"/>
        </a:accent2>
        <a:accent3>
          <a:srgbClr val="AAADBA"/>
        </a:accent3>
        <a:accent4>
          <a:srgbClr val="D6D6D6"/>
        </a:accent4>
        <a:accent5>
          <a:srgbClr val="ADCAB8"/>
        </a:accent5>
        <a:accent6>
          <a:srgbClr val="AFB538"/>
        </a:accent6>
        <a:hlink>
          <a:srgbClr val="FFFFFF"/>
        </a:hlink>
        <a:folHlink>
          <a:srgbClr val="54609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White template 10">
        <a:dk1>
          <a:srgbClr val="8E0000"/>
        </a:dk1>
        <a:lt1>
          <a:srgbClr val="FAFAFA"/>
        </a:lt1>
        <a:dk2>
          <a:srgbClr val="092F6D"/>
        </a:dk2>
        <a:lt2>
          <a:srgbClr val="FEBD67"/>
        </a:lt2>
        <a:accent1>
          <a:srgbClr val="339866"/>
        </a:accent1>
        <a:accent2>
          <a:srgbClr val="C1C83F"/>
        </a:accent2>
        <a:accent3>
          <a:srgbClr val="AAADBA"/>
        </a:accent3>
        <a:accent4>
          <a:srgbClr val="D6D6D6"/>
        </a:accent4>
        <a:accent5>
          <a:srgbClr val="ADCAB8"/>
        </a:accent5>
        <a:accent6>
          <a:srgbClr val="AFB538"/>
        </a:accent6>
        <a:hlink>
          <a:srgbClr val="FFFFFF"/>
        </a:hlink>
        <a:folHlink>
          <a:srgbClr val="54609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White template 11">
        <a:dk1>
          <a:srgbClr val="092F6D"/>
        </a:dk1>
        <a:lt1>
          <a:srgbClr val="F9F9F9"/>
        </a:lt1>
        <a:dk2>
          <a:srgbClr val="092F6D"/>
        </a:dk2>
        <a:lt2>
          <a:srgbClr val="475185"/>
        </a:lt2>
        <a:accent1>
          <a:srgbClr val="CE6F18"/>
        </a:accent1>
        <a:accent2>
          <a:srgbClr val="C1C83F"/>
        </a:accent2>
        <a:accent3>
          <a:srgbClr val="FBFBFB"/>
        </a:accent3>
        <a:accent4>
          <a:srgbClr val="06275C"/>
        </a:accent4>
        <a:accent5>
          <a:srgbClr val="E3BBAB"/>
        </a:accent5>
        <a:accent6>
          <a:srgbClr val="AFB538"/>
        </a:accent6>
        <a:hlink>
          <a:srgbClr val="092F6D"/>
        </a:hlink>
        <a:folHlink>
          <a:srgbClr val="3397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12">
        <a:dk1>
          <a:srgbClr val="092F6D"/>
        </a:dk1>
        <a:lt1>
          <a:srgbClr val="FFFFFF"/>
        </a:lt1>
        <a:dk2>
          <a:srgbClr val="092F6D"/>
        </a:dk2>
        <a:lt2>
          <a:srgbClr val="475185"/>
        </a:lt2>
        <a:accent1>
          <a:srgbClr val="CE6F18"/>
        </a:accent1>
        <a:accent2>
          <a:srgbClr val="C1C83F"/>
        </a:accent2>
        <a:accent3>
          <a:srgbClr val="FFFFFF"/>
        </a:accent3>
        <a:accent4>
          <a:srgbClr val="06275C"/>
        </a:accent4>
        <a:accent5>
          <a:srgbClr val="E3BBAB"/>
        </a:accent5>
        <a:accent6>
          <a:srgbClr val="AFB538"/>
        </a:accent6>
        <a:hlink>
          <a:srgbClr val="092F6D"/>
        </a:hlink>
        <a:folHlink>
          <a:srgbClr val="3397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13">
        <a:dk1>
          <a:srgbClr val="092F6D"/>
        </a:dk1>
        <a:lt1>
          <a:srgbClr val="FFFFFF"/>
        </a:lt1>
        <a:dk2>
          <a:srgbClr val="092F6D"/>
        </a:dk2>
        <a:lt2>
          <a:srgbClr val="475185"/>
        </a:lt2>
        <a:accent1>
          <a:srgbClr val="800000"/>
        </a:accent1>
        <a:accent2>
          <a:srgbClr val="809195"/>
        </a:accent2>
        <a:accent3>
          <a:srgbClr val="FFFFFF"/>
        </a:accent3>
        <a:accent4>
          <a:srgbClr val="06275C"/>
        </a:accent4>
        <a:accent5>
          <a:srgbClr val="C0AAAA"/>
        </a:accent5>
        <a:accent6>
          <a:srgbClr val="738387"/>
        </a:accent6>
        <a:hlink>
          <a:srgbClr val="092F6D"/>
        </a:hlink>
        <a:folHlink>
          <a:srgbClr val="256F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White - Widescreen" id="{B7AF395F-5961-4473-A768-2B1E43141719}" vid="{9F8299B4-E4FB-412B-AEC4-89219981C858}"/>
    </a:ext>
  </a:extLst>
</a:theme>
</file>

<file path=ppt/theme/theme11.xml><?xml version="1.0" encoding="utf-8"?>
<a:theme xmlns:a="http://schemas.openxmlformats.org/drawingml/2006/main" name="16_AAMC White template">
  <a:themeElements>
    <a:clrScheme name="DGK Template">
      <a:dk1>
        <a:srgbClr val="013D79"/>
      </a:dk1>
      <a:lt1>
        <a:srgbClr val="FFFFFF"/>
      </a:lt1>
      <a:dk2>
        <a:srgbClr val="013D79"/>
      </a:dk2>
      <a:lt2>
        <a:srgbClr val="FFFFFF"/>
      </a:lt2>
      <a:accent1>
        <a:srgbClr val="FCB040"/>
      </a:accent1>
      <a:accent2>
        <a:srgbClr val="7A003B"/>
      </a:accent2>
      <a:accent3>
        <a:srgbClr val="99D08F"/>
      </a:accent3>
      <a:accent4>
        <a:srgbClr val="1BB7AC"/>
      </a:accent4>
      <a:accent5>
        <a:srgbClr val="91A5A6"/>
      </a:accent5>
      <a:accent6>
        <a:srgbClr val="547BB2"/>
      </a:accent6>
      <a:hlink>
        <a:srgbClr val="013D79"/>
      </a:hlink>
      <a:folHlink>
        <a:srgbClr val="013D79"/>
      </a:folHlink>
    </a:clrScheme>
    <a:fontScheme name="AAMC White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AMC White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White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8">
        <a:dk1>
          <a:srgbClr val="339866"/>
        </a:dk1>
        <a:lt1>
          <a:srgbClr val="FAFAFA"/>
        </a:lt1>
        <a:dk2>
          <a:srgbClr val="092F6D"/>
        </a:dk2>
        <a:lt2>
          <a:srgbClr val="FEBD67"/>
        </a:lt2>
        <a:accent1>
          <a:srgbClr val="C2C93F"/>
        </a:accent1>
        <a:accent2>
          <a:srgbClr val="54609E"/>
        </a:accent2>
        <a:accent3>
          <a:srgbClr val="AAADBA"/>
        </a:accent3>
        <a:accent4>
          <a:srgbClr val="D6D6D6"/>
        </a:accent4>
        <a:accent5>
          <a:srgbClr val="DDE1AF"/>
        </a:accent5>
        <a:accent6>
          <a:srgbClr val="4B568F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White template 9">
        <a:dk1>
          <a:srgbClr val="339866"/>
        </a:dk1>
        <a:lt1>
          <a:srgbClr val="FAFAFA"/>
        </a:lt1>
        <a:dk2>
          <a:srgbClr val="092F6D"/>
        </a:dk2>
        <a:lt2>
          <a:srgbClr val="FEBD67"/>
        </a:lt2>
        <a:accent1>
          <a:srgbClr val="339866"/>
        </a:accent1>
        <a:accent2>
          <a:srgbClr val="C1C83F"/>
        </a:accent2>
        <a:accent3>
          <a:srgbClr val="AAADBA"/>
        </a:accent3>
        <a:accent4>
          <a:srgbClr val="D6D6D6"/>
        </a:accent4>
        <a:accent5>
          <a:srgbClr val="ADCAB8"/>
        </a:accent5>
        <a:accent6>
          <a:srgbClr val="AFB538"/>
        </a:accent6>
        <a:hlink>
          <a:srgbClr val="FFFFFF"/>
        </a:hlink>
        <a:folHlink>
          <a:srgbClr val="54609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White template 10">
        <a:dk1>
          <a:srgbClr val="8E0000"/>
        </a:dk1>
        <a:lt1>
          <a:srgbClr val="FAFAFA"/>
        </a:lt1>
        <a:dk2>
          <a:srgbClr val="092F6D"/>
        </a:dk2>
        <a:lt2>
          <a:srgbClr val="FEBD67"/>
        </a:lt2>
        <a:accent1>
          <a:srgbClr val="339866"/>
        </a:accent1>
        <a:accent2>
          <a:srgbClr val="C1C83F"/>
        </a:accent2>
        <a:accent3>
          <a:srgbClr val="AAADBA"/>
        </a:accent3>
        <a:accent4>
          <a:srgbClr val="D6D6D6"/>
        </a:accent4>
        <a:accent5>
          <a:srgbClr val="ADCAB8"/>
        </a:accent5>
        <a:accent6>
          <a:srgbClr val="AFB538"/>
        </a:accent6>
        <a:hlink>
          <a:srgbClr val="FFFFFF"/>
        </a:hlink>
        <a:folHlink>
          <a:srgbClr val="54609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White template 11">
        <a:dk1>
          <a:srgbClr val="092F6D"/>
        </a:dk1>
        <a:lt1>
          <a:srgbClr val="F9F9F9"/>
        </a:lt1>
        <a:dk2>
          <a:srgbClr val="092F6D"/>
        </a:dk2>
        <a:lt2>
          <a:srgbClr val="475185"/>
        </a:lt2>
        <a:accent1>
          <a:srgbClr val="CE6F18"/>
        </a:accent1>
        <a:accent2>
          <a:srgbClr val="C1C83F"/>
        </a:accent2>
        <a:accent3>
          <a:srgbClr val="FBFBFB"/>
        </a:accent3>
        <a:accent4>
          <a:srgbClr val="06275C"/>
        </a:accent4>
        <a:accent5>
          <a:srgbClr val="E3BBAB"/>
        </a:accent5>
        <a:accent6>
          <a:srgbClr val="AFB538"/>
        </a:accent6>
        <a:hlink>
          <a:srgbClr val="092F6D"/>
        </a:hlink>
        <a:folHlink>
          <a:srgbClr val="3397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12">
        <a:dk1>
          <a:srgbClr val="092F6D"/>
        </a:dk1>
        <a:lt1>
          <a:srgbClr val="FFFFFF"/>
        </a:lt1>
        <a:dk2>
          <a:srgbClr val="092F6D"/>
        </a:dk2>
        <a:lt2>
          <a:srgbClr val="475185"/>
        </a:lt2>
        <a:accent1>
          <a:srgbClr val="CE6F18"/>
        </a:accent1>
        <a:accent2>
          <a:srgbClr val="C1C83F"/>
        </a:accent2>
        <a:accent3>
          <a:srgbClr val="FFFFFF"/>
        </a:accent3>
        <a:accent4>
          <a:srgbClr val="06275C"/>
        </a:accent4>
        <a:accent5>
          <a:srgbClr val="E3BBAB"/>
        </a:accent5>
        <a:accent6>
          <a:srgbClr val="AFB538"/>
        </a:accent6>
        <a:hlink>
          <a:srgbClr val="092F6D"/>
        </a:hlink>
        <a:folHlink>
          <a:srgbClr val="3397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13">
        <a:dk1>
          <a:srgbClr val="092F6D"/>
        </a:dk1>
        <a:lt1>
          <a:srgbClr val="FFFFFF"/>
        </a:lt1>
        <a:dk2>
          <a:srgbClr val="092F6D"/>
        </a:dk2>
        <a:lt2>
          <a:srgbClr val="475185"/>
        </a:lt2>
        <a:accent1>
          <a:srgbClr val="800000"/>
        </a:accent1>
        <a:accent2>
          <a:srgbClr val="809195"/>
        </a:accent2>
        <a:accent3>
          <a:srgbClr val="FFFFFF"/>
        </a:accent3>
        <a:accent4>
          <a:srgbClr val="06275C"/>
        </a:accent4>
        <a:accent5>
          <a:srgbClr val="C0AAAA"/>
        </a:accent5>
        <a:accent6>
          <a:srgbClr val="738387"/>
        </a:accent6>
        <a:hlink>
          <a:srgbClr val="092F6D"/>
        </a:hlink>
        <a:folHlink>
          <a:srgbClr val="256F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DGK White Template" id="{34CB21ED-1EAA-4C89-83EB-092F996652DF}" vid="{57F7C512-7A44-4CF4-A912-F1A5541BC34D}"/>
    </a:ext>
  </a:extLst>
</a:theme>
</file>

<file path=ppt/theme/theme12.xml><?xml version="1.0" encoding="utf-8"?>
<a:theme xmlns:a="http://schemas.openxmlformats.org/drawingml/2006/main" name="6_AAMC White template">
  <a:themeElements>
    <a:clrScheme name="AAMC White PPT">
      <a:dk1>
        <a:srgbClr val="092F6D"/>
      </a:dk1>
      <a:lt1>
        <a:srgbClr val="FFFFFF"/>
      </a:lt1>
      <a:dk2>
        <a:srgbClr val="092F6D"/>
      </a:dk2>
      <a:lt2>
        <a:srgbClr val="FFFFFF"/>
      </a:lt2>
      <a:accent1>
        <a:srgbClr val="800000"/>
      </a:accent1>
      <a:accent2>
        <a:srgbClr val="809195"/>
      </a:accent2>
      <a:accent3>
        <a:srgbClr val="092F6D"/>
      </a:accent3>
      <a:accent4>
        <a:srgbClr val="256F4A"/>
      </a:accent4>
      <a:accent5>
        <a:srgbClr val="FF8000"/>
      </a:accent5>
      <a:accent6>
        <a:srgbClr val="CBCBFE"/>
      </a:accent6>
      <a:hlink>
        <a:srgbClr val="475185"/>
      </a:hlink>
      <a:folHlink>
        <a:srgbClr val="475185"/>
      </a:folHlink>
    </a:clrScheme>
    <a:fontScheme name="AAMC White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AMC White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White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8">
        <a:dk1>
          <a:srgbClr val="339866"/>
        </a:dk1>
        <a:lt1>
          <a:srgbClr val="FAFAFA"/>
        </a:lt1>
        <a:dk2>
          <a:srgbClr val="092F6D"/>
        </a:dk2>
        <a:lt2>
          <a:srgbClr val="FEBD67"/>
        </a:lt2>
        <a:accent1>
          <a:srgbClr val="C2C93F"/>
        </a:accent1>
        <a:accent2>
          <a:srgbClr val="54609E"/>
        </a:accent2>
        <a:accent3>
          <a:srgbClr val="AAADBA"/>
        </a:accent3>
        <a:accent4>
          <a:srgbClr val="D6D6D6"/>
        </a:accent4>
        <a:accent5>
          <a:srgbClr val="DDE1AF"/>
        </a:accent5>
        <a:accent6>
          <a:srgbClr val="4B568F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White template 9">
        <a:dk1>
          <a:srgbClr val="339866"/>
        </a:dk1>
        <a:lt1>
          <a:srgbClr val="FAFAFA"/>
        </a:lt1>
        <a:dk2>
          <a:srgbClr val="092F6D"/>
        </a:dk2>
        <a:lt2>
          <a:srgbClr val="FEBD67"/>
        </a:lt2>
        <a:accent1>
          <a:srgbClr val="339866"/>
        </a:accent1>
        <a:accent2>
          <a:srgbClr val="C1C83F"/>
        </a:accent2>
        <a:accent3>
          <a:srgbClr val="AAADBA"/>
        </a:accent3>
        <a:accent4>
          <a:srgbClr val="D6D6D6"/>
        </a:accent4>
        <a:accent5>
          <a:srgbClr val="ADCAB8"/>
        </a:accent5>
        <a:accent6>
          <a:srgbClr val="AFB538"/>
        </a:accent6>
        <a:hlink>
          <a:srgbClr val="FFFFFF"/>
        </a:hlink>
        <a:folHlink>
          <a:srgbClr val="54609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White template 10">
        <a:dk1>
          <a:srgbClr val="8E0000"/>
        </a:dk1>
        <a:lt1>
          <a:srgbClr val="FAFAFA"/>
        </a:lt1>
        <a:dk2>
          <a:srgbClr val="092F6D"/>
        </a:dk2>
        <a:lt2>
          <a:srgbClr val="FEBD67"/>
        </a:lt2>
        <a:accent1>
          <a:srgbClr val="339866"/>
        </a:accent1>
        <a:accent2>
          <a:srgbClr val="C1C83F"/>
        </a:accent2>
        <a:accent3>
          <a:srgbClr val="AAADBA"/>
        </a:accent3>
        <a:accent4>
          <a:srgbClr val="D6D6D6"/>
        </a:accent4>
        <a:accent5>
          <a:srgbClr val="ADCAB8"/>
        </a:accent5>
        <a:accent6>
          <a:srgbClr val="AFB538"/>
        </a:accent6>
        <a:hlink>
          <a:srgbClr val="FFFFFF"/>
        </a:hlink>
        <a:folHlink>
          <a:srgbClr val="54609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White template 11">
        <a:dk1>
          <a:srgbClr val="092F6D"/>
        </a:dk1>
        <a:lt1>
          <a:srgbClr val="F9F9F9"/>
        </a:lt1>
        <a:dk2>
          <a:srgbClr val="092F6D"/>
        </a:dk2>
        <a:lt2>
          <a:srgbClr val="475185"/>
        </a:lt2>
        <a:accent1>
          <a:srgbClr val="CE6F18"/>
        </a:accent1>
        <a:accent2>
          <a:srgbClr val="C1C83F"/>
        </a:accent2>
        <a:accent3>
          <a:srgbClr val="FBFBFB"/>
        </a:accent3>
        <a:accent4>
          <a:srgbClr val="06275C"/>
        </a:accent4>
        <a:accent5>
          <a:srgbClr val="E3BBAB"/>
        </a:accent5>
        <a:accent6>
          <a:srgbClr val="AFB538"/>
        </a:accent6>
        <a:hlink>
          <a:srgbClr val="092F6D"/>
        </a:hlink>
        <a:folHlink>
          <a:srgbClr val="3397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12">
        <a:dk1>
          <a:srgbClr val="092F6D"/>
        </a:dk1>
        <a:lt1>
          <a:srgbClr val="FFFFFF"/>
        </a:lt1>
        <a:dk2>
          <a:srgbClr val="092F6D"/>
        </a:dk2>
        <a:lt2>
          <a:srgbClr val="475185"/>
        </a:lt2>
        <a:accent1>
          <a:srgbClr val="CE6F18"/>
        </a:accent1>
        <a:accent2>
          <a:srgbClr val="C1C83F"/>
        </a:accent2>
        <a:accent3>
          <a:srgbClr val="FFFFFF"/>
        </a:accent3>
        <a:accent4>
          <a:srgbClr val="06275C"/>
        </a:accent4>
        <a:accent5>
          <a:srgbClr val="E3BBAB"/>
        </a:accent5>
        <a:accent6>
          <a:srgbClr val="AFB538"/>
        </a:accent6>
        <a:hlink>
          <a:srgbClr val="092F6D"/>
        </a:hlink>
        <a:folHlink>
          <a:srgbClr val="3397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13">
        <a:dk1>
          <a:srgbClr val="092F6D"/>
        </a:dk1>
        <a:lt1>
          <a:srgbClr val="FFFFFF"/>
        </a:lt1>
        <a:dk2>
          <a:srgbClr val="092F6D"/>
        </a:dk2>
        <a:lt2>
          <a:srgbClr val="475185"/>
        </a:lt2>
        <a:accent1>
          <a:srgbClr val="800000"/>
        </a:accent1>
        <a:accent2>
          <a:srgbClr val="809195"/>
        </a:accent2>
        <a:accent3>
          <a:srgbClr val="FFFFFF"/>
        </a:accent3>
        <a:accent4>
          <a:srgbClr val="06275C"/>
        </a:accent4>
        <a:accent5>
          <a:srgbClr val="C0AAAA"/>
        </a:accent5>
        <a:accent6>
          <a:srgbClr val="738387"/>
        </a:accent6>
        <a:hlink>
          <a:srgbClr val="092F6D"/>
        </a:hlink>
        <a:folHlink>
          <a:srgbClr val="256F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AMC White template">
  <a:themeElements>
    <a:clrScheme name="AAMC White PPT">
      <a:dk1>
        <a:srgbClr val="092F6D"/>
      </a:dk1>
      <a:lt1>
        <a:srgbClr val="FFFFFF"/>
      </a:lt1>
      <a:dk2>
        <a:srgbClr val="092F6D"/>
      </a:dk2>
      <a:lt2>
        <a:srgbClr val="FFFFFF"/>
      </a:lt2>
      <a:accent1>
        <a:srgbClr val="800000"/>
      </a:accent1>
      <a:accent2>
        <a:srgbClr val="809195"/>
      </a:accent2>
      <a:accent3>
        <a:srgbClr val="092F6D"/>
      </a:accent3>
      <a:accent4>
        <a:srgbClr val="256F4A"/>
      </a:accent4>
      <a:accent5>
        <a:srgbClr val="FF8000"/>
      </a:accent5>
      <a:accent6>
        <a:srgbClr val="CBCBFE"/>
      </a:accent6>
      <a:hlink>
        <a:srgbClr val="475185"/>
      </a:hlink>
      <a:folHlink>
        <a:srgbClr val="475185"/>
      </a:folHlink>
    </a:clrScheme>
    <a:fontScheme name="AAMC White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AMC White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White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8">
        <a:dk1>
          <a:srgbClr val="339866"/>
        </a:dk1>
        <a:lt1>
          <a:srgbClr val="FAFAFA"/>
        </a:lt1>
        <a:dk2>
          <a:srgbClr val="092F6D"/>
        </a:dk2>
        <a:lt2>
          <a:srgbClr val="FEBD67"/>
        </a:lt2>
        <a:accent1>
          <a:srgbClr val="C2C93F"/>
        </a:accent1>
        <a:accent2>
          <a:srgbClr val="54609E"/>
        </a:accent2>
        <a:accent3>
          <a:srgbClr val="AAADBA"/>
        </a:accent3>
        <a:accent4>
          <a:srgbClr val="D6D6D6"/>
        </a:accent4>
        <a:accent5>
          <a:srgbClr val="DDE1AF"/>
        </a:accent5>
        <a:accent6>
          <a:srgbClr val="4B568F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White template 9">
        <a:dk1>
          <a:srgbClr val="339866"/>
        </a:dk1>
        <a:lt1>
          <a:srgbClr val="FAFAFA"/>
        </a:lt1>
        <a:dk2>
          <a:srgbClr val="092F6D"/>
        </a:dk2>
        <a:lt2>
          <a:srgbClr val="FEBD67"/>
        </a:lt2>
        <a:accent1>
          <a:srgbClr val="339866"/>
        </a:accent1>
        <a:accent2>
          <a:srgbClr val="C1C83F"/>
        </a:accent2>
        <a:accent3>
          <a:srgbClr val="AAADBA"/>
        </a:accent3>
        <a:accent4>
          <a:srgbClr val="D6D6D6"/>
        </a:accent4>
        <a:accent5>
          <a:srgbClr val="ADCAB8"/>
        </a:accent5>
        <a:accent6>
          <a:srgbClr val="AFB538"/>
        </a:accent6>
        <a:hlink>
          <a:srgbClr val="FFFFFF"/>
        </a:hlink>
        <a:folHlink>
          <a:srgbClr val="54609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White template 10">
        <a:dk1>
          <a:srgbClr val="8E0000"/>
        </a:dk1>
        <a:lt1>
          <a:srgbClr val="FAFAFA"/>
        </a:lt1>
        <a:dk2>
          <a:srgbClr val="092F6D"/>
        </a:dk2>
        <a:lt2>
          <a:srgbClr val="FEBD67"/>
        </a:lt2>
        <a:accent1>
          <a:srgbClr val="339866"/>
        </a:accent1>
        <a:accent2>
          <a:srgbClr val="C1C83F"/>
        </a:accent2>
        <a:accent3>
          <a:srgbClr val="AAADBA"/>
        </a:accent3>
        <a:accent4>
          <a:srgbClr val="D6D6D6"/>
        </a:accent4>
        <a:accent5>
          <a:srgbClr val="ADCAB8"/>
        </a:accent5>
        <a:accent6>
          <a:srgbClr val="AFB538"/>
        </a:accent6>
        <a:hlink>
          <a:srgbClr val="FFFFFF"/>
        </a:hlink>
        <a:folHlink>
          <a:srgbClr val="54609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White template 11">
        <a:dk1>
          <a:srgbClr val="092F6D"/>
        </a:dk1>
        <a:lt1>
          <a:srgbClr val="F9F9F9"/>
        </a:lt1>
        <a:dk2>
          <a:srgbClr val="092F6D"/>
        </a:dk2>
        <a:lt2>
          <a:srgbClr val="475185"/>
        </a:lt2>
        <a:accent1>
          <a:srgbClr val="CE6F18"/>
        </a:accent1>
        <a:accent2>
          <a:srgbClr val="C1C83F"/>
        </a:accent2>
        <a:accent3>
          <a:srgbClr val="FBFBFB"/>
        </a:accent3>
        <a:accent4>
          <a:srgbClr val="06275C"/>
        </a:accent4>
        <a:accent5>
          <a:srgbClr val="E3BBAB"/>
        </a:accent5>
        <a:accent6>
          <a:srgbClr val="AFB538"/>
        </a:accent6>
        <a:hlink>
          <a:srgbClr val="092F6D"/>
        </a:hlink>
        <a:folHlink>
          <a:srgbClr val="3397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12">
        <a:dk1>
          <a:srgbClr val="092F6D"/>
        </a:dk1>
        <a:lt1>
          <a:srgbClr val="FFFFFF"/>
        </a:lt1>
        <a:dk2>
          <a:srgbClr val="092F6D"/>
        </a:dk2>
        <a:lt2>
          <a:srgbClr val="475185"/>
        </a:lt2>
        <a:accent1>
          <a:srgbClr val="CE6F18"/>
        </a:accent1>
        <a:accent2>
          <a:srgbClr val="C1C83F"/>
        </a:accent2>
        <a:accent3>
          <a:srgbClr val="FFFFFF"/>
        </a:accent3>
        <a:accent4>
          <a:srgbClr val="06275C"/>
        </a:accent4>
        <a:accent5>
          <a:srgbClr val="E3BBAB"/>
        </a:accent5>
        <a:accent6>
          <a:srgbClr val="AFB538"/>
        </a:accent6>
        <a:hlink>
          <a:srgbClr val="092F6D"/>
        </a:hlink>
        <a:folHlink>
          <a:srgbClr val="3397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13">
        <a:dk1>
          <a:srgbClr val="092F6D"/>
        </a:dk1>
        <a:lt1>
          <a:srgbClr val="FFFFFF"/>
        </a:lt1>
        <a:dk2>
          <a:srgbClr val="092F6D"/>
        </a:dk2>
        <a:lt2>
          <a:srgbClr val="475185"/>
        </a:lt2>
        <a:accent1>
          <a:srgbClr val="800000"/>
        </a:accent1>
        <a:accent2>
          <a:srgbClr val="809195"/>
        </a:accent2>
        <a:accent3>
          <a:srgbClr val="FFFFFF"/>
        </a:accent3>
        <a:accent4>
          <a:srgbClr val="06275C"/>
        </a:accent4>
        <a:accent5>
          <a:srgbClr val="C0AAAA"/>
        </a:accent5>
        <a:accent6>
          <a:srgbClr val="738387"/>
        </a:accent6>
        <a:hlink>
          <a:srgbClr val="092F6D"/>
        </a:hlink>
        <a:folHlink>
          <a:srgbClr val="256F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AAMC White template">
  <a:themeElements>
    <a:clrScheme name="AAMC White PPT">
      <a:dk1>
        <a:srgbClr val="092F6D"/>
      </a:dk1>
      <a:lt1>
        <a:srgbClr val="FFFFFF"/>
      </a:lt1>
      <a:dk2>
        <a:srgbClr val="092F6D"/>
      </a:dk2>
      <a:lt2>
        <a:srgbClr val="FFFFFF"/>
      </a:lt2>
      <a:accent1>
        <a:srgbClr val="800000"/>
      </a:accent1>
      <a:accent2>
        <a:srgbClr val="809195"/>
      </a:accent2>
      <a:accent3>
        <a:srgbClr val="092F6D"/>
      </a:accent3>
      <a:accent4>
        <a:srgbClr val="256F4A"/>
      </a:accent4>
      <a:accent5>
        <a:srgbClr val="FF8000"/>
      </a:accent5>
      <a:accent6>
        <a:srgbClr val="CBCBFE"/>
      </a:accent6>
      <a:hlink>
        <a:srgbClr val="475185"/>
      </a:hlink>
      <a:folHlink>
        <a:srgbClr val="475185"/>
      </a:folHlink>
    </a:clrScheme>
    <a:fontScheme name="AAMC White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AMC White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White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8">
        <a:dk1>
          <a:srgbClr val="339866"/>
        </a:dk1>
        <a:lt1>
          <a:srgbClr val="FAFAFA"/>
        </a:lt1>
        <a:dk2>
          <a:srgbClr val="092F6D"/>
        </a:dk2>
        <a:lt2>
          <a:srgbClr val="FEBD67"/>
        </a:lt2>
        <a:accent1>
          <a:srgbClr val="C2C93F"/>
        </a:accent1>
        <a:accent2>
          <a:srgbClr val="54609E"/>
        </a:accent2>
        <a:accent3>
          <a:srgbClr val="AAADBA"/>
        </a:accent3>
        <a:accent4>
          <a:srgbClr val="D6D6D6"/>
        </a:accent4>
        <a:accent5>
          <a:srgbClr val="DDE1AF"/>
        </a:accent5>
        <a:accent6>
          <a:srgbClr val="4B568F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White template 9">
        <a:dk1>
          <a:srgbClr val="339866"/>
        </a:dk1>
        <a:lt1>
          <a:srgbClr val="FAFAFA"/>
        </a:lt1>
        <a:dk2>
          <a:srgbClr val="092F6D"/>
        </a:dk2>
        <a:lt2>
          <a:srgbClr val="FEBD67"/>
        </a:lt2>
        <a:accent1>
          <a:srgbClr val="339866"/>
        </a:accent1>
        <a:accent2>
          <a:srgbClr val="C1C83F"/>
        </a:accent2>
        <a:accent3>
          <a:srgbClr val="AAADBA"/>
        </a:accent3>
        <a:accent4>
          <a:srgbClr val="D6D6D6"/>
        </a:accent4>
        <a:accent5>
          <a:srgbClr val="ADCAB8"/>
        </a:accent5>
        <a:accent6>
          <a:srgbClr val="AFB538"/>
        </a:accent6>
        <a:hlink>
          <a:srgbClr val="FFFFFF"/>
        </a:hlink>
        <a:folHlink>
          <a:srgbClr val="54609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White template 10">
        <a:dk1>
          <a:srgbClr val="8E0000"/>
        </a:dk1>
        <a:lt1>
          <a:srgbClr val="FAFAFA"/>
        </a:lt1>
        <a:dk2>
          <a:srgbClr val="092F6D"/>
        </a:dk2>
        <a:lt2>
          <a:srgbClr val="FEBD67"/>
        </a:lt2>
        <a:accent1>
          <a:srgbClr val="339866"/>
        </a:accent1>
        <a:accent2>
          <a:srgbClr val="C1C83F"/>
        </a:accent2>
        <a:accent3>
          <a:srgbClr val="AAADBA"/>
        </a:accent3>
        <a:accent4>
          <a:srgbClr val="D6D6D6"/>
        </a:accent4>
        <a:accent5>
          <a:srgbClr val="ADCAB8"/>
        </a:accent5>
        <a:accent6>
          <a:srgbClr val="AFB538"/>
        </a:accent6>
        <a:hlink>
          <a:srgbClr val="FFFFFF"/>
        </a:hlink>
        <a:folHlink>
          <a:srgbClr val="54609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White template 11">
        <a:dk1>
          <a:srgbClr val="092F6D"/>
        </a:dk1>
        <a:lt1>
          <a:srgbClr val="F9F9F9"/>
        </a:lt1>
        <a:dk2>
          <a:srgbClr val="092F6D"/>
        </a:dk2>
        <a:lt2>
          <a:srgbClr val="475185"/>
        </a:lt2>
        <a:accent1>
          <a:srgbClr val="CE6F18"/>
        </a:accent1>
        <a:accent2>
          <a:srgbClr val="C1C83F"/>
        </a:accent2>
        <a:accent3>
          <a:srgbClr val="FBFBFB"/>
        </a:accent3>
        <a:accent4>
          <a:srgbClr val="06275C"/>
        </a:accent4>
        <a:accent5>
          <a:srgbClr val="E3BBAB"/>
        </a:accent5>
        <a:accent6>
          <a:srgbClr val="AFB538"/>
        </a:accent6>
        <a:hlink>
          <a:srgbClr val="092F6D"/>
        </a:hlink>
        <a:folHlink>
          <a:srgbClr val="3397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12">
        <a:dk1>
          <a:srgbClr val="092F6D"/>
        </a:dk1>
        <a:lt1>
          <a:srgbClr val="FFFFFF"/>
        </a:lt1>
        <a:dk2>
          <a:srgbClr val="092F6D"/>
        </a:dk2>
        <a:lt2>
          <a:srgbClr val="475185"/>
        </a:lt2>
        <a:accent1>
          <a:srgbClr val="CE6F18"/>
        </a:accent1>
        <a:accent2>
          <a:srgbClr val="C1C83F"/>
        </a:accent2>
        <a:accent3>
          <a:srgbClr val="FFFFFF"/>
        </a:accent3>
        <a:accent4>
          <a:srgbClr val="06275C"/>
        </a:accent4>
        <a:accent5>
          <a:srgbClr val="E3BBAB"/>
        </a:accent5>
        <a:accent6>
          <a:srgbClr val="AFB538"/>
        </a:accent6>
        <a:hlink>
          <a:srgbClr val="092F6D"/>
        </a:hlink>
        <a:folHlink>
          <a:srgbClr val="3397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13">
        <a:dk1>
          <a:srgbClr val="092F6D"/>
        </a:dk1>
        <a:lt1>
          <a:srgbClr val="FFFFFF"/>
        </a:lt1>
        <a:dk2>
          <a:srgbClr val="092F6D"/>
        </a:dk2>
        <a:lt2>
          <a:srgbClr val="475185"/>
        </a:lt2>
        <a:accent1>
          <a:srgbClr val="800000"/>
        </a:accent1>
        <a:accent2>
          <a:srgbClr val="809195"/>
        </a:accent2>
        <a:accent3>
          <a:srgbClr val="FFFFFF"/>
        </a:accent3>
        <a:accent4>
          <a:srgbClr val="06275C"/>
        </a:accent4>
        <a:accent5>
          <a:srgbClr val="C0AAAA"/>
        </a:accent5>
        <a:accent6>
          <a:srgbClr val="738387"/>
        </a:accent6>
        <a:hlink>
          <a:srgbClr val="092F6D"/>
        </a:hlink>
        <a:folHlink>
          <a:srgbClr val="256F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AAMC White template">
  <a:themeElements>
    <a:clrScheme name="DGK Template">
      <a:dk1>
        <a:srgbClr val="013D79"/>
      </a:dk1>
      <a:lt1>
        <a:srgbClr val="FFFFFF"/>
      </a:lt1>
      <a:dk2>
        <a:srgbClr val="013D79"/>
      </a:dk2>
      <a:lt2>
        <a:srgbClr val="FFFFFF"/>
      </a:lt2>
      <a:accent1>
        <a:srgbClr val="FCB040"/>
      </a:accent1>
      <a:accent2>
        <a:srgbClr val="7A003B"/>
      </a:accent2>
      <a:accent3>
        <a:srgbClr val="99D08F"/>
      </a:accent3>
      <a:accent4>
        <a:srgbClr val="1BB7AC"/>
      </a:accent4>
      <a:accent5>
        <a:srgbClr val="91A5A6"/>
      </a:accent5>
      <a:accent6>
        <a:srgbClr val="547BB2"/>
      </a:accent6>
      <a:hlink>
        <a:srgbClr val="013D79"/>
      </a:hlink>
      <a:folHlink>
        <a:srgbClr val="013D79"/>
      </a:folHlink>
    </a:clrScheme>
    <a:fontScheme name="AAMC White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AMC White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White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8">
        <a:dk1>
          <a:srgbClr val="339866"/>
        </a:dk1>
        <a:lt1>
          <a:srgbClr val="FAFAFA"/>
        </a:lt1>
        <a:dk2>
          <a:srgbClr val="092F6D"/>
        </a:dk2>
        <a:lt2>
          <a:srgbClr val="FEBD67"/>
        </a:lt2>
        <a:accent1>
          <a:srgbClr val="C2C93F"/>
        </a:accent1>
        <a:accent2>
          <a:srgbClr val="54609E"/>
        </a:accent2>
        <a:accent3>
          <a:srgbClr val="AAADBA"/>
        </a:accent3>
        <a:accent4>
          <a:srgbClr val="D6D6D6"/>
        </a:accent4>
        <a:accent5>
          <a:srgbClr val="DDE1AF"/>
        </a:accent5>
        <a:accent6>
          <a:srgbClr val="4B568F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White template 9">
        <a:dk1>
          <a:srgbClr val="339866"/>
        </a:dk1>
        <a:lt1>
          <a:srgbClr val="FAFAFA"/>
        </a:lt1>
        <a:dk2>
          <a:srgbClr val="092F6D"/>
        </a:dk2>
        <a:lt2>
          <a:srgbClr val="FEBD67"/>
        </a:lt2>
        <a:accent1>
          <a:srgbClr val="339866"/>
        </a:accent1>
        <a:accent2>
          <a:srgbClr val="C1C83F"/>
        </a:accent2>
        <a:accent3>
          <a:srgbClr val="AAADBA"/>
        </a:accent3>
        <a:accent4>
          <a:srgbClr val="D6D6D6"/>
        </a:accent4>
        <a:accent5>
          <a:srgbClr val="ADCAB8"/>
        </a:accent5>
        <a:accent6>
          <a:srgbClr val="AFB538"/>
        </a:accent6>
        <a:hlink>
          <a:srgbClr val="FFFFFF"/>
        </a:hlink>
        <a:folHlink>
          <a:srgbClr val="54609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White template 10">
        <a:dk1>
          <a:srgbClr val="8E0000"/>
        </a:dk1>
        <a:lt1>
          <a:srgbClr val="FAFAFA"/>
        </a:lt1>
        <a:dk2>
          <a:srgbClr val="092F6D"/>
        </a:dk2>
        <a:lt2>
          <a:srgbClr val="FEBD67"/>
        </a:lt2>
        <a:accent1>
          <a:srgbClr val="339866"/>
        </a:accent1>
        <a:accent2>
          <a:srgbClr val="C1C83F"/>
        </a:accent2>
        <a:accent3>
          <a:srgbClr val="AAADBA"/>
        </a:accent3>
        <a:accent4>
          <a:srgbClr val="D6D6D6"/>
        </a:accent4>
        <a:accent5>
          <a:srgbClr val="ADCAB8"/>
        </a:accent5>
        <a:accent6>
          <a:srgbClr val="AFB538"/>
        </a:accent6>
        <a:hlink>
          <a:srgbClr val="FFFFFF"/>
        </a:hlink>
        <a:folHlink>
          <a:srgbClr val="54609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White template 11">
        <a:dk1>
          <a:srgbClr val="092F6D"/>
        </a:dk1>
        <a:lt1>
          <a:srgbClr val="F9F9F9"/>
        </a:lt1>
        <a:dk2>
          <a:srgbClr val="092F6D"/>
        </a:dk2>
        <a:lt2>
          <a:srgbClr val="475185"/>
        </a:lt2>
        <a:accent1>
          <a:srgbClr val="CE6F18"/>
        </a:accent1>
        <a:accent2>
          <a:srgbClr val="C1C83F"/>
        </a:accent2>
        <a:accent3>
          <a:srgbClr val="FBFBFB"/>
        </a:accent3>
        <a:accent4>
          <a:srgbClr val="06275C"/>
        </a:accent4>
        <a:accent5>
          <a:srgbClr val="E3BBAB"/>
        </a:accent5>
        <a:accent6>
          <a:srgbClr val="AFB538"/>
        </a:accent6>
        <a:hlink>
          <a:srgbClr val="092F6D"/>
        </a:hlink>
        <a:folHlink>
          <a:srgbClr val="3397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12">
        <a:dk1>
          <a:srgbClr val="092F6D"/>
        </a:dk1>
        <a:lt1>
          <a:srgbClr val="FFFFFF"/>
        </a:lt1>
        <a:dk2>
          <a:srgbClr val="092F6D"/>
        </a:dk2>
        <a:lt2>
          <a:srgbClr val="475185"/>
        </a:lt2>
        <a:accent1>
          <a:srgbClr val="CE6F18"/>
        </a:accent1>
        <a:accent2>
          <a:srgbClr val="C1C83F"/>
        </a:accent2>
        <a:accent3>
          <a:srgbClr val="FFFFFF"/>
        </a:accent3>
        <a:accent4>
          <a:srgbClr val="06275C"/>
        </a:accent4>
        <a:accent5>
          <a:srgbClr val="E3BBAB"/>
        </a:accent5>
        <a:accent6>
          <a:srgbClr val="AFB538"/>
        </a:accent6>
        <a:hlink>
          <a:srgbClr val="092F6D"/>
        </a:hlink>
        <a:folHlink>
          <a:srgbClr val="3397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13">
        <a:dk1>
          <a:srgbClr val="092F6D"/>
        </a:dk1>
        <a:lt1>
          <a:srgbClr val="FFFFFF"/>
        </a:lt1>
        <a:dk2>
          <a:srgbClr val="092F6D"/>
        </a:dk2>
        <a:lt2>
          <a:srgbClr val="475185"/>
        </a:lt2>
        <a:accent1>
          <a:srgbClr val="800000"/>
        </a:accent1>
        <a:accent2>
          <a:srgbClr val="809195"/>
        </a:accent2>
        <a:accent3>
          <a:srgbClr val="FFFFFF"/>
        </a:accent3>
        <a:accent4>
          <a:srgbClr val="06275C"/>
        </a:accent4>
        <a:accent5>
          <a:srgbClr val="C0AAAA"/>
        </a:accent5>
        <a:accent6>
          <a:srgbClr val="738387"/>
        </a:accent6>
        <a:hlink>
          <a:srgbClr val="092F6D"/>
        </a:hlink>
        <a:folHlink>
          <a:srgbClr val="256F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DGK White Template" id="{34CB21ED-1EAA-4C89-83EB-092F996652DF}" vid="{2FBC8A39-07D7-48FB-80B9-E18C0EA5AAEC}"/>
    </a:ext>
  </a:extLst>
</a:theme>
</file>

<file path=ppt/theme/theme5.xml><?xml version="1.0" encoding="utf-8"?>
<a:theme xmlns:a="http://schemas.openxmlformats.org/drawingml/2006/main" name="15_AAMC White template">
  <a:themeElements>
    <a:clrScheme name="DGK Template">
      <a:dk1>
        <a:srgbClr val="013D79"/>
      </a:dk1>
      <a:lt1>
        <a:srgbClr val="FFFFFF"/>
      </a:lt1>
      <a:dk2>
        <a:srgbClr val="013D79"/>
      </a:dk2>
      <a:lt2>
        <a:srgbClr val="FFFFFF"/>
      </a:lt2>
      <a:accent1>
        <a:srgbClr val="FCB040"/>
      </a:accent1>
      <a:accent2>
        <a:srgbClr val="7A003B"/>
      </a:accent2>
      <a:accent3>
        <a:srgbClr val="99D08F"/>
      </a:accent3>
      <a:accent4>
        <a:srgbClr val="1BB7AC"/>
      </a:accent4>
      <a:accent5>
        <a:srgbClr val="91A5A6"/>
      </a:accent5>
      <a:accent6>
        <a:srgbClr val="547BB2"/>
      </a:accent6>
      <a:hlink>
        <a:srgbClr val="013D79"/>
      </a:hlink>
      <a:folHlink>
        <a:srgbClr val="013D79"/>
      </a:folHlink>
    </a:clrScheme>
    <a:fontScheme name="AAMC White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AMC White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White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8">
        <a:dk1>
          <a:srgbClr val="339866"/>
        </a:dk1>
        <a:lt1>
          <a:srgbClr val="FAFAFA"/>
        </a:lt1>
        <a:dk2>
          <a:srgbClr val="092F6D"/>
        </a:dk2>
        <a:lt2>
          <a:srgbClr val="FEBD67"/>
        </a:lt2>
        <a:accent1>
          <a:srgbClr val="C2C93F"/>
        </a:accent1>
        <a:accent2>
          <a:srgbClr val="54609E"/>
        </a:accent2>
        <a:accent3>
          <a:srgbClr val="AAADBA"/>
        </a:accent3>
        <a:accent4>
          <a:srgbClr val="D6D6D6"/>
        </a:accent4>
        <a:accent5>
          <a:srgbClr val="DDE1AF"/>
        </a:accent5>
        <a:accent6>
          <a:srgbClr val="4B568F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White template 9">
        <a:dk1>
          <a:srgbClr val="339866"/>
        </a:dk1>
        <a:lt1>
          <a:srgbClr val="FAFAFA"/>
        </a:lt1>
        <a:dk2>
          <a:srgbClr val="092F6D"/>
        </a:dk2>
        <a:lt2>
          <a:srgbClr val="FEBD67"/>
        </a:lt2>
        <a:accent1>
          <a:srgbClr val="339866"/>
        </a:accent1>
        <a:accent2>
          <a:srgbClr val="C1C83F"/>
        </a:accent2>
        <a:accent3>
          <a:srgbClr val="AAADBA"/>
        </a:accent3>
        <a:accent4>
          <a:srgbClr val="D6D6D6"/>
        </a:accent4>
        <a:accent5>
          <a:srgbClr val="ADCAB8"/>
        </a:accent5>
        <a:accent6>
          <a:srgbClr val="AFB538"/>
        </a:accent6>
        <a:hlink>
          <a:srgbClr val="FFFFFF"/>
        </a:hlink>
        <a:folHlink>
          <a:srgbClr val="54609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White template 10">
        <a:dk1>
          <a:srgbClr val="8E0000"/>
        </a:dk1>
        <a:lt1>
          <a:srgbClr val="FAFAFA"/>
        </a:lt1>
        <a:dk2>
          <a:srgbClr val="092F6D"/>
        </a:dk2>
        <a:lt2>
          <a:srgbClr val="FEBD67"/>
        </a:lt2>
        <a:accent1>
          <a:srgbClr val="339866"/>
        </a:accent1>
        <a:accent2>
          <a:srgbClr val="C1C83F"/>
        </a:accent2>
        <a:accent3>
          <a:srgbClr val="AAADBA"/>
        </a:accent3>
        <a:accent4>
          <a:srgbClr val="D6D6D6"/>
        </a:accent4>
        <a:accent5>
          <a:srgbClr val="ADCAB8"/>
        </a:accent5>
        <a:accent6>
          <a:srgbClr val="AFB538"/>
        </a:accent6>
        <a:hlink>
          <a:srgbClr val="FFFFFF"/>
        </a:hlink>
        <a:folHlink>
          <a:srgbClr val="54609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White template 11">
        <a:dk1>
          <a:srgbClr val="092F6D"/>
        </a:dk1>
        <a:lt1>
          <a:srgbClr val="F9F9F9"/>
        </a:lt1>
        <a:dk2>
          <a:srgbClr val="092F6D"/>
        </a:dk2>
        <a:lt2>
          <a:srgbClr val="475185"/>
        </a:lt2>
        <a:accent1>
          <a:srgbClr val="CE6F18"/>
        </a:accent1>
        <a:accent2>
          <a:srgbClr val="C1C83F"/>
        </a:accent2>
        <a:accent3>
          <a:srgbClr val="FBFBFB"/>
        </a:accent3>
        <a:accent4>
          <a:srgbClr val="06275C"/>
        </a:accent4>
        <a:accent5>
          <a:srgbClr val="E3BBAB"/>
        </a:accent5>
        <a:accent6>
          <a:srgbClr val="AFB538"/>
        </a:accent6>
        <a:hlink>
          <a:srgbClr val="092F6D"/>
        </a:hlink>
        <a:folHlink>
          <a:srgbClr val="3397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12">
        <a:dk1>
          <a:srgbClr val="092F6D"/>
        </a:dk1>
        <a:lt1>
          <a:srgbClr val="FFFFFF"/>
        </a:lt1>
        <a:dk2>
          <a:srgbClr val="092F6D"/>
        </a:dk2>
        <a:lt2>
          <a:srgbClr val="475185"/>
        </a:lt2>
        <a:accent1>
          <a:srgbClr val="CE6F18"/>
        </a:accent1>
        <a:accent2>
          <a:srgbClr val="C1C83F"/>
        </a:accent2>
        <a:accent3>
          <a:srgbClr val="FFFFFF"/>
        </a:accent3>
        <a:accent4>
          <a:srgbClr val="06275C"/>
        </a:accent4>
        <a:accent5>
          <a:srgbClr val="E3BBAB"/>
        </a:accent5>
        <a:accent6>
          <a:srgbClr val="AFB538"/>
        </a:accent6>
        <a:hlink>
          <a:srgbClr val="092F6D"/>
        </a:hlink>
        <a:folHlink>
          <a:srgbClr val="3397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13">
        <a:dk1>
          <a:srgbClr val="092F6D"/>
        </a:dk1>
        <a:lt1>
          <a:srgbClr val="FFFFFF"/>
        </a:lt1>
        <a:dk2>
          <a:srgbClr val="092F6D"/>
        </a:dk2>
        <a:lt2>
          <a:srgbClr val="475185"/>
        </a:lt2>
        <a:accent1>
          <a:srgbClr val="800000"/>
        </a:accent1>
        <a:accent2>
          <a:srgbClr val="809195"/>
        </a:accent2>
        <a:accent3>
          <a:srgbClr val="FFFFFF"/>
        </a:accent3>
        <a:accent4>
          <a:srgbClr val="06275C"/>
        </a:accent4>
        <a:accent5>
          <a:srgbClr val="C0AAAA"/>
        </a:accent5>
        <a:accent6>
          <a:srgbClr val="738387"/>
        </a:accent6>
        <a:hlink>
          <a:srgbClr val="092F6D"/>
        </a:hlink>
        <a:folHlink>
          <a:srgbClr val="256F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DGK White Template" id="{34CB21ED-1EAA-4C89-83EB-092F996652DF}" vid="{57F7C512-7A44-4CF4-A912-F1A5541BC34D}"/>
    </a:ext>
  </a:extLst>
</a:theme>
</file>

<file path=ppt/theme/theme6.xml><?xml version="1.0" encoding="utf-8"?>
<a:theme xmlns:a="http://schemas.openxmlformats.org/drawingml/2006/main" name="1_Winter 2014 Rounds">
  <a:themeElements>
    <a:clrScheme name="DGK Template">
      <a:dk1>
        <a:srgbClr val="013D79"/>
      </a:dk1>
      <a:lt1>
        <a:srgbClr val="FFFFFF"/>
      </a:lt1>
      <a:dk2>
        <a:srgbClr val="013D79"/>
      </a:dk2>
      <a:lt2>
        <a:srgbClr val="FFFFFF"/>
      </a:lt2>
      <a:accent1>
        <a:srgbClr val="FCB040"/>
      </a:accent1>
      <a:accent2>
        <a:srgbClr val="7A003B"/>
      </a:accent2>
      <a:accent3>
        <a:srgbClr val="99D08F"/>
      </a:accent3>
      <a:accent4>
        <a:srgbClr val="1BB7AC"/>
      </a:accent4>
      <a:accent5>
        <a:srgbClr val="91A5A6"/>
      </a:accent5>
      <a:accent6>
        <a:srgbClr val="547BB2"/>
      </a:accent6>
      <a:hlink>
        <a:srgbClr val="013D79"/>
      </a:hlink>
      <a:folHlink>
        <a:srgbClr val="013D79"/>
      </a:folHlink>
    </a:clrScheme>
    <a:fontScheme name="AAMC White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AMC White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White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8">
        <a:dk1>
          <a:srgbClr val="339866"/>
        </a:dk1>
        <a:lt1>
          <a:srgbClr val="FAFAFA"/>
        </a:lt1>
        <a:dk2>
          <a:srgbClr val="092F6D"/>
        </a:dk2>
        <a:lt2>
          <a:srgbClr val="FEBD67"/>
        </a:lt2>
        <a:accent1>
          <a:srgbClr val="C2C93F"/>
        </a:accent1>
        <a:accent2>
          <a:srgbClr val="54609E"/>
        </a:accent2>
        <a:accent3>
          <a:srgbClr val="AAADBA"/>
        </a:accent3>
        <a:accent4>
          <a:srgbClr val="D6D6D6"/>
        </a:accent4>
        <a:accent5>
          <a:srgbClr val="DDE1AF"/>
        </a:accent5>
        <a:accent6>
          <a:srgbClr val="4B568F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White template 9">
        <a:dk1>
          <a:srgbClr val="339866"/>
        </a:dk1>
        <a:lt1>
          <a:srgbClr val="FAFAFA"/>
        </a:lt1>
        <a:dk2>
          <a:srgbClr val="092F6D"/>
        </a:dk2>
        <a:lt2>
          <a:srgbClr val="FEBD67"/>
        </a:lt2>
        <a:accent1>
          <a:srgbClr val="339866"/>
        </a:accent1>
        <a:accent2>
          <a:srgbClr val="C1C83F"/>
        </a:accent2>
        <a:accent3>
          <a:srgbClr val="AAADBA"/>
        </a:accent3>
        <a:accent4>
          <a:srgbClr val="D6D6D6"/>
        </a:accent4>
        <a:accent5>
          <a:srgbClr val="ADCAB8"/>
        </a:accent5>
        <a:accent6>
          <a:srgbClr val="AFB538"/>
        </a:accent6>
        <a:hlink>
          <a:srgbClr val="FFFFFF"/>
        </a:hlink>
        <a:folHlink>
          <a:srgbClr val="54609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White template 10">
        <a:dk1>
          <a:srgbClr val="8E0000"/>
        </a:dk1>
        <a:lt1>
          <a:srgbClr val="FAFAFA"/>
        </a:lt1>
        <a:dk2>
          <a:srgbClr val="092F6D"/>
        </a:dk2>
        <a:lt2>
          <a:srgbClr val="FEBD67"/>
        </a:lt2>
        <a:accent1>
          <a:srgbClr val="339866"/>
        </a:accent1>
        <a:accent2>
          <a:srgbClr val="C1C83F"/>
        </a:accent2>
        <a:accent3>
          <a:srgbClr val="AAADBA"/>
        </a:accent3>
        <a:accent4>
          <a:srgbClr val="D6D6D6"/>
        </a:accent4>
        <a:accent5>
          <a:srgbClr val="ADCAB8"/>
        </a:accent5>
        <a:accent6>
          <a:srgbClr val="AFB538"/>
        </a:accent6>
        <a:hlink>
          <a:srgbClr val="FFFFFF"/>
        </a:hlink>
        <a:folHlink>
          <a:srgbClr val="54609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White template 11">
        <a:dk1>
          <a:srgbClr val="092F6D"/>
        </a:dk1>
        <a:lt1>
          <a:srgbClr val="F9F9F9"/>
        </a:lt1>
        <a:dk2>
          <a:srgbClr val="092F6D"/>
        </a:dk2>
        <a:lt2>
          <a:srgbClr val="475185"/>
        </a:lt2>
        <a:accent1>
          <a:srgbClr val="CE6F18"/>
        </a:accent1>
        <a:accent2>
          <a:srgbClr val="C1C83F"/>
        </a:accent2>
        <a:accent3>
          <a:srgbClr val="FBFBFB"/>
        </a:accent3>
        <a:accent4>
          <a:srgbClr val="06275C"/>
        </a:accent4>
        <a:accent5>
          <a:srgbClr val="E3BBAB"/>
        </a:accent5>
        <a:accent6>
          <a:srgbClr val="AFB538"/>
        </a:accent6>
        <a:hlink>
          <a:srgbClr val="092F6D"/>
        </a:hlink>
        <a:folHlink>
          <a:srgbClr val="3397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12">
        <a:dk1>
          <a:srgbClr val="092F6D"/>
        </a:dk1>
        <a:lt1>
          <a:srgbClr val="FFFFFF"/>
        </a:lt1>
        <a:dk2>
          <a:srgbClr val="092F6D"/>
        </a:dk2>
        <a:lt2>
          <a:srgbClr val="475185"/>
        </a:lt2>
        <a:accent1>
          <a:srgbClr val="CE6F18"/>
        </a:accent1>
        <a:accent2>
          <a:srgbClr val="C1C83F"/>
        </a:accent2>
        <a:accent3>
          <a:srgbClr val="FFFFFF"/>
        </a:accent3>
        <a:accent4>
          <a:srgbClr val="06275C"/>
        </a:accent4>
        <a:accent5>
          <a:srgbClr val="E3BBAB"/>
        </a:accent5>
        <a:accent6>
          <a:srgbClr val="AFB538"/>
        </a:accent6>
        <a:hlink>
          <a:srgbClr val="092F6D"/>
        </a:hlink>
        <a:folHlink>
          <a:srgbClr val="3397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13">
        <a:dk1>
          <a:srgbClr val="092F6D"/>
        </a:dk1>
        <a:lt1>
          <a:srgbClr val="FFFFFF"/>
        </a:lt1>
        <a:dk2>
          <a:srgbClr val="092F6D"/>
        </a:dk2>
        <a:lt2>
          <a:srgbClr val="475185"/>
        </a:lt2>
        <a:accent1>
          <a:srgbClr val="800000"/>
        </a:accent1>
        <a:accent2>
          <a:srgbClr val="809195"/>
        </a:accent2>
        <a:accent3>
          <a:srgbClr val="FFFFFF"/>
        </a:accent3>
        <a:accent4>
          <a:srgbClr val="06275C"/>
        </a:accent4>
        <a:accent5>
          <a:srgbClr val="C0AAAA"/>
        </a:accent5>
        <a:accent6>
          <a:srgbClr val="738387"/>
        </a:accent6>
        <a:hlink>
          <a:srgbClr val="092F6D"/>
        </a:hlink>
        <a:folHlink>
          <a:srgbClr val="256F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White - Widescreen" id="{B7AF395F-5961-4473-A768-2B1E43141719}" vid="{9F8299B4-E4FB-412B-AEC4-89219981C858}"/>
    </a:ext>
  </a:extLst>
</a:theme>
</file>

<file path=ppt/theme/theme7.xml><?xml version="1.0" encoding="utf-8"?>
<a:theme xmlns:a="http://schemas.openxmlformats.org/drawingml/2006/main" name="4_AAMC White template">
  <a:themeElements>
    <a:clrScheme name="DGK Template">
      <a:dk1>
        <a:srgbClr val="013D79"/>
      </a:dk1>
      <a:lt1>
        <a:srgbClr val="FFFFFF"/>
      </a:lt1>
      <a:dk2>
        <a:srgbClr val="013D79"/>
      </a:dk2>
      <a:lt2>
        <a:srgbClr val="FFFFFF"/>
      </a:lt2>
      <a:accent1>
        <a:srgbClr val="FCB040"/>
      </a:accent1>
      <a:accent2>
        <a:srgbClr val="7A003B"/>
      </a:accent2>
      <a:accent3>
        <a:srgbClr val="99D08F"/>
      </a:accent3>
      <a:accent4>
        <a:srgbClr val="1BB7AC"/>
      </a:accent4>
      <a:accent5>
        <a:srgbClr val="91A5A6"/>
      </a:accent5>
      <a:accent6>
        <a:srgbClr val="547BB2"/>
      </a:accent6>
      <a:hlink>
        <a:srgbClr val="013D79"/>
      </a:hlink>
      <a:folHlink>
        <a:srgbClr val="013D79"/>
      </a:folHlink>
    </a:clrScheme>
    <a:fontScheme name="AAMC White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AMC White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White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8">
        <a:dk1>
          <a:srgbClr val="339866"/>
        </a:dk1>
        <a:lt1>
          <a:srgbClr val="FAFAFA"/>
        </a:lt1>
        <a:dk2>
          <a:srgbClr val="092F6D"/>
        </a:dk2>
        <a:lt2>
          <a:srgbClr val="FEBD67"/>
        </a:lt2>
        <a:accent1>
          <a:srgbClr val="C2C93F"/>
        </a:accent1>
        <a:accent2>
          <a:srgbClr val="54609E"/>
        </a:accent2>
        <a:accent3>
          <a:srgbClr val="AAADBA"/>
        </a:accent3>
        <a:accent4>
          <a:srgbClr val="D6D6D6"/>
        </a:accent4>
        <a:accent5>
          <a:srgbClr val="DDE1AF"/>
        </a:accent5>
        <a:accent6>
          <a:srgbClr val="4B568F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White template 9">
        <a:dk1>
          <a:srgbClr val="339866"/>
        </a:dk1>
        <a:lt1>
          <a:srgbClr val="FAFAFA"/>
        </a:lt1>
        <a:dk2>
          <a:srgbClr val="092F6D"/>
        </a:dk2>
        <a:lt2>
          <a:srgbClr val="FEBD67"/>
        </a:lt2>
        <a:accent1>
          <a:srgbClr val="339866"/>
        </a:accent1>
        <a:accent2>
          <a:srgbClr val="C1C83F"/>
        </a:accent2>
        <a:accent3>
          <a:srgbClr val="AAADBA"/>
        </a:accent3>
        <a:accent4>
          <a:srgbClr val="D6D6D6"/>
        </a:accent4>
        <a:accent5>
          <a:srgbClr val="ADCAB8"/>
        </a:accent5>
        <a:accent6>
          <a:srgbClr val="AFB538"/>
        </a:accent6>
        <a:hlink>
          <a:srgbClr val="FFFFFF"/>
        </a:hlink>
        <a:folHlink>
          <a:srgbClr val="54609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White template 10">
        <a:dk1>
          <a:srgbClr val="8E0000"/>
        </a:dk1>
        <a:lt1>
          <a:srgbClr val="FAFAFA"/>
        </a:lt1>
        <a:dk2>
          <a:srgbClr val="092F6D"/>
        </a:dk2>
        <a:lt2>
          <a:srgbClr val="FEBD67"/>
        </a:lt2>
        <a:accent1>
          <a:srgbClr val="339866"/>
        </a:accent1>
        <a:accent2>
          <a:srgbClr val="C1C83F"/>
        </a:accent2>
        <a:accent3>
          <a:srgbClr val="AAADBA"/>
        </a:accent3>
        <a:accent4>
          <a:srgbClr val="D6D6D6"/>
        </a:accent4>
        <a:accent5>
          <a:srgbClr val="ADCAB8"/>
        </a:accent5>
        <a:accent6>
          <a:srgbClr val="AFB538"/>
        </a:accent6>
        <a:hlink>
          <a:srgbClr val="FFFFFF"/>
        </a:hlink>
        <a:folHlink>
          <a:srgbClr val="54609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White template 11">
        <a:dk1>
          <a:srgbClr val="092F6D"/>
        </a:dk1>
        <a:lt1>
          <a:srgbClr val="F9F9F9"/>
        </a:lt1>
        <a:dk2>
          <a:srgbClr val="092F6D"/>
        </a:dk2>
        <a:lt2>
          <a:srgbClr val="475185"/>
        </a:lt2>
        <a:accent1>
          <a:srgbClr val="CE6F18"/>
        </a:accent1>
        <a:accent2>
          <a:srgbClr val="C1C83F"/>
        </a:accent2>
        <a:accent3>
          <a:srgbClr val="FBFBFB"/>
        </a:accent3>
        <a:accent4>
          <a:srgbClr val="06275C"/>
        </a:accent4>
        <a:accent5>
          <a:srgbClr val="E3BBAB"/>
        </a:accent5>
        <a:accent6>
          <a:srgbClr val="AFB538"/>
        </a:accent6>
        <a:hlink>
          <a:srgbClr val="092F6D"/>
        </a:hlink>
        <a:folHlink>
          <a:srgbClr val="3397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12">
        <a:dk1>
          <a:srgbClr val="092F6D"/>
        </a:dk1>
        <a:lt1>
          <a:srgbClr val="FFFFFF"/>
        </a:lt1>
        <a:dk2>
          <a:srgbClr val="092F6D"/>
        </a:dk2>
        <a:lt2>
          <a:srgbClr val="475185"/>
        </a:lt2>
        <a:accent1>
          <a:srgbClr val="CE6F18"/>
        </a:accent1>
        <a:accent2>
          <a:srgbClr val="C1C83F"/>
        </a:accent2>
        <a:accent3>
          <a:srgbClr val="FFFFFF"/>
        </a:accent3>
        <a:accent4>
          <a:srgbClr val="06275C"/>
        </a:accent4>
        <a:accent5>
          <a:srgbClr val="E3BBAB"/>
        </a:accent5>
        <a:accent6>
          <a:srgbClr val="AFB538"/>
        </a:accent6>
        <a:hlink>
          <a:srgbClr val="092F6D"/>
        </a:hlink>
        <a:folHlink>
          <a:srgbClr val="3397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13">
        <a:dk1>
          <a:srgbClr val="092F6D"/>
        </a:dk1>
        <a:lt1>
          <a:srgbClr val="FFFFFF"/>
        </a:lt1>
        <a:dk2>
          <a:srgbClr val="092F6D"/>
        </a:dk2>
        <a:lt2>
          <a:srgbClr val="475185"/>
        </a:lt2>
        <a:accent1>
          <a:srgbClr val="800000"/>
        </a:accent1>
        <a:accent2>
          <a:srgbClr val="809195"/>
        </a:accent2>
        <a:accent3>
          <a:srgbClr val="FFFFFF"/>
        </a:accent3>
        <a:accent4>
          <a:srgbClr val="06275C"/>
        </a:accent4>
        <a:accent5>
          <a:srgbClr val="C0AAAA"/>
        </a:accent5>
        <a:accent6>
          <a:srgbClr val="738387"/>
        </a:accent6>
        <a:hlink>
          <a:srgbClr val="092F6D"/>
        </a:hlink>
        <a:folHlink>
          <a:srgbClr val="256F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Grover ppt template 2014" id="{1DF60DEA-CDB9-4753-9764-702843F6BAC5}" vid="{24418389-3937-40F8-A7DE-30804439A04D}"/>
    </a:ext>
  </a:extLst>
</a:theme>
</file>

<file path=ppt/theme/theme8.xml><?xml version="1.0" encoding="utf-8"?>
<a:theme xmlns:a="http://schemas.openxmlformats.org/drawingml/2006/main" name="3_AAMC White template">
  <a:themeElements>
    <a:clrScheme name="DGK Template">
      <a:dk1>
        <a:srgbClr val="013D79"/>
      </a:dk1>
      <a:lt1>
        <a:srgbClr val="FFFFFF"/>
      </a:lt1>
      <a:dk2>
        <a:srgbClr val="013D79"/>
      </a:dk2>
      <a:lt2>
        <a:srgbClr val="FFFFFF"/>
      </a:lt2>
      <a:accent1>
        <a:srgbClr val="FCB040"/>
      </a:accent1>
      <a:accent2>
        <a:srgbClr val="7A003B"/>
      </a:accent2>
      <a:accent3>
        <a:srgbClr val="99D08F"/>
      </a:accent3>
      <a:accent4>
        <a:srgbClr val="1BB7AC"/>
      </a:accent4>
      <a:accent5>
        <a:srgbClr val="91A5A6"/>
      </a:accent5>
      <a:accent6>
        <a:srgbClr val="547BB2"/>
      </a:accent6>
      <a:hlink>
        <a:srgbClr val="013D79"/>
      </a:hlink>
      <a:folHlink>
        <a:srgbClr val="013D79"/>
      </a:folHlink>
    </a:clrScheme>
    <a:fontScheme name="AAMC White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AMC White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White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8">
        <a:dk1>
          <a:srgbClr val="339866"/>
        </a:dk1>
        <a:lt1>
          <a:srgbClr val="FAFAFA"/>
        </a:lt1>
        <a:dk2>
          <a:srgbClr val="092F6D"/>
        </a:dk2>
        <a:lt2>
          <a:srgbClr val="FEBD67"/>
        </a:lt2>
        <a:accent1>
          <a:srgbClr val="C2C93F"/>
        </a:accent1>
        <a:accent2>
          <a:srgbClr val="54609E"/>
        </a:accent2>
        <a:accent3>
          <a:srgbClr val="AAADBA"/>
        </a:accent3>
        <a:accent4>
          <a:srgbClr val="D6D6D6"/>
        </a:accent4>
        <a:accent5>
          <a:srgbClr val="DDE1AF"/>
        </a:accent5>
        <a:accent6>
          <a:srgbClr val="4B568F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White template 9">
        <a:dk1>
          <a:srgbClr val="339866"/>
        </a:dk1>
        <a:lt1>
          <a:srgbClr val="FAFAFA"/>
        </a:lt1>
        <a:dk2>
          <a:srgbClr val="092F6D"/>
        </a:dk2>
        <a:lt2>
          <a:srgbClr val="FEBD67"/>
        </a:lt2>
        <a:accent1>
          <a:srgbClr val="339866"/>
        </a:accent1>
        <a:accent2>
          <a:srgbClr val="C1C83F"/>
        </a:accent2>
        <a:accent3>
          <a:srgbClr val="AAADBA"/>
        </a:accent3>
        <a:accent4>
          <a:srgbClr val="D6D6D6"/>
        </a:accent4>
        <a:accent5>
          <a:srgbClr val="ADCAB8"/>
        </a:accent5>
        <a:accent6>
          <a:srgbClr val="AFB538"/>
        </a:accent6>
        <a:hlink>
          <a:srgbClr val="FFFFFF"/>
        </a:hlink>
        <a:folHlink>
          <a:srgbClr val="54609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White template 10">
        <a:dk1>
          <a:srgbClr val="8E0000"/>
        </a:dk1>
        <a:lt1>
          <a:srgbClr val="FAFAFA"/>
        </a:lt1>
        <a:dk2>
          <a:srgbClr val="092F6D"/>
        </a:dk2>
        <a:lt2>
          <a:srgbClr val="FEBD67"/>
        </a:lt2>
        <a:accent1>
          <a:srgbClr val="339866"/>
        </a:accent1>
        <a:accent2>
          <a:srgbClr val="C1C83F"/>
        </a:accent2>
        <a:accent3>
          <a:srgbClr val="AAADBA"/>
        </a:accent3>
        <a:accent4>
          <a:srgbClr val="D6D6D6"/>
        </a:accent4>
        <a:accent5>
          <a:srgbClr val="ADCAB8"/>
        </a:accent5>
        <a:accent6>
          <a:srgbClr val="AFB538"/>
        </a:accent6>
        <a:hlink>
          <a:srgbClr val="FFFFFF"/>
        </a:hlink>
        <a:folHlink>
          <a:srgbClr val="54609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White template 11">
        <a:dk1>
          <a:srgbClr val="092F6D"/>
        </a:dk1>
        <a:lt1>
          <a:srgbClr val="F9F9F9"/>
        </a:lt1>
        <a:dk2>
          <a:srgbClr val="092F6D"/>
        </a:dk2>
        <a:lt2>
          <a:srgbClr val="475185"/>
        </a:lt2>
        <a:accent1>
          <a:srgbClr val="CE6F18"/>
        </a:accent1>
        <a:accent2>
          <a:srgbClr val="C1C83F"/>
        </a:accent2>
        <a:accent3>
          <a:srgbClr val="FBFBFB"/>
        </a:accent3>
        <a:accent4>
          <a:srgbClr val="06275C"/>
        </a:accent4>
        <a:accent5>
          <a:srgbClr val="E3BBAB"/>
        </a:accent5>
        <a:accent6>
          <a:srgbClr val="AFB538"/>
        </a:accent6>
        <a:hlink>
          <a:srgbClr val="092F6D"/>
        </a:hlink>
        <a:folHlink>
          <a:srgbClr val="3397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12">
        <a:dk1>
          <a:srgbClr val="092F6D"/>
        </a:dk1>
        <a:lt1>
          <a:srgbClr val="FFFFFF"/>
        </a:lt1>
        <a:dk2>
          <a:srgbClr val="092F6D"/>
        </a:dk2>
        <a:lt2>
          <a:srgbClr val="475185"/>
        </a:lt2>
        <a:accent1>
          <a:srgbClr val="CE6F18"/>
        </a:accent1>
        <a:accent2>
          <a:srgbClr val="C1C83F"/>
        </a:accent2>
        <a:accent3>
          <a:srgbClr val="FFFFFF"/>
        </a:accent3>
        <a:accent4>
          <a:srgbClr val="06275C"/>
        </a:accent4>
        <a:accent5>
          <a:srgbClr val="E3BBAB"/>
        </a:accent5>
        <a:accent6>
          <a:srgbClr val="AFB538"/>
        </a:accent6>
        <a:hlink>
          <a:srgbClr val="092F6D"/>
        </a:hlink>
        <a:folHlink>
          <a:srgbClr val="3397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13">
        <a:dk1>
          <a:srgbClr val="092F6D"/>
        </a:dk1>
        <a:lt1>
          <a:srgbClr val="FFFFFF"/>
        </a:lt1>
        <a:dk2>
          <a:srgbClr val="092F6D"/>
        </a:dk2>
        <a:lt2>
          <a:srgbClr val="475185"/>
        </a:lt2>
        <a:accent1>
          <a:srgbClr val="800000"/>
        </a:accent1>
        <a:accent2>
          <a:srgbClr val="809195"/>
        </a:accent2>
        <a:accent3>
          <a:srgbClr val="FFFFFF"/>
        </a:accent3>
        <a:accent4>
          <a:srgbClr val="06275C"/>
        </a:accent4>
        <a:accent5>
          <a:srgbClr val="C0AAAA"/>
        </a:accent5>
        <a:accent6>
          <a:srgbClr val="738387"/>
        </a:accent6>
        <a:hlink>
          <a:srgbClr val="092F6D"/>
        </a:hlink>
        <a:folHlink>
          <a:srgbClr val="256F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Grover ppt template 2014" id="{1DF60DEA-CDB9-4753-9764-702843F6BAC5}" vid="{24418389-3937-40F8-A7DE-30804439A04D}"/>
    </a:ext>
  </a:extLst>
</a:theme>
</file>

<file path=ppt/theme/theme9.xml><?xml version="1.0" encoding="utf-8"?>
<a:theme xmlns:a="http://schemas.openxmlformats.org/drawingml/2006/main" name="7_AAMC White template">
  <a:themeElements>
    <a:clrScheme name="AAMC White PPT">
      <a:dk1>
        <a:srgbClr val="01267F"/>
      </a:dk1>
      <a:lt1>
        <a:srgbClr val="FFFFFF"/>
      </a:lt1>
      <a:dk2>
        <a:srgbClr val="01267F"/>
      </a:dk2>
      <a:lt2>
        <a:srgbClr val="FFFFFF"/>
      </a:lt2>
      <a:accent1>
        <a:srgbClr val="8E0000"/>
      </a:accent1>
      <a:accent2>
        <a:srgbClr val="809195"/>
      </a:accent2>
      <a:accent3>
        <a:srgbClr val="01267F"/>
      </a:accent3>
      <a:accent4>
        <a:srgbClr val="339866"/>
      </a:accent4>
      <a:accent5>
        <a:srgbClr val="FF8000"/>
      </a:accent5>
      <a:accent6>
        <a:srgbClr val="CBCBFE"/>
      </a:accent6>
      <a:hlink>
        <a:srgbClr val="01267F"/>
      </a:hlink>
      <a:folHlink>
        <a:srgbClr val="01267F"/>
      </a:folHlink>
    </a:clrScheme>
    <a:fontScheme name="AAMC White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AMC White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White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8">
        <a:dk1>
          <a:srgbClr val="339866"/>
        </a:dk1>
        <a:lt1>
          <a:srgbClr val="FAFAFA"/>
        </a:lt1>
        <a:dk2>
          <a:srgbClr val="092F6D"/>
        </a:dk2>
        <a:lt2>
          <a:srgbClr val="FEBD67"/>
        </a:lt2>
        <a:accent1>
          <a:srgbClr val="C2C93F"/>
        </a:accent1>
        <a:accent2>
          <a:srgbClr val="54609E"/>
        </a:accent2>
        <a:accent3>
          <a:srgbClr val="AAADBA"/>
        </a:accent3>
        <a:accent4>
          <a:srgbClr val="D6D6D6"/>
        </a:accent4>
        <a:accent5>
          <a:srgbClr val="DDE1AF"/>
        </a:accent5>
        <a:accent6>
          <a:srgbClr val="4B568F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White template 9">
        <a:dk1>
          <a:srgbClr val="339866"/>
        </a:dk1>
        <a:lt1>
          <a:srgbClr val="FAFAFA"/>
        </a:lt1>
        <a:dk2>
          <a:srgbClr val="092F6D"/>
        </a:dk2>
        <a:lt2>
          <a:srgbClr val="FEBD67"/>
        </a:lt2>
        <a:accent1>
          <a:srgbClr val="339866"/>
        </a:accent1>
        <a:accent2>
          <a:srgbClr val="C1C83F"/>
        </a:accent2>
        <a:accent3>
          <a:srgbClr val="AAADBA"/>
        </a:accent3>
        <a:accent4>
          <a:srgbClr val="D6D6D6"/>
        </a:accent4>
        <a:accent5>
          <a:srgbClr val="ADCAB8"/>
        </a:accent5>
        <a:accent6>
          <a:srgbClr val="AFB538"/>
        </a:accent6>
        <a:hlink>
          <a:srgbClr val="FFFFFF"/>
        </a:hlink>
        <a:folHlink>
          <a:srgbClr val="54609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White template 10">
        <a:dk1>
          <a:srgbClr val="8E0000"/>
        </a:dk1>
        <a:lt1>
          <a:srgbClr val="FAFAFA"/>
        </a:lt1>
        <a:dk2>
          <a:srgbClr val="092F6D"/>
        </a:dk2>
        <a:lt2>
          <a:srgbClr val="FEBD67"/>
        </a:lt2>
        <a:accent1>
          <a:srgbClr val="339866"/>
        </a:accent1>
        <a:accent2>
          <a:srgbClr val="C1C83F"/>
        </a:accent2>
        <a:accent3>
          <a:srgbClr val="AAADBA"/>
        </a:accent3>
        <a:accent4>
          <a:srgbClr val="D6D6D6"/>
        </a:accent4>
        <a:accent5>
          <a:srgbClr val="ADCAB8"/>
        </a:accent5>
        <a:accent6>
          <a:srgbClr val="AFB538"/>
        </a:accent6>
        <a:hlink>
          <a:srgbClr val="FFFFFF"/>
        </a:hlink>
        <a:folHlink>
          <a:srgbClr val="54609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White template 11">
        <a:dk1>
          <a:srgbClr val="092F6D"/>
        </a:dk1>
        <a:lt1>
          <a:srgbClr val="F9F9F9"/>
        </a:lt1>
        <a:dk2>
          <a:srgbClr val="092F6D"/>
        </a:dk2>
        <a:lt2>
          <a:srgbClr val="475185"/>
        </a:lt2>
        <a:accent1>
          <a:srgbClr val="CE6F18"/>
        </a:accent1>
        <a:accent2>
          <a:srgbClr val="C1C83F"/>
        </a:accent2>
        <a:accent3>
          <a:srgbClr val="FBFBFB"/>
        </a:accent3>
        <a:accent4>
          <a:srgbClr val="06275C"/>
        </a:accent4>
        <a:accent5>
          <a:srgbClr val="E3BBAB"/>
        </a:accent5>
        <a:accent6>
          <a:srgbClr val="AFB538"/>
        </a:accent6>
        <a:hlink>
          <a:srgbClr val="092F6D"/>
        </a:hlink>
        <a:folHlink>
          <a:srgbClr val="3397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12">
        <a:dk1>
          <a:srgbClr val="092F6D"/>
        </a:dk1>
        <a:lt1>
          <a:srgbClr val="FFFFFF"/>
        </a:lt1>
        <a:dk2>
          <a:srgbClr val="092F6D"/>
        </a:dk2>
        <a:lt2>
          <a:srgbClr val="475185"/>
        </a:lt2>
        <a:accent1>
          <a:srgbClr val="CE6F18"/>
        </a:accent1>
        <a:accent2>
          <a:srgbClr val="C1C83F"/>
        </a:accent2>
        <a:accent3>
          <a:srgbClr val="FFFFFF"/>
        </a:accent3>
        <a:accent4>
          <a:srgbClr val="06275C"/>
        </a:accent4>
        <a:accent5>
          <a:srgbClr val="E3BBAB"/>
        </a:accent5>
        <a:accent6>
          <a:srgbClr val="AFB538"/>
        </a:accent6>
        <a:hlink>
          <a:srgbClr val="092F6D"/>
        </a:hlink>
        <a:folHlink>
          <a:srgbClr val="3397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13">
        <a:dk1>
          <a:srgbClr val="092F6D"/>
        </a:dk1>
        <a:lt1>
          <a:srgbClr val="FFFFFF"/>
        </a:lt1>
        <a:dk2>
          <a:srgbClr val="092F6D"/>
        </a:dk2>
        <a:lt2>
          <a:srgbClr val="475185"/>
        </a:lt2>
        <a:accent1>
          <a:srgbClr val="800000"/>
        </a:accent1>
        <a:accent2>
          <a:srgbClr val="809195"/>
        </a:accent2>
        <a:accent3>
          <a:srgbClr val="FFFFFF"/>
        </a:accent3>
        <a:accent4>
          <a:srgbClr val="06275C"/>
        </a:accent4>
        <a:accent5>
          <a:srgbClr val="C0AAAA"/>
        </a:accent5>
        <a:accent6>
          <a:srgbClr val="738387"/>
        </a:accent6>
        <a:hlink>
          <a:srgbClr val="092F6D"/>
        </a:hlink>
        <a:folHlink>
          <a:srgbClr val="256F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White" id="{A05CD8C6-CDC4-4057-9F5A-A722FF150B10}" vid="{F05B1DA3-AA4D-4462-8CB1-662A9B01650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Grover ppt template 2014</Template>
  <TotalTime>13404</TotalTime>
  <Words>2076</Words>
  <Application>Microsoft Office PowerPoint</Application>
  <PresentationFormat>On-screen Show (4:3)</PresentationFormat>
  <Paragraphs>328</Paragraphs>
  <Slides>37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37</vt:i4>
      </vt:variant>
    </vt:vector>
  </HeadingPairs>
  <TitlesOfParts>
    <vt:vector size="49" baseType="lpstr">
      <vt:lpstr>AAMC White template</vt:lpstr>
      <vt:lpstr>1_AAMC White template</vt:lpstr>
      <vt:lpstr>2_AAMC White template</vt:lpstr>
      <vt:lpstr>5_AAMC White template</vt:lpstr>
      <vt:lpstr>15_AAMC White template</vt:lpstr>
      <vt:lpstr>1_Winter 2014 Rounds</vt:lpstr>
      <vt:lpstr>4_AAMC White template</vt:lpstr>
      <vt:lpstr>3_AAMC White template</vt:lpstr>
      <vt:lpstr>7_AAMC White template</vt:lpstr>
      <vt:lpstr>3_Winter 2014 Rounds</vt:lpstr>
      <vt:lpstr>16_AAMC White template</vt:lpstr>
      <vt:lpstr>6_AAMC White template</vt:lpstr>
      <vt:lpstr>PowerPoint Presentation</vt:lpstr>
      <vt:lpstr>AAMC: Med. Schools, Hospitals, MDs</vt:lpstr>
      <vt:lpstr>AAMC Hospitals’ 3 Part Mission  Advances Health </vt:lpstr>
      <vt:lpstr>PowerPoint Presentation</vt:lpstr>
      <vt:lpstr>PowerPoint Presentation</vt:lpstr>
      <vt:lpstr>AAMC’s Projected National Shortage:  ↨ 130,000 too few physicians in 2025</vt:lpstr>
      <vt:lpstr>Factors Contributing to Shortage</vt:lpstr>
      <vt:lpstr>A Growing, Aging Population Matters </vt:lpstr>
      <vt:lpstr>PowerPoint Presentation</vt:lpstr>
      <vt:lpstr>New M.D.- Granting Medical Schools Accredited Since 2002 or in the LCME Accreditation Process (as of 3/14)</vt:lpstr>
      <vt:lpstr>Matriculants, 1980-2013</vt:lpstr>
      <vt:lpstr>PowerPoint Presentation</vt:lpstr>
      <vt:lpstr>Why Do So Many Go Unmatched?  </vt:lpstr>
      <vt:lpstr>Capped Number of Residents Eligible for Medicare GME at 1996 Levels</vt:lpstr>
      <vt:lpstr>Medicare GME Payments</vt:lpstr>
      <vt:lpstr>IME is a Patient Care Payment with an “Education” Label</vt:lpstr>
      <vt:lpstr>What Do Shortages Mean for Patient Care Delivery?</vt:lpstr>
      <vt:lpstr>67% of Current VA Physician  Vacancies = Specialists</vt:lpstr>
      <vt:lpstr>PowerPoint Presentation</vt:lpstr>
      <vt:lpstr>AAMC Response to IOM Report Areas of agreement</vt:lpstr>
      <vt:lpstr>AAMC Response to IOM Report   Areas of disagreement</vt:lpstr>
      <vt:lpstr>AAMC Response to IOM Report    Areas of disagreement</vt:lpstr>
      <vt:lpstr>IOM Projects 35% Reduction to Biggest Teaching Hospitals, 34% Average Cut to All Hospitals </vt:lpstr>
      <vt:lpstr>PowerPoint Presentation</vt:lpstr>
      <vt:lpstr>Impact of IOM Proposal on Medicare GME Financing Per Resident: The Big Picture</vt:lpstr>
      <vt:lpstr>Impact of the IOM Comm.’s Recs. on Major Teaching Hospitals:  The Big Picture</vt:lpstr>
      <vt:lpstr>What Does the AAMC Recommend to Address the Growing Physician Shortage?</vt:lpstr>
      <vt:lpstr>What Does the AAMC Recommend to Address the Growing Physician Shortage?</vt:lpstr>
      <vt:lpstr>H.R. 1201 Addresses GME Accountability</vt:lpstr>
      <vt:lpstr>H.R. 1201 Addresses GME Transparency </vt:lpstr>
      <vt:lpstr>PowerPoint Presentation</vt:lpstr>
      <vt:lpstr> Arkansas = E.G. of Need for Lifting Cap Shortage Due to lack of residencies, not UME  AR has a serious shortage of physicians today </vt:lpstr>
      <vt:lpstr>AR only has 1.1 GME spot per UME spot:  Shortage Due to Cap, Not Inability to Retain MDs  AR is a model of in-state physician retention</vt:lpstr>
      <vt:lpstr>AR = E.G. of Need for Lifting Cap: Shortage Due to Cap, Not Inability to Retain MDs</vt:lpstr>
      <vt:lpstr>PowerPoint Presentation</vt:lpstr>
      <vt:lpstr>AAMCAction   @AAMCToday     @AtulGroverMD</vt:lpstr>
      <vt:lpstr>PowerPoint Presentation</vt:lpstr>
    </vt:vector>
  </TitlesOfParts>
  <Company>AAMC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Peters Willson</dc:creator>
  <cp:lastModifiedBy>Denise VanderSal</cp:lastModifiedBy>
  <cp:revision>356</cp:revision>
  <cp:lastPrinted>2014-05-09T17:54:06Z</cp:lastPrinted>
  <dcterms:created xsi:type="dcterms:W3CDTF">2014-05-05T14:10:21Z</dcterms:created>
  <dcterms:modified xsi:type="dcterms:W3CDTF">2014-10-16T04:12:53Z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08-03-13 blue ridge on white</vt:lpwstr>
  </property>
  <property fmtid="{D5CDD505-2E9C-101B-9397-08002B2CF9AE}" pid="4" name="ArticulateGUID">
    <vt:lpwstr>1BAFC813-8BED-4A3F-9159-AB029F61DAE8</vt:lpwstr>
  </property>
  <property fmtid="{D5CDD505-2E9C-101B-9397-08002B2CF9AE}" pid="5" name="ArticulateProjectFull">
    <vt:lpwstr>C:\Users\skurtz\Desktop\DGK White Template.ppta</vt:lpwstr>
  </property>
</Properties>
</file>