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8" r:id="rId3"/>
    <p:sldId id="322" r:id="rId4"/>
    <p:sldId id="323" r:id="rId5"/>
    <p:sldId id="333" r:id="rId6"/>
    <p:sldId id="334" r:id="rId7"/>
    <p:sldId id="320" r:id="rId8"/>
    <p:sldId id="319" r:id="rId9"/>
    <p:sldId id="324" r:id="rId10"/>
    <p:sldId id="325" r:id="rId11"/>
    <p:sldId id="329" r:id="rId12"/>
    <p:sldId id="327" r:id="rId13"/>
    <p:sldId id="331" r:id="rId14"/>
    <p:sldId id="257" r:id="rId15"/>
    <p:sldId id="265" r:id="rId16"/>
    <p:sldId id="266" r:id="rId17"/>
    <p:sldId id="273" r:id="rId18"/>
    <p:sldId id="274" r:id="rId19"/>
    <p:sldId id="275" r:id="rId20"/>
    <p:sldId id="276" r:id="rId21"/>
    <p:sldId id="277" r:id="rId22"/>
    <p:sldId id="278" r:id="rId23"/>
    <p:sldId id="286" r:id="rId24"/>
    <p:sldId id="326" r:id="rId25"/>
    <p:sldId id="332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A55FB65-AAB5-467A-8A58-3E0233C0938E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CC1492-AE38-48D6-B3BC-556511CB146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for Scholars:</a:t>
            </a:r>
            <a:br>
              <a:rPr lang="en-US" dirty="0" smtClean="0"/>
            </a:br>
            <a:r>
              <a:rPr lang="en-US" sz="3600" dirty="0" smtClean="0"/>
              <a:t>Quick Guidelines for Using Social Media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747463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Bill Smith, PhD</a:t>
            </a:r>
          </a:p>
          <a:p>
            <a:r>
              <a:rPr lang="en-US" sz="2400" dirty="0" smtClean="0"/>
              <a:t>Executive Director of Marketing and Communications</a:t>
            </a:r>
          </a:p>
          <a:p>
            <a:r>
              <a:rPr lang="en-US" sz="2400" dirty="0" smtClean="0"/>
              <a:t>Arkansas State University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27689"/>
            <a:ext cx="2819406" cy="22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Gallery of Horrors</a:t>
            </a:r>
            <a:endParaRPr lang="en-US" dirty="0"/>
          </a:p>
        </p:txBody>
      </p:sp>
      <p:pic>
        <p:nvPicPr>
          <p:cNvPr id="7" name="Picture 6" descr="facebook arrests for terroristic threaten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5085010" cy="4417200"/>
          </a:xfrm>
          <a:prstGeom prst="rect">
            <a:avLst/>
          </a:prstGeom>
        </p:spPr>
      </p:pic>
      <p:pic>
        <p:nvPicPr>
          <p:cNvPr id="8" name="Picture 7" descr="facebook arrests for terroristic threate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0"/>
            <a:ext cx="3379750" cy="35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Gallery of Horrors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2004219"/>
            <a:ext cx="6124575" cy="3810000"/>
          </a:xfrm>
        </p:spPr>
      </p:pic>
    </p:spTree>
    <p:extLst>
      <p:ext uri="{BB962C8B-B14F-4D97-AF65-F5344CB8AC3E}">
        <p14:creationId xmlns:p14="http://schemas.microsoft.com/office/powerpoint/2010/main" val="106452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Gallery of Horrors</a:t>
            </a:r>
            <a:endParaRPr lang="en-US" dirty="0"/>
          </a:p>
        </p:txBody>
      </p:sp>
      <p:pic>
        <p:nvPicPr>
          <p:cNvPr id="6" name="Picture 5" descr="drunk driver 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275114"/>
            <a:ext cx="4914900" cy="4212772"/>
          </a:xfrm>
          <a:prstGeom prst="rect">
            <a:avLst/>
          </a:prstGeom>
        </p:spPr>
      </p:pic>
      <p:pic>
        <p:nvPicPr>
          <p:cNvPr id="7" name="Picture 6" descr="AstoriaOre-FB-drunkdrive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5105400" cy="17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Things </a:t>
            </a:r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602164"/>
          </a:xfrm>
        </p:spPr>
        <p:txBody>
          <a:bodyPr>
            <a:normAutofit/>
          </a:bodyPr>
          <a:lstStyle/>
          <a:p>
            <a:r>
              <a:rPr lang="en-US" dirty="0" smtClean="0"/>
              <a:t>Defining your social relationship</a:t>
            </a:r>
          </a:p>
          <a:p>
            <a:pPr lvl="1"/>
            <a:r>
              <a:rPr lang="en-US" dirty="0" smtClean="0"/>
              <a:t>Consider adding to your syllabus</a:t>
            </a:r>
          </a:p>
          <a:p>
            <a:pPr lvl="1"/>
            <a:r>
              <a:rPr lang="en-US" dirty="0" smtClean="0"/>
              <a:t>Understand the power dynamic</a:t>
            </a:r>
            <a:endParaRPr lang="en-US" dirty="0" smtClean="0"/>
          </a:p>
          <a:p>
            <a:r>
              <a:rPr lang="en-US" dirty="0" smtClean="0"/>
              <a:t>Use of social in classroom</a:t>
            </a:r>
          </a:p>
          <a:p>
            <a:pPr lvl="1"/>
            <a:r>
              <a:rPr lang="en-US" dirty="0" smtClean="0"/>
              <a:t>Potential ADA compliance issues</a:t>
            </a:r>
          </a:p>
          <a:p>
            <a:pPr lvl="1"/>
            <a:r>
              <a:rPr lang="en-US" dirty="0" smtClean="0"/>
              <a:t>Individual student privacy concerns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2C=2E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Original to platform</a:t>
            </a:r>
          </a:p>
          <a:p>
            <a:r>
              <a:rPr lang="en-US" dirty="0" smtClean="0"/>
              <a:t>Concert</a:t>
            </a:r>
          </a:p>
          <a:p>
            <a:pPr lvl="1"/>
            <a:r>
              <a:rPr lang="en-US" dirty="0" smtClean="0"/>
              <a:t>Orchestra, not soloists</a:t>
            </a:r>
            <a:endParaRPr lang="en-US" dirty="0"/>
          </a:p>
          <a:p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Facebook Five</a:t>
            </a:r>
          </a:p>
          <a:p>
            <a:r>
              <a:rPr lang="en-US" dirty="0" smtClean="0"/>
              <a:t>Enrollment</a:t>
            </a:r>
          </a:p>
          <a:p>
            <a:pPr lvl="1"/>
            <a:r>
              <a:rPr lang="en-US" dirty="0" smtClean="0"/>
              <a:t>The </a:t>
            </a:r>
            <a:r>
              <a:rPr lang="en-US" smtClean="0"/>
              <a:t>Fab Four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Social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7" y="1646238"/>
            <a:ext cx="8220125" cy="4525962"/>
          </a:xfrm>
        </p:spPr>
      </p:pic>
    </p:spTree>
    <p:extLst>
      <p:ext uri="{BB962C8B-B14F-4D97-AF65-F5344CB8AC3E}">
        <p14:creationId xmlns:p14="http://schemas.microsoft.com/office/powerpoint/2010/main" val="41268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One Photo Can Do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6480"/>
            <a:ext cx="8229600" cy="3885478"/>
          </a:xfrm>
        </p:spPr>
      </p:pic>
    </p:spTree>
    <p:extLst>
      <p:ext uri="{BB962C8B-B14F-4D97-AF65-F5344CB8AC3E}">
        <p14:creationId xmlns:p14="http://schemas.microsoft.com/office/powerpoint/2010/main" val="40462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Facebook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Immediate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Post in the moment; nobody really likes leftovers</a:t>
            </a:r>
          </a:p>
          <a:p>
            <a:r>
              <a:rPr lang="en-US" dirty="0"/>
              <a:t>Sentiment</a:t>
            </a:r>
          </a:p>
          <a:p>
            <a:pPr lvl="1"/>
            <a:r>
              <a:rPr lang="en-US" sz="2000" dirty="0"/>
              <a:t>Everybody loves their grandma</a:t>
            </a:r>
          </a:p>
          <a:p>
            <a:r>
              <a:rPr lang="en-US" dirty="0"/>
              <a:t>Visual</a:t>
            </a:r>
          </a:p>
          <a:p>
            <a:pPr lvl="1"/>
            <a:r>
              <a:rPr lang="en-US" sz="2000" dirty="0"/>
              <a:t>Whenever possible, show, don't tell</a:t>
            </a:r>
          </a:p>
          <a:p>
            <a:r>
              <a:rPr lang="en-US" dirty="0"/>
              <a:t>Mobility</a:t>
            </a:r>
          </a:p>
          <a:p>
            <a:pPr lvl="1"/>
            <a:r>
              <a:rPr lang="en-US" sz="2000" dirty="0"/>
              <a:t>There is no substitute for being there</a:t>
            </a:r>
          </a:p>
          <a:p>
            <a:r>
              <a:rPr lang="en-US" dirty="0"/>
              <a:t>Brevity</a:t>
            </a:r>
          </a:p>
          <a:p>
            <a:pPr lvl="1"/>
            <a:r>
              <a:rPr lang="en-US" sz="2000" dirty="0"/>
              <a:t>Don't waste a friend's most valuable commodity: </a:t>
            </a:r>
            <a:r>
              <a:rPr lang="en-US" sz="2000" dirty="0" smtClean="0"/>
              <a:t>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1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Facebook</a:t>
            </a:r>
            <a:r>
              <a:rPr lang="en-US" dirty="0" smtClean="0"/>
              <a:t> Five: Immediate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7877"/>
            <a:ext cx="8229600" cy="41626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66594"/>
            <a:ext cx="6910387" cy="49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Facebook</a:t>
            </a:r>
            <a:r>
              <a:rPr lang="en-US" dirty="0" smtClean="0"/>
              <a:t> Five: Sentiment</a:t>
            </a:r>
            <a:endParaRPr lang="en-US" dirty="0"/>
          </a:p>
        </p:txBody>
      </p:sp>
      <p:pic>
        <p:nvPicPr>
          <p:cNvPr id="5" name="Content Placeholder 4" descr="ledet-memori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8994"/>
            <a:ext cx="8229600" cy="3600450"/>
          </a:xfrm>
        </p:spPr>
      </p:pic>
    </p:spTree>
    <p:extLst>
      <p:ext uri="{BB962C8B-B14F-4D97-AF65-F5344CB8AC3E}">
        <p14:creationId xmlns:p14="http://schemas.microsoft.com/office/powerpoint/2010/main" val="40276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social media platforms of Arkansas State become the first stop for information about Arkansas State and our educational community.</a:t>
            </a:r>
          </a:p>
          <a:p>
            <a:r>
              <a:rPr lang="en-US" dirty="0" smtClean="0"/>
              <a:t>Integrate the A-State platforms into the daily lives of our community.</a:t>
            </a:r>
          </a:p>
          <a:p>
            <a:r>
              <a:rPr lang="en-US" dirty="0" smtClean="0"/>
              <a:t>Promote interaction with potential students and regain/maintain engagement with former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8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Facebook</a:t>
            </a:r>
            <a:r>
              <a:rPr lang="en-US" dirty="0" smtClean="0"/>
              <a:t> Five: Visual</a:t>
            </a:r>
            <a:endParaRPr lang="en-US" dirty="0"/>
          </a:p>
        </p:txBody>
      </p:sp>
      <p:pic>
        <p:nvPicPr>
          <p:cNvPr id="5" name="Content Placeholder 4" descr="difference the right facebook photo makes-b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671" y="1646238"/>
            <a:ext cx="7974658" cy="4525962"/>
          </a:xfrm>
        </p:spPr>
      </p:pic>
      <p:pic>
        <p:nvPicPr>
          <p:cNvPr id="6" name="Picture 5" descr="difference the right facebook photo makes-g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7543800" cy="42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Facebook</a:t>
            </a:r>
            <a:r>
              <a:rPr lang="en-US" dirty="0" smtClean="0"/>
              <a:t> Five: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98648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Facebook</a:t>
            </a:r>
            <a:r>
              <a:rPr lang="en-US" dirty="0" smtClean="0"/>
              <a:t> Five: Brevity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4391568" cy="50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5: Bring it all together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25" y="1600200"/>
            <a:ext cx="52674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ITC Franklin Gothic Med" pitchFamily="34" charset="0"/>
              </a:rPr>
              <a:t>Security is up to what you post</a:t>
            </a:r>
          </a:p>
          <a:p>
            <a:r>
              <a:rPr lang="en-US" dirty="0" smtClean="0">
                <a:latin typeface="ITC Franklin Gothic Med" pitchFamily="34" charset="0"/>
              </a:rPr>
              <a:t>Use the settings to your </a:t>
            </a:r>
            <a:r>
              <a:rPr lang="en-US" dirty="0" smtClean="0">
                <a:latin typeface="ITC Franklin Gothic Med" pitchFamily="34" charset="0"/>
              </a:rPr>
              <a:t>advantage</a:t>
            </a:r>
          </a:p>
          <a:p>
            <a:r>
              <a:rPr lang="en-US" dirty="0" smtClean="0">
                <a:latin typeface="ITC Franklin Gothic Med" pitchFamily="34" charset="0"/>
              </a:rPr>
              <a:t>You stand in the public square</a:t>
            </a:r>
            <a:endParaRPr lang="en-US" dirty="0">
              <a:latin typeface="ITC Franklin Gothic Med" pitchFamily="34" charset="0"/>
            </a:endParaRPr>
          </a:p>
          <a:p>
            <a:r>
              <a:rPr lang="en-US" dirty="0" smtClean="0">
                <a:latin typeface="ITC Franklin Gothic Med" pitchFamily="34" charset="0"/>
              </a:rPr>
              <a:t>Know your legal impacts</a:t>
            </a:r>
            <a:endParaRPr lang="en-US" dirty="0">
              <a:latin typeface="ITC Franklin Gothic Med" pitchFamily="34" charset="0"/>
            </a:endParaRPr>
          </a:p>
          <a:p>
            <a:r>
              <a:rPr lang="en-US" dirty="0">
                <a:latin typeface="ITC Franklin Gothic Med" pitchFamily="34" charset="0"/>
              </a:rPr>
              <a:t>Nothing you would want your 	grandmother to read in the paper</a:t>
            </a:r>
          </a:p>
          <a:p>
            <a:pPr marL="0" indent="0">
              <a:buNone/>
            </a:pPr>
            <a:endParaRPr lang="en-US" sz="2400" dirty="0" smtClean="0">
              <a:latin typeface="ITC Franklin Gothic Med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ITC Franklin Gothic Med" pitchFamily="34" charset="0"/>
              </a:rPr>
              <a:t>	</a:t>
            </a:r>
            <a:r>
              <a:rPr lang="en-US" sz="2400" dirty="0" smtClean="0">
                <a:latin typeface="ITC Franklin Gothic Med" pitchFamily="34" charset="0"/>
              </a:rPr>
              <a:t>“</a:t>
            </a:r>
            <a:r>
              <a:rPr lang="en-US" sz="2400" dirty="0">
                <a:latin typeface="ITC Franklin Gothic Med" pitchFamily="34" charset="0"/>
              </a:rPr>
              <a:t>Once it’s on the internet, it’s the God-awful 		truth whether it is or it isn’t</a:t>
            </a:r>
            <a:r>
              <a:rPr lang="en-US" sz="2400" dirty="0" smtClean="0">
                <a:latin typeface="ITC Franklin Gothic Med" pitchFamily="34" charset="0"/>
              </a:rPr>
              <a:t>”</a:t>
            </a:r>
            <a:endParaRPr lang="en-US" sz="2400" dirty="0">
              <a:latin typeface="ITC Franklin Gothic M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and Visual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Coming soon to AState.edu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67000"/>
            <a:ext cx="4495806" cy="35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Reach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Smith</a:t>
            </a:r>
          </a:p>
          <a:p>
            <a:pPr lvl="1"/>
            <a:r>
              <a:rPr lang="en-US" dirty="0" smtClean="0"/>
              <a:t>103-B Administration Building</a:t>
            </a:r>
            <a:endParaRPr lang="en-US" dirty="0" smtClean="0"/>
          </a:p>
          <a:p>
            <a:pPr lvl="1"/>
            <a:r>
              <a:rPr lang="en-US" dirty="0" smtClean="0"/>
              <a:t>Arkansas State </a:t>
            </a:r>
            <a:r>
              <a:rPr lang="en-US" dirty="0" smtClean="0"/>
              <a:t>University</a:t>
            </a:r>
          </a:p>
          <a:p>
            <a:pPr lvl="1"/>
            <a:r>
              <a:rPr lang="en-US" dirty="0" smtClean="0"/>
              <a:t>870.972.2169 </a:t>
            </a:r>
            <a:r>
              <a:rPr lang="en-US" dirty="0" smtClean="0"/>
              <a:t>o | </a:t>
            </a:r>
            <a:r>
              <a:rPr lang="en-US" dirty="0" smtClean="0"/>
              <a:t>870</a:t>
            </a:r>
            <a:r>
              <a:rPr lang="en-US" dirty="0" smtClean="0"/>
              <a:t>.253.8495 </a:t>
            </a:r>
            <a:r>
              <a:rPr lang="en-US" dirty="0" smtClean="0"/>
              <a:t>c</a:t>
            </a:r>
          </a:p>
          <a:p>
            <a:pPr lvl="1"/>
            <a:r>
              <a:rPr lang="en-US" smtClean="0"/>
              <a:t>billsmith@AState.edu</a:t>
            </a:r>
            <a:endParaRPr lang="en-US" dirty="0" smtClean="0"/>
          </a:p>
          <a:p>
            <a:pPr lvl="1"/>
            <a:r>
              <a:rPr lang="en-US" dirty="0" smtClean="0"/>
              <a:t>bismith75@gmail.com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doctor_bs</a:t>
            </a:r>
            <a:r>
              <a:rPr lang="en-US" dirty="0" smtClean="0"/>
              <a:t> | Facebook.com/</a:t>
            </a:r>
            <a:r>
              <a:rPr lang="en-US" dirty="0" err="1" smtClean="0"/>
              <a:t>wabac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55090"/>
            <a:ext cx="2082805" cy="16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-12166" r="-7360" b="-1"/>
          <a:stretch/>
        </p:blipFill>
        <p:spPr>
          <a:xfrm rot="5400000">
            <a:off x="2399403" y="58974"/>
            <a:ext cx="5334001" cy="8307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Facebook?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0113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The greatest intelligence gathering and consumer data mining tool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in the history of mankind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isn’t any</a:t>
            </a:r>
          </a:p>
          <a:p>
            <a:r>
              <a:rPr lang="en-US" dirty="0" smtClean="0"/>
              <a:t>Digital assets are extremely portable</a:t>
            </a:r>
          </a:p>
          <a:p>
            <a:r>
              <a:rPr lang="en-US" dirty="0" smtClean="0"/>
              <a:t>Easily copied and widely disseminated</a:t>
            </a:r>
          </a:p>
          <a:p>
            <a:r>
              <a:rPr lang="en-US" dirty="0" smtClean="0"/>
              <a:t>Once posted, always available</a:t>
            </a:r>
          </a:p>
          <a:p>
            <a:r>
              <a:rPr lang="en-US" dirty="0" smtClean="0"/>
              <a:t>There is no delete key online</a:t>
            </a:r>
          </a:p>
          <a:p>
            <a:r>
              <a:rPr lang="en-US" dirty="0" smtClean="0"/>
              <a:t>Personal safety</a:t>
            </a:r>
          </a:p>
          <a:p>
            <a:r>
              <a:rPr lang="en-US" dirty="0" smtClean="0"/>
              <a:t>Your privacy does not </a:t>
            </a:r>
            <a:r>
              <a:rPr lang="en-US" dirty="0" smtClean="0"/>
              <a:t>depend 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smtClean="0"/>
              <a:t>on </a:t>
            </a:r>
            <a:r>
              <a:rPr lang="en-US" dirty="0" smtClean="0"/>
              <a:t>your settings</a:t>
            </a:r>
          </a:p>
          <a:p>
            <a:r>
              <a:rPr lang="en-US" dirty="0" smtClean="0"/>
              <a:t>It depends on your friends</a:t>
            </a:r>
          </a:p>
        </p:txBody>
      </p:sp>
      <p:pic>
        <p:nvPicPr>
          <p:cNvPr id="30722" name="Picture 2" descr="http://dsmith77.files.wordpress.com/2008/11/sneakers-movie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00400"/>
            <a:ext cx="2153372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Gallery of Horrors</a:t>
            </a:r>
            <a:endParaRPr lang="en-US" dirty="0"/>
          </a:p>
        </p:txBody>
      </p:sp>
      <p:pic>
        <p:nvPicPr>
          <p:cNvPr id="4" name="Content Placeholder 3" descr="augusta pissing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7827"/>
            <a:ext cx="8229600" cy="4522783"/>
          </a:xfrm>
        </p:spPr>
      </p:pic>
    </p:spTree>
    <p:extLst>
      <p:ext uri="{BB962C8B-B14F-4D97-AF65-F5344CB8AC3E}">
        <p14:creationId xmlns:p14="http://schemas.microsoft.com/office/powerpoint/2010/main" val="20738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Gallery of Horrors</a:t>
            </a:r>
            <a:endParaRPr lang="en-US" dirty="0"/>
          </a:p>
        </p:txBody>
      </p:sp>
      <p:pic>
        <p:nvPicPr>
          <p:cNvPr id="4" name="Content Placeholder 3" descr="augusta pissing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2598" y="1646238"/>
            <a:ext cx="6078803" cy="4525962"/>
          </a:xfrm>
        </p:spPr>
      </p:pic>
    </p:spTree>
    <p:extLst>
      <p:ext uri="{BB962C8B-B14F-4D97-AF65-F5344CB8AC3E}">
        <p14:creationId xmlns:p14="http://schemas.microsoft.com/office/powerpoint/2010/main" val="1781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A-State</a:t>
            </a:r>
            <a:r>
              <a:rPr lang="en-US" dirty="0" smtClean="0"/>
              <a:t> </a:t>
            </a:r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and formulation begins soon</a:t>
            </a:r>
            <a:endParaRPr lang="en-US" dirty="0" smtClean="0"/>
          </a:p>
          <a:p>
            <a:r>
              <a:rPr lang="en-US" dirty="0" smtClean="0"/>
              <a:t>Guidelines, not policies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Professional suggestions</a:t>
            </a:r>
          </a:p>
          <a:p>
            <a:r>
              <a:rPr lang="en-US" dirty="0" smtClean="0"/>
              <a:t>State employee legal issues</a:t>
            </a:r>
          </a:p>
          <a:p>
            <a:r>
              <a:rPr lang="en-US" dirty="0" smtClean="0"/>
              <a:t>Limits of federal student privacy</a:t>
            </a:r>
          </a:p>
          <a:p>
            <a:r>
              <a:rPr lang="en-US" dirty="0" smtClean="0"/>
              <a:t>Ethical behavior</a:t>
            </a:r>
            <a:endParaRPr lang="en-US" dirty="0"/>
          </a:p>
        </p:txBody>
      </p:sp>
      <p:pic>
        <p:nvPicPr>
          <p:cNvPr id="4" name="Picture 3" descr="IMG_1380.JPG"/>
          <p:cNvPicPr>
            <a:picLocks noChangeAspect="1"/>
          </p:cNvPicPr>
          <p:nvPr/>
        </p:nvPicPr>
        <p:blipFill>
          <a:blip r:embed="rId2" cstate="print"/>
          <a:srcRect l="16667" t="8719" r="15833" b="12066"/>
          <a:stretch>
            <a:fillRect/>
          </a:stretch>
        </p:blipFill>
        <p:spPr>
          <a:xfrm>
            <a:off x="6400800" y="2209800"/>
            <a:ext cx="2209800" cy="19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602164"/>
          </a:xfrm>
        </p:spPr>
        <p:txBody>
          <a:bodyPr>
            <a:normAutofit/>
          </a:bodyPr>
          <a:lstStyle/>
          <a:p>
            <a:r>
              <a:rPr lang="en-US" dirty="0" smtClean="0"/>
              <a:t>What is legal in </a:t>
            </a:r>
            <a:r>
              <a:rPr lang="en-US" dirty="0" smtClean="0"/>
              <a:t>Arkansas &amp; ASU system</a:t>
            </a:r>
            <a:endParaRPr lang="en-US" dirty="0" smtClean="0"/>
          </a:p>
          <a:p>
            <a:r>
              <a:rPr lang="en-US" dirty="0" smtClean="0"/>
              <a:t>Trademarks</a:t>
            </a:r>
          </a:p>
          <a:p>
            <a:r>
              <a:rPr lang="en-US" dirty="0" smtClean="0"/>
              <a:t>Proprietary information</a:t>
            </a:r>
          </a:p>
          <a:p>
            <a:r>
              <a:rPr lang="en-US" dirty="0" smtClean="0"/>
              <a:t>Endorsements</a:t>
            </a:r>
          </a:p>
          <a:p>
            <a:r>
              <a:rPr lang="en-US" dirty="0" smtClean="0"/>
              <a:t>Personal privacy violations</a:t>
            </a:r>
          </a:p>
          <a:p>
            <a:r>
              <a:rPr lang="en-US" dirty="0" smtClean="0"/>
              <a:t>University computing codes</a:t>
            </a:r>
          </a:p>
          <a:p>
            <a:r>
              <a:rPr lang="en-US" dirty="0" smtClean="0"/>
              <a:t>FERPA &amp; HIPPA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Astroturfing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Emergency/crisis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upreme court uphol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229600" cy="412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Gallery of Horrors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355</TotalTime>
  <Words>391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Social for Scholars: Quick Guidelines for Using Social Media</vt:lpstr>
      <vt:lpstr>Mission Statement</vt:lpstr>
      <vt:lpstr>So What is Facebook?</vt:lpstr>
      <vt:lpstr>Security</vt:lpstr>
      <vt:lpstr>The Gallery of Horrors</vt:lpstr>
      <vt:lpstr>The Gallery of Horrors</vt:lpstr>
      <vt:lpstr>A-State Guidelines</vt:lpstr>
      <vt:lpstr>Legal Things to Consider</vt:lpstr>
      <vt:lpstr>The Gallery of Horrors</vt:lpstr>
      <vt:lpstr>The Gallery of Horrors</vt:lpstr>
      <vt:lpstr>The Gallery of Horrors</vt:lpstr>
      <vt:lpstr>The Gallery of Horrors</vt:lpstr>
      <vt:lpstr>Academic Things to Consider</vt:lpstr>
      <vt:lpstr>Formula for Success</vt:lpstr>
      <vt:lpstr>Living Social</vt:lpstr>
      <vt:lpstr>What One Photo Can Do</vt:lpstr>
      <vt:lpstr>The Facebook Five</vt:lpstr>
      <vt:lpstr>The Facebook Five: Immediate</vt:lpstr>
      <vt:lpstr>The Facebook Five: Sentiment</vt:lpstr>
      <vt:lpstr>The Facebook Five: Visual</vt:lpstr>
      <vt:lpstr>The Facebook Five: Mobility</vt:lpstr>
      <vt:lpstr>The Facebook Five: Brevity</vt:lpstr>
      <vt:lpstr>Facebook 5: Bring it all together</vt:lpstr>
      <vt:lpstr>Key Things to Remember</vt:lpstr>
      <vt:lpstr>Logos and Visual Guidelines</vt:lpstr>
      <vt:lpstr>How to Reach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Overview</dc:title>
  <dc:creator>Bill Smith</dc:creator>
  <cp:lastModifiedBy>Bill Smith</cp:lastModifiedBy>
  <cp:revision>28</cp:revision>
  <dcterms:created xsi:type="dcterms:W3CDTF">2013-07-23T01:30:03Z</dcterms:created>
  <dcterms:modified xsi:type="dcterms:W3CDTF">2013-08-12T17:14:53Z</dcterms:modified>
</cp:coreProperties>
</file>