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21"/>
  </p:notesMasterIdLst>
  <p:sldIdLst>
    <p:sldId id="267" r:id="rId2"/>
    <p:sldId id="257" r:id="rId3"/>
    <p:sldId id="259" r:id="rId4"/>
    <p:sldId id="258" r:id="rId5"/>
    <p:sldId id="270" r:id="rId6"/>
    <p:sldId id="261" r:id="rId7"/>
    <p:sldId id="263" r:id="rId8"/>
    <p:sldId id="264" r:id="rId9"/>
    <p:sldId id="262" r:id="rId10"/>
    <p:sldId id="271" r:id="rId11"/>
    <p:sldId id="265" r:id="rId12"/>
    <p:sldId id="266" r:id="rId13"/>
    <p:sldId id="268" r:id="rId14"/>
    <p:sldId id="274" r:id="rId15"/>
    <p:sldId id="269" r:id="rId16"/>
    <p:sldId id="256" r:id="rId17"/>
    <p:sldId id="260"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9DC431-3840-44E4-B0CC-8817423586FF}" type="datetimeFigureOut">
              <a:rPr lang="en-US" smtClean="0"/>
              <a:pPr/>
              <a:t>8/16/2011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A690CC-6064-4849-8CD6-3219B791E112}" type="slidenum">
              <a:rPr lang="en-US" smtClean="0"/>
              <a:pPr/>
              <a:t>‹#›</a:t>
            </a:fld>
            <a:endParaRPr lang="en-US"/>
          </a:p>
        </p:txBody>
      </p:sp>
    </p:spTree>
    <p:extLst>
      <p:ext uri="{BB962C8B-B14F-4D97-AF65-F5344CB8AC3E}">
        <p14:creationId xmlns:p14="http://schemas.microsoft.com/office/powerpoint/2010/main" val="2132733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690CC-6064-4849-8CD6-3219B791E112}" type="slidenum">
              <a:rPr lang="en-US" smtClean="0"/>
              <a:pPr/>
              <a:t>11</a:t>
            </a:fld>
            <a:endParaRPr lang="en-US"/>
          </a:p>
        </p:txBody>
      </p:sp>
    </p:spTree>
    <p:extLst>
      <p:ext uri="{BB962C8B-B14F-4D97-AF65-F5344CB8AC3E}">
        <p14:creationId xmlns:p14="http://schemas.microsoft.com/office/powerpoint/2010/main" val="247124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690CC-6064-4849-8CD6-3219B791E112}" type="slidenum">
              <a:rPr lang="en-US" smtClean="0"/>
              <a:pPr/>
              <a:t>16</a:t>
            </a:fld>
            <a:endParaRPr lang="en-US"/>
          </a:p>
        </p:txBody>
      </p:sp>
    </p:spTree>
    <p:extLst>
      <p:ext uri="{BB962C8B-B14F-4D97-AF65-F5344CB8AC3E}">
        <p14:creationId xmlns:p14="http://schemas.microsoft.com/office/powerpoint/2010/main" val="7871754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E58F5A-5699-47D0-A469-2A85AB09CBEE}" type="datetimeFigureOut">
              <a:rPr lang="en-US" smtClean="0"/>
              <a:pPr/>
              <a:t>8/16/2011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1FF146A-AF0E-4162-AB65-01743C57A4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E58F5A-5699-47D0-A469-2A85AB09CBEE}" type="datetimeFigureOut">
              <a:rPr lang="en-US" smtClean="0"/>
              <a:pPr/>
              <a:t>8/16/2011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FF146A-AF0E-4162-AB65-01743C57A4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E58F5A-5699-47D0-A469-2A85AB09CBEE}" type="datetimeFigureOut">
              <a:rPr lang="en-US" smtClean="0"/>
              <a:pPr/>
              <a:t>8/16/2011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FF146A-AF0E-4162-AB65-01743C57A4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E58F5A-5699-47D0-A469-2A85AB09CBEE}" type="datetimeFigureOut">
              <a:rPr lang="en-US" smtClean="0"/>
              <a:pPr/>
              <a:t>8/16/2011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FF146A-AF0E-4162-AB65-01743C57A4F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E58F5A-5699-47D0-A469-2A85AB09CBEE}" type="datetimeFigureOut">
              <a:rPr lang="en-US" smtClean="0"/>
              <a:pPr/>
              <a:t>8/16/2011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FF146A-AF0E-4162-AB65-01743C57A4F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E58F5A-5699-47D0-A469-2A85AB09CBEE}" type="datetimeFigureOut">
              <a:rPr lang="en-US" smtClean="0"/>
              <a:pPr/>
              <a:t>8/16/2011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FF146A-AF0E-4162-AB65-01743C57A4F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E58F5A-5699-47D0-A469-2A85AB09CBEE}" type="datetimeFigureOut">
              <a:rPr lang="en-US" smtClean="0"/>
              <a:pPr/>
              <a:t>8/16/2011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1FF146A-AF0E-4162-AB65-01743C57A4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3E58F5A-5699-47D0-A469-2A85AB09CBEE}" type="datetimeFigureOut">
              <a:rPr lang="en-US" smtClean="0"/>
              <a:pPr/>
              <a:t>8/16/2011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1FF146A-AF0E-4162-AB65-01743C57A4F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3E58F5A-5699-47D0-A469-2A85AB09CBEE}" type="datetimeFigureOut">
              <a:rPr lang="en-US" smtClean="0"/>
              <a:pPr/>
              <a:t>8/16/2011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1FF146A-AF0E-4162-AB65-01743C57A4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3E58F5A-5699-47D0-A469-2A85AB09CBEE}" type="datetimeFigureOut">
              <a:rPr lang="en-US" smtClean="0"/>
              <a:pPr/>
              <a:t>8/16/2011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FF146A-AF0E-4162-AB65-01743C57A4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E58F5A-5699-47D0-A469-2A85AB09CBEE}" type="datetimeFigureOut">
              <a:rPr lang="en-US" smtClean="0"/>
              <a:pPr/>
              <a:t>8/16/2011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1FF146A-AF0E-4162-AB65-01743C57A4F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E58F5A-5699-47D0-A469-2A85AB09CBEE}" type="datetimeFigureOut">
              <a:rPr lang="en-US" smtClean="0"/>
              <a:pPr/>
              <a:t>8/16/2011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1FF146A-AF0E-4162-AB65-01743C57A4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wmf"/><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7200"/>
            <a:ext cx="7772400" cy="1447799"/>
          </a:xfrm>
        </p:spPr>
        <p:txBody>
          <a:bodyPr/>
          <a:lstStyle/>
          <a:p>
            <a:pPr algn="ctr"/>
            <a:r>
              <a:rPr lang="en-US" dirty="0" smtClean="0"/>
              <a:t>Academic Policies</a:t>
            </a:r>
            <a:endParaRPr lang="en-US" dirty="0"/>
          </a:p>
        </p:txBody>
      </p:sp>
      <p:sp>
        <p:nvSpPr>
          <p:cNvPr id="5" name="Subtitle 4"/>
          <p:cNvSpPr>
            <a:spLocks noGrp="1"/>
          </p:cNvSpPr>
          <p:nvPr>
            <p:ph type="subTitle" idx="1"/>
          </p:nvPr>
        </p:nvSpPr>
        <p:spPr>
          <a:xfrm>
            <a:off x="762000" y="1981200"/>
            <a:ext cx="8001000" cy="3124200"/>
          </a:xfrm>
        </p:spPr>
        <p:txBody>
          <a:bodyPr>
            <a:normAutofit lnSpcReduction="10000"/>
          </a:bodyPr>
          <a:lstStyle/>
          <a:p>
            <a:pPr algn="l"/>
            <a:r>
              <a:rPr lang="en-US" sz="2800" b="1" dirty="0" smtClean="0"/>
              <a:t>Resources on www.astate.edu:</a:t>
            </a:r>
          </a:p>
          <a:p>
            <a:pPr marL="514350" indent="-514350" algn="l">
              <a:buFont typeface="Wingdings" pitchFamily="2" charset="2"/>
              <a:buChar char="v"/>
            </a:pPr>
            <a:r>
              <a:rPr lang="en-US" sz="2800" b="1" dirty="0" smtClean="0"/>
              <a:t>Undergraduate Bulletin</a:t>
            </a:r>
          </a:p>
          <a:p>
            <a:pPr marL="514350" indent="-514350" algn="l">
              <a:buFont typeface="Wingdings" pitchFamily="2" charset="2"/>
              <a:buChar char="v"/>
            </a:pPr>
            <a:r>
              <a:rPr lang="en-US" sz="2800" b="1" dirty="0" smtClean="0"/>
              <a:t>Graduate Bulletin</a:t>
            </a:r>
          </a:p>
          <a:p>
            <a:pPr marL="514350" indent="-514350" algn="l">
              <a:buFont typeface="Wingdings" pitchFamily="2" charset="2"/>
              <a:buChar char="v"/>
            </a:pPr>
            <a:r>
              <a:rPr lang="en-US" sz="2800" b="1" dirty="0" smtClean="0"/>
              <a:t>Student Handbook</a:t>
            </a:r>
          </a:p>
          <a:p>
            <a:pPr marL="514350" indent="-514350" algn="l">
              <a:buFont typeface="Wingdings" pitchFamily="2" charset="2"/>
              <a:buChar char="v"/>
            </a:pPr>
            <a:r>
              <a:rPr lang="en-US" sz="2800" b="1" dirty="0" smtClean="0"/>
              <a:t>Individual Program Handbooks</a:t>
            </a:r>
          </a:p>
          <a:p>
            <a:pPr marL="514350" indent="-514350" algn="l">
              <a:buFont typeface="Wingdings" pitchFamily="2" charset="2"/>
              <a:buChar char="v"/>
            </a:pPr>
            <a:r>
              <a:rPr lang="en-US" sz="2800" b="1" dirty="0" smtClean="0"/>
              <a:t>www.astate.edu/a/registrar/faculty-staff/ferpa.dot</a:t>
            </a:r>
            <a:endParaRPr lang="en-US" sz="2800" b="1" dirty="0"/>
          </a:p>
        </p:txBody>
      </p:sp>
    </p:spTree>
    <p:extLst>
      <p:ext uri="{BB962C8B-B14F-4D97-AF65-F5344CB8AC3E}">
        <p14:creationId xmlns:p14="http://schemas.microsoft.com/office/powerpoint/2010/main" val="2612661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8888" y="914400"/>
            <a:ext cx="7848600" cy="5001369"/>
          </a:xfrm>
          <a:prstGeom prst="rect">
            <a:avLst/>
          </a:prstGeom>
        </p:spPr>
        <p:txBody>
          <a:bodyPr wrap="square">
            <a:spAutoFit/>
          </a:bodyPr>
          <a:lstStyle/>
          <a:p>
            <a:pPr marL="457200" indent="-457200">
              <a:spcBef>
                <a:spcPts val="600"/>
              </a:spcBef>
              <a:buClr>
                <a:srgbClr val="C00000"/>
              </a:buClr>
              <a:buFont typeface="Wingdings" pitchFamily="2" charset="2"/>
              <a:buChar char="v"/>
            </a:pPr>
            <a:r>
              <a:rPr lang="en-US" sz="2300" b="1" dirty="0"/>
              <a:t>Procrastination, pressure of work in other courses, or work not connected with the student's school load are not satisfactory reasons for an "I" grade. </a:t>
            </a:r>
            <a:endParaRPr lang="en-US" sz="2300" b="1" dirty="0" smtClean="0"/>
          </a:p>
          <a:p>
            <a:pPr marL="457200" indent="-457200">
              <a:spcBef>
                <a:spcPts val="600"/>
              </a:spcBef>
              <a:buClr>
                <a:srgbClr val="C00000"/>
              </a:buClr>
              <a:buFont typeface="Wingdings" pitchFamily="2" charset="2"/>
              <a:buChar char="v"/>
            </a:pPr>
            <a:endParaRPr lang="en-US" sz="2300" b="1" dirty="0"/>
          </a:p>
          <a:p>
            <a:pPr marL="457200" indent="-457200">
              <a:spcBef>
                <a:spcPts val="600"/>
              </a:spcBef>
              <a:buClr>
                <a:srgbClr val="C00000"/>
              </a:buClr>
              <a:buFont typeface="Wingdings" pitchFamily="2" charset="2"/>
              <a:buChar char="v"/>
            </a:pPr>
            <a:r>
              <a:rPr lang="en-US" sz="2300" b="1" dirty="0"/>
              <a:t>All "I" grades must have prior approval of the department chair in which the course is offered, which requires the "Request for Incomplete Grade" form to be on file with the department and the Office of the Registrar</a:t>
            </a:r>
            <a:r>
              <a:rPr lang="en-US" sz="2300" b="1" dirty="0" smtClean="0"/>
              <a:t>.</a:t>
            </a:r>
          </a:p>
          <a:p>
            <a:pPr marL="457200" indent="-457200">
              <a:spcBef>
                <a:spcPts val="600"/>
              </a:spcBef>
              <a:buClr>
                <a:srgbClr val="C00000"/>
              </a:buClr>
            </a:pPr>
            <a:endParaRPr lang="en-US" sz="2300" b="1" dirty="0" smtClean="0"/>
          </a:p>
          <a:p>
            <a:pPr marL="457200" indent="-457200">
              <a:spcBef>
                <a:spcPts val="600"/>
              </a:spcBef>
              <a:buClr>
                <a:srgbClr val="C00000"/>
              </a:buClr>
              <a:buFont typeface="Wingdings" pitchFamily="2" charset="2"/>
              <a:buChar char="v"/>
            </a:pPr>
            <a:r>
              <a:rPr lang="en-US" sz="2300" b="1" dirty="0" smtClean="0"/>
              <a:t>If the student needs to sit in class to complete “I” work, this is permissible – </a:t>
            </a:r>
            <a:r>
              <a:rPr lang="en-US" sz="2300" b="1" u="sng" dirty="0" smtClean="0"/>
              <a:t>do not </a:t>
            </a:r>
            <a:r>
              <a:rPr lang="en-US" sz="2300" b="1" dirty="0" smtClean="0"/>
              <a:t>have the student “re-enroll”  in the class.</a:t>
            </a:r>
            <a:endParaRPr lang="en-US" sz="2300" b="1" dirty="0"/>
          </a:p>
        </p:txBody>
      </p:sp>
    </p:spTree>
    <p:extLst>
      <p:ext uri="{BB962C8B-B14F-4D97-AF65-F5344CB8AC3E}">
        <p14:creationId xmlns:p14="http://schemas.microsoft.com/office/powerpoint/2010/main" val="479095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28600" y="1481328"/>
            <a:ext cx="8610600" cy="4525963"/>
          </a:xfrm>
        </p:spPr>
        <p:txBody>
          <a:bodyPr>
            <a:noAutofit/>
          </a:bodyPr>
          <a:lstStyle/>
          <a:p>
            <a:pPr algn="l">
              <a:spcBef>
                <a:spcPts val="0"/>
              </a:spcBef>
              <a:buFont typeface="Wingdings" pitchFamily="2" charset="2"/>
              <a:buChar char="v"/>
            </a:pPr>
            <a:r>
              <a:rPr lang="en-US" sz="2200" b="1" dirty="0" smtClean="0">
                <a:solidFill>
                  <a:schemeClr val="tx1"/>
                </a:solidFill>
              </a:rPr>
              <a:t>A </a:t>
            </a:r>
            <a:r>
              <a:rPr lang="en-US" sz="2200" b="1" dirty="0">
                <a:solidFill>
                  <a:schemeClr val="tx1"/>
                </a:solidFill>
              </a:rPr>
              <a:t>student activated during the course of a semester shall be </a:t>
            </a:r>
            <a:r>
              <a:rPr lang="en-US" sz="2200" b="1" dirty="0" smtClean="0">
                <a:solidFill>
                  <a:schemeClr val="tx1"/>
                </a:solidFill>
              </a:rPr>
              <a:t>entitled to </a:t>
            </a:r>
            <a:r>
              <a:rPr lang="en-US" sz="2200" b="1" dirty="0">
                <a:solidFill>
                  <a:schemeClr val="tx1"/>
                </a:solidFill>
              </a:rPr>
              <a:t>free tuition for one semester at the institution where </a:t>
            </a:r>
            <a:r>
              <a:rPr lang="en-US" sz="2200" b="1" dirty="0" smtClean="0">
                <a:solidFill>
                  <a:schemeClr val="tx1"/>
                </a:solidFill>
              </a:rPr>
              <a:t>attendance had </a:t>
            </a:r>
            <a:r>
              <a:rPr lang="en-US" sz="2200" b="1" dirty="0">
                <a:solidFill>
                  <a:schemeClr val="tx1"/>
                </a:solidFill>
              </a:rPr>
              <a:t>been interrupted unless federal aid is made available for the same purpose</a:t>
            </a:r>
            <a:r>
              <a:rPr lang="en-US" sz="2200" b="1" dirty="0" smtClean="0">
                <a:solidFill>
                  <a:schemeClr val="tx1"/>
                </a:solidFill>
              </a:rPr>
              <a:t>.</a:t>
            </a:r>
          </a:p>
          <a:p>
            <a:pPr marL="109728" indent="0" algn="l">
              <a:spcBef>
                <a:spcPts val="0"/>
              </a:spcBef>
              <a:buNone/>
            </a:pPr>
            <a:endParaRPr lang="en-US" sz="2200" b="1" dirty="0">
              <a:solidFill>
                <a:schemeClr val="tx1"/>
              </a:solidFill>
            </a:endParaRPr>
          </a:p>
          <a:p>
            <a:pPr algn="l">
              <a:spcBef>
                <a:spcPts val="0"/>
              </a:spcBef>
              <a:buFont typeface="Wingdings" pitchFamily="2" charset="2"/>
              <a:buChar char="v"/>
            </a:pPr>
            <a:r>
              <a:rPr lang="en-US" sz="2200" b="1" dirty="0">
                <a:solidFill>
                  <a:schemeClr val="tx1"/>
                </a:solidFill>
              </a:rPr>
              <a:t>To prevent students who are receiving veteran's </a:t>
            </a:r>
            <a:r>
              <a:rPr lang="en-US" sz="2200" b="1" dirty="0" smtClean="0">
                <a:solidFill>
                  <a:schemeClr val="tx1"/>
                </a:solidFill>
              </a:rPr>
              <a:t>benefi</a:t>
            </a:r>
            <a:r>
              <a:rPr lang="en-US" sz="2200" b="1" dirty="0"/>
              <a:t>t</a:t>
            </a:r>
            <a:r>
              <a:rPr lang="en-US" sz="2200" b="1" dirty="0" smtClean="0">
                <a:solidFill>
                  <a:schemeClr val="tx1"/>
                </a:solidFill>
              </a:rPr>
              <a:t>s </a:t>
            </a:r>
            <a:r>
              <a:rPr lang="en-US" sz="2200" b="1" dirty="0">
                <a:solidFill>
                  <a:schemeClr val="tx1"/>
                </a:solidFill>
              </a:rPr>
              <a:t>from being penalized and </a:t>
            </a:r>
            <a:r>
              <a:rPr lang="en-US" sz="2200" b="1" dirty="0" smtClean="0">
                <a:solidFill>
                  <a:schemeClr val="tx1"/>
                </a:solidFill>
              </a:rPr>
              <a:t>having to </a:t>
            </a:r>
            <a:r>
              <a:rPr lang="en-US" sz="2200" b="1" dirty="0">
                <a:solidFill>
                  <a:schemeClr val="tx1"/>
                </a:solidFill>
              </a:rPr>
              <a:t>repay such </a:t>
            </a:r>
            <a:r>
              <a:rPr lang="en-US" sz="2200" b="1" dirty="0" smtClean="0">
                <a:solidFill>
                  <a:schemeClr val="tx1"/>
                </a:solidFill>
              </a:rPr>
              <a:t>benefi</a:t>
            </a:r>
            <a:r>
              <a:rPr lang="en-US" sz="2200" b="1" dirty="0"/>
              <a:t>t</a:t>
            </a:r>
            <a:r>
              <a:rPr lang="en-US" sz="2200" b="1" dirty="0" smtClean="0">
                <a:solidFill>
                  <a:schemeClr val="tx1"/>
                </a:solidFill>
              </a:rPr>
              <a:t>s</a:t>
            </a:r>
            <a:r>
              <a:rPr lang="en-US" sz="2200" b="1" dirty="0">
                <a:solidFill>
                  <a:schemeClr val="tx1"/>
                </a:solidFill>
              </a:rPr>
              <a:t>, students activated during an academic semester who have </a:t>
            </a:r>
            <a:r>
              <a:rPr lang="en-US" sz="2200" b="1" dirty="0" smtClean="0">
                <a:solidFill>
                  <a:schemeClr val="tx1"/>
                </a:solidFill>
              </a:rPr>
              <a:t>not completed suffi</a:t>
            </a:r>
            <a:r>
              <a:rPr lang="en-US" sz="2200" b="1" dirty="0"/>
              <a:t>c</a:t>
            </a:r>
            <a:r>
              <a:rPr lang="en-US" sz="2200" b="1" dirty="0" smtClean="0">
                <a:solidFill>
                  <a:schemeClr val="tx1"/>
                </a:solidFill>
              </a:rPr>
              <a:t>ient </a:t>
            </a:r>
            <a:r>
              <a:rPr lang="en-US" sz="2200" b="1" dirty="0">
                <a:solidFill>
                  <a:schemeClr val="tx1"/>
                </a:solidFill>
              </a:rPr>
              <a:t>course requirements for the awarding of a grade must withdraw </a:t>
            </a:r>
            <a:r>
              <a:rPr lang="en-US" sz="2200" b="1" dirty="0" smtClean="0">
                <a:solidFill>
                  <a:schemeClr val="tx1"/>
                </a:solidFill>
              </a:rPr>
              <a:t>from the </a:t>
            </a:r>
            <a:r>
              <a:rPr lang="en-US" sz="2200" b="1" dirty="0">
                <a:solidFill>
                  <a:schemeClr val="tx1"/>
                </a:solidFill>
              </a:rPr>
              <a:t>university. </a:t>
            </a:r>
            <a:endParaRPr lang="en-US" sz="2200" b="1" dirty="0" smtClean="0">
              <a:solidFill>
                <a:schemeClr val="tx1"/>
              </a:solidFill>
            </a:endParaRPr>
          </a:p>
          <a:p>
            <a:pPr marL="109728" indent="0" algn="l">
              <a:spcBef>
                <a:spcPts val="0"/>
              </a:spcBef>
              <a:buNone/>
            </a:pPr>
            <a:endParaRPr lang="en-US" sz="2200" b="1" dirty="0" smtClean="0">
              <a:solidFill>
                <a:schemeClr val="tx1"/>
              </a:solidFill>
            </a:endParaRPr>
          </a:p>
          <a:p>
            <a:pPr algn="l">
              <a:spcBef>
                <a:spcPts val="0"/>
              </a:spcBef>
              <a:buFont typeface="Wingdings" pitchFamily="2" charset="2"/>
              <a:buChar char="v"/>
            </a:pPr>
            <a:r>
              <a:rPr lang="en-US" sz="2200" b="1" dirty="0" smtClean="0">
                <a:solidFill>
                  <a:schemeClr val="tx1"/>
                </a:solidFill>
              </a:rPr>
              <a:t>Students </a:t>
            </a:r>
            <a:r>
              <a:rPr lang="en-US" sz="2200" b="1" dirty="0">
                <a:solidFill>
                  <a:schemeClr val="tx1"/>
                </a:solidFill>
              </a:rPr>
              <a:t>should contact the VA representative in </a:t>
            </a:r>
            <a:r>
              <a:rPr lang="en-US" sz="2200" b="1" dirty="0" smtClean="0">
                <a:solidFill>
                  <a:schemeClr val="tx1"/>
                </a:solidFill>
              </a:rPr>
              <a:t>the Office </a:t>
            </a:r>
            <a:r>
              <a:rPr lang="en-US" sz="2200" b="1" dirty="0">
                <a:solidFill>
                  <a:schemeClr val="tx1"/>
                </a:solidFill>
              </a:rPr>
              <a:t>of the </a:t>
            </a:r>
            <a:r>
              <a:rPr lang="en-US" sz="2200" b="1" dirty="0" smtClean="0">
                <a:solidFill>
                  <a:schemeClr val="tx1"/>
                </a:solidFill>
              </a:rPr>
              <a:t>Registrar immediately </a:t>
            </a:r>
            <a:r>
              <a:rPr lang="en-US" sz="2200" b="1" dirty="0">
                <a:solidFill>
                  <a:schemeClr val="tx1"/>
                </a:solidFill>
              </a:rPr>
              <a:t>upon </a:t>
            </a:r>
            <a:r>
              <a:rPr lang="en-US" sz="2200" b="1" dirty="0" smtClean="0">
                <a:solidFill>
                  <a:schemeClr val="tx1"/>
                </a:solidFill>
              </a:rPr>
              <a:t>notifi</a:t>
            </a:r>
            <a:r>
              <a:rPr lang="en-US" sz="2200" b="1" dirty="0"/>
              <a:t>c</a:t>
            </a:r>
            <a:r>
              <a:rPr lang="en-US" sz="2200" b="1" dirty="0" smtClean="0">
                <a:solidFill>
                  <a:schemeClr val="tx1"/>
                </a:solidFill>
              </a:rPr>
              <a:t>ation </a:t>
            </a:r>
            <a:r>
              <a:rPr lang="en-US" sz="2200" b="1" dirty="0">
                <a:solidFill>
                  <a:schemeClr val="tx1"/>
                </a:solidFill>
              </a:rPr>
              <a:t>of activation to initiate the withdrawal process.</a:t>
            </a:r>
          </a:p>
          <a:p>
            <a:endParaRPr lang="en-US" sz="2000" b="1" dirty="0">
              <a:solidFill>
                <a:schemeClr val="tx1"/>
              </a:solidFill>
            </a:endParaRPr>
          </a:p>
        </p:txBody>
      </p:sp>
      <p:sp>
        <p:nvSpPr>
          <p:cNvPr id="2" name="Title 1"/>
          <p:cNvSpPr>
            <a:spLocks noGrp="1"/>
          </p:cNvSpPr>
          <p:nvPr>
            <p:ph type="title"/>
          </p:nvPr>
        </p:nvSpPr>
        <p:spPr>
          <a:xfrm>
            <a:off x="457200" y="533400"/>
            <a:ext cx="8229600" cy="1143000"/>
          </a:xfrm>
        </p:spPr>
        <p:txBody>
          <a:bodyPr>
            <a:noAutofit/>
          </a:bodyPr>
          <a:lstStyle/>
          <a:p>
            <a:pPr algn="ctr"/>
            <a:r>
              <a:rPr lang="en-US" sz="3600" dirty="0"/>
              <a:t>Students Activated for </a:t>
            </a:r>
            <a:r>
              <a:rPr lang="en-US" sz="3600" dirty="0" smtClean="0"/>
              <a:t/>
            </a:r>
            <a:br>
              <a:rPr lang="en-US" sz="3600" dirty="0" smtClean="0"/>
            </a:br>
            <a:r>
              <a:rPr lang="en-US" sz="3600" dirty="0" smtClean="0"/>
              <a:t>Military </a:t>
            </a:r>
            <a:r>
              <a:rPr lang="en-US" sz="3600" dirty="0"/>
              <a:t>Service</a:t>
            </a:r>
            <a:br>
              <a:rPr lang="en-US" sz="3600" dirty="0"/>
            </a:br>
            <a:endParaRPr lang="en-US" sz="3600" dirty="0"/>
          </a:p>
        </p:txBody>
      </p:sp>
    </p:spTree>
    <p:extLst>
      <p:ext uri="{BB962C8B-B14F-4D97-AF65-F5344CB8AC3E}">
        <p14:creationId xmlns:p14="http://schemas.microsoft.com/office/powerpoint/2010/main" val="1613462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016691"/>
          </a:xfrm>
        </p:spPr>
        <p:txBody>
          <a:bodyPr>
            <a:noAutofit/>
          </a:bodyPr>
          <a:lstStyle/>
          <a:p>
            <a:pPr>
              <a:buFont typeface="Wingdings" pitchFamily="2" charset="2"/>
              <a:buChar char="v"/>
            </a:pPr>
            <a:r>
              <a:rPr lang="en-US" sz="2200" b="1" dirty="0" smtClean="0"/>
              <a:t>All </a:t>
            </a:r>
            <a:r>
              <a:rPr lang="en-US" sz="2200" b="1" dirty="0"/>
              <a:t>students auditing a course will pay the regular course audit fee as shown under </a:t>
            </a:r>
            <a:r>
              <a:rPr lang="en-US" sz="2200" b="1" dirty="0" smtClean="0"/>
              <a:t>the heading </a:t>
            </a:r>
            <a:r>
              <a:rPr lang="en-US" sz="2200" b="1" dirty="0"/>
              <a:t>Fees and Expenses. No credit will be awarded for courses audited. </a:t>
            </a:r>
            <a:endParaRPr lang="en-US" sz="2200" b="1" dirty="0" smtClean="0"/>
          </a:p>
          <a:p>
            <a:pPr>
              <a:buFont typeface="Wingdings" pitchFamily="2" charset="2"/>
              <a:buChar char="v"/>
            </a:pPr>
            <a:r>
              <a:rPr lang="en-US" sz="2200" b="1" dirty="0" smtClean="0"/>
              <a:t>Audited courses will </a:t>
            </a:r>
            <a:r>
              <a:rPr lang="en-US" sz="2200" b="1" dirty="0"/>
              <a:t>be counted as part of the stated maximum load for a semester or term. </a:t>
            </a:r>
            <a:endParaRPr lang="en-US" sz="2200" b="1" dirty="0" smtClean="0"/>
          </a:p>
          <a:p>
            <a:pPr>
              <a:buFont typeface="Wingdings" pitchFamily="2" charset="2"/>
              <a:buChar char="v"/>
            </a:pPr>
            <a:r>
              <a:rPr lang="en-US" sz="2200" b="1" dirty="0" smtClean="0"/>
              <a:t>Students may change </a:t>
            </a:r>
            <a:r>
              <a:rPr lang="en-US" sz="2200" b="1" dirty="0"/>
              <a:t>to audit during the scheduled registration periods. Students will not be permitted </a:t>
            </a:r>
            <a:r>
              <a:rPr lang="en-US" sz="2200" b="1" dirty="0" smtClean="0"/>
              <a:t>to change </a:t>
            </a:r>
            <a:r>
              <a:rPr lang="en-US" sz="2200" b="1" dirty="0"/>
              <a:t>to audit after the </a:t>
            </a:r>
            <a:r>
              <a:rPr lang="en-US" sz="2200" b="1" dirty="0" smtClean="0"/>
              <a:t>first </a:t>
            </a:r>
            <a:r>
              <a:rPr lang="en-US" sz="2200" b="1" dirty="0"/>
              <a:t>week of classes in Fall or Spring semester or the </a:t>
            </a:r>
            <a:r>
              <a:rPr lang="en-US" sz="2200" b="1" dirty="0" smtClean="0"/>
              <a:t>first </a:t>
            </a:r>
            <a:r>
              <a:rPr lang="en-US" sz="2200" b="1" dirty="0"/>
              <a:t>class </a:t>
            </a:r>
            <a:r>
              <a:rPr lang="en-US" sz="2200" b="1" dirty="0" smtClean="0"/>
              <a:t>day of </a:t>
            </a:r>
            <a:r>
              <a:rPr lang="en-US" sz="2200" b="1" dirty="0"/>
              <a:t>a Summer term. </a:t>
            </a:r>
            <a:endParaRPr lang="en-US" sz="2200" b="1" dirty="0" smtClean="0"/>
          </a:p>
          <a:p>
            <a:pPr>
              <a:buFont typeface="Wingdings" pitchFamily="2" charset="2"/>
              <a:buChar char="v"/>
            </a:pPr>
            <a:r>
              <a:rPr lang="en-US" sz="2200" b="1" dirty="0" smtClean="0"/>
              <a:t>Auditors </a:t>
            </a:r>
            <a:r>
              <a:rPr lang="en-US" sz="2200" b="1" dirty="0"/>
              <a:t>are expected to meet all requirements for a course other than taking </a:t>
            </a:r>
            <a:r>
              <a:rPr lang="en-US" sz="2200" b="1" dirty="0" smtClean="0"/>
              <a:t>examinations and </a:t>
            </a:r>
            <a:r>
              <a:rPr lang="en-US" sz="2200" b="1" dirty="0"/>
              <a:t>completing formal written papers. </a:t>
            </a:r>
            <a:endParaRPr lang="en-US" sz="2200" b="1" dirty="0" smtClean="0"/>
          </a:p>
          <a:p>
            <a:pPr>
              <a:buFont typeface="Wingdings" pitchFamily="2" charset="2"/>
              <a:buChar char="v"/>
            </a:pPr>
            <a:r>
              <a:rPr lang="en-US" sz="2200" b="1" dirty="0" smtClean="0"/>
              <a:t>Due to institutional liability, students may not sit in a class without being officially registered for credit or audit.</a:t>
            </a:r>
            <a:endParaRPr lang="en-US" sz="2200" b="1" dirty="0"/>
          </a:p>
          <a:p>
            <a:pPr>
              <a:buFont typeface="Wingdings" pitchFamily="2" charset="2"/>
              <a:buChar char="v"/>
            </a:pPr>
            <a:endParaRPr lang="en-US" sz="2200" b="1" dirty="0"/>
          </a:p>
        </p:txBody>
      </p:sp>
      <p:sp>
        <p:nvSpPr>
          <p:cNvPr id="3" name="Title 2"/>
          <p:cNvSpPr>
            <a:spLocks noGrp="1"/>
          </p:cNvSpPr>
          <p:nvPr>
            <p:ph type="title"/>
          </p:nvPr>
        </p:nvSpPr>
        <p:spPr>
          <a:xfrm>
            <a:off x="457200" y="274638"/>
            <a:ext cx="8229600" cy="792162"/>
          </a:xfrm>
        </p:spPr>
        <p:txBody>
          <a:bodyPr>
            <a:normAutofit/>
          </a:bodyPr>
          <a:lstStyle/>
          <a:p>
            <a:pPr algn="ctr"/>
            <a:r>
              <a:rPr lang="en-US" sz="3600" dirty="0" smtClean="0"/>
              <a:t>Auditing “AU”</a:t>
            </a:r>
            <a:endParaRPr lang="en-US" sz="3600" dirty="0"/>
          </a:p>
        </p:txBody>
      </p:sp>
    </p:spTree>
    <p:extLst>
      <p:ext uri="{BB962C8B-B14F-4D97-AF65-F5344CB8AC3E}">
        <p14:creationId xmlns:p14="http://schemas.microsoft.com/office/powerpoint/2010/main" val="3268037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92500" lnSpcReduction="20000"/>
          </a:bodyPr>
          <a:lstStyle/>
          <a:p>
            <a:pPr>
              <a:buSzPct val="70000"/>
              <a:buFont typeface="Wingdings" pitchFamily="2" charset="2"/>
              <a:buChar char="v"/>
            </a:pPr>
            <a:r>
              <a:rPr lang="en-US" sz="2800" b="1" dirty="0"/>
              <a:t>It is imperative that all final grades be </a:t>
            </a:r>
            <a:r>
              <a:rPr lang="en-US" sz="2800" b="1" dirty="0" smtClean="0"/>
              <a:t>recorded </a:t>
            </a:r>
            <a:r>
              <a:rPr lang="en-US" sz="2800" b="1" dirty="0"/>
              <a:t>on time as indicated in the </a:t>
            </a:r>
            <a:r>
              <a:rPr lang="en-US" sz="2800" b="1" dirty="0" smtClean="0"/>
              <a:t>academic </a:t>
            </a:r>
            <a:r>
              <a:rPr lang="en-US" sz="2800" b="1" dirty="0"/>
              <a:t>calendar by the Registrar’s Office </a:t>
            </a:r>
            <a:r>
              <a:rPr lang="en-US" sz="2800" b="1" dirty="0" smtClean="0"/>
              <a:t>– reminders </a:t>
            </a:r>
            <a:r>
              <a:rPr lang="en-US" sz="2800" b="1" dirty="0"/>
              <a:t>are placed on self-service </a:t>
            </a:r>
          </a:p>
          <a:p>
            <a:pPr>
              <a:buSzPct val="70000"/>
              <a:buFont typeface="Wingdings" pitchFamily="2" charset="2"/>
              <a:buChar char="v"/>
            </a:pPr>
            <a:endParaRPr lang="en-US" sz="2800" b="1" dirty="0"/>
          </a:p>
          <a:p>
            <a:pPr>
              <a:buSzPct val="70000"/>
              <a:buFont typeface="Wingdings" pitchFamily="2" charset="2"/>
              <a:buChar char="v"/>
            </a:pPr>
            <a:r>
              <a:rPr lang="en-US" sz="2800" b="1" dirty="0"/>
              <a:t>Should there be extenuating circumstances with Banner “breakdowns</a:t>
            </a:r>
            <a:r>
              <a:rPr lang="en-US" sz="2800" b="1" dirty="0" smtClean="0"/>
              <a:t>” </a:t>
            </a:r>
            <a:r>
              <a:rPr lang="en-US" sz="2800" b="1" dirty="0"/>
              <a:t>additional time may be </a:t>
            </a:r>
            <a:r>
              <a:rPr lang="en-US" sz="2800" b="1" dirty="0" smtClean="0"/>
              <a:t>provided</a:t>
            </a:r>
          </a:p>
          <a:p>
            <a:pPr marL="109728" indent="0">
              <a:buSzPct val="70000"/>
              <a:buNone/>
            </a:pPr>
            <a:endParaRPr lang="en-US" sz="2800" b="1" dirty="0"/>
          </a:p>
          <a:p>
            <a:pPr>
              <a:buSzPct val="70000"/>
              <a:buFont typeface="Wingdings" pitchFamily="2" charset="2"/>
              <a:buChar char="v"/>
            </a:pPr>
            <a:r>
              <a:rPr lang="en-US" sz="2800" b="1" dirty="0"/>
              <a:t>Graduating senior grades must be provided by the date/time specified before other grades are due (graduating </a:t>
            </a:r>
            <a:r>
              <a:rPr lang="en-US" sz="2800" b="1" dirty="0" smtClean="0"/>
              <a:t>seniors </a:t>
            </a:r>
            <a:r>
              <a:rPr lang="en-US" sz="2800" b="1" dirty="0"/>
              <a:t>will be identified on your rosters at the end of the term)</a:t>
            </a:r>
            <a:endParaRPr lang="en-US" dirty="0"/>
          </a:p>
        </p:txBody>
      </p:sp>
      <p:sp>
        <p:nvSpPr>
          <p:cNvPr id="3" name="Title 2"/>
          <p:cNvSpPr>
            <a:spLocks noGrp="1"/>
          </p:cNvSpPr>
          <p:nvPr>
            <p:ph type="title"/>
          </p:nvPr>
        </p:nvSpPr>
        <p:spPr/>
        <p:txBody>
          <a:bodyPr/>
          <a:lstStyle/>
          <a:p>
            <a:pPr algn="ctr"/>
            <a:r>
              <a:rPr lang="en-US" dirty="0" smtClean="0"/>
              <a:t>Final Grades</a:t>
            </a:r>
            <a:endParaRPr lang="en-US" dirty="0"/>
          </a:p>
        </p:txBody>
      </p:sp>
    </p:spTree>
    <p:extLst>
      <p:ext uri="{BB962C8B-B14F-4D97-AF65-F5344CB8AC3E}">
        <p14:creationId xmlns:p14="http://schemas.microsoft.com/office/powerpoint/2010/main" val="1197696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b="1" dirty="0" smtClean="0"/>
              <a:t>Students may repeat up to 18 hours of “D” and “F” grades earned for GPA recalculation.</a:t>
            </a:r>
          </a:p>
          <a:p>
            <a:pPr>
              <a:buNone/>
            </a:pPr>
            <a:endParaRPr lang="en-US" b="1" dirty="0" smtClean="0"/>
          </a:p>
          <a:p>
            <a:pPr>
              <a:buFont typeface="Wingdings" pitchFamily="2" charset="2"/>
              <a:buChar char="v"/>
            </a:pPr>
            <a:r>
              <a:rPr lang="en-US" b="1" dirty="0" smtClean="0"/>
              <a:t>The student must file a request with the Registrar’s Office for recalculation.</a:t>
            </a:r>
          </a:p>
          <a:p>
            <a:pPr>
              <a:buNone/>
            </a:pPr>
            <a:endParaRPr lang="en-US" dirty="0"/>
          </a:p>
        </p:txBody>
      </p:sp>
      <p:sp>
        <p:nvSpPr>
          <p:cNvPr id="3" name="Title 2"/>
          <p:cNvSpPr>
            <a:spLocks noGrp="1"/>
          </p:cNvSpPr>
          <p:nvPr>
            <p:ph type="title"/>
          </p:nvPr>
        </p:nvSpPr>
        <p:spPr/>
        <p:txBody>
          <a:bodyPr>
            <a:normAutofit/>
          </a:bodyPr>
          <a:lstStyle/>
          <a:p>
            <a:pPr algn="ctr"/>
            <a:r>
              <a:rPr lang="en-US" sz="3600" dirty="0" smtClean="0"/>
              <a:t>Grade Repeat Policy</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70000"/>
              <a:buFont typeface="Wingdings" pitchFamily="2" charset="2"/>
              <a:buChar char="v"/>
            </a:pPr>
            <a:r>
              <a:rPr lang="en-US" sz="2400" b="1" dirty="0"/>
              <a:t>Required for all freshman and sophomore level students (note a 3000/4000 course may have sophomore level students and will be noted on the </a:t>
            </a:r>
            <a:r>
              <a:rPr lang="en-US" sz="2400" b="1" dirty="0" smtClean="0"/>
              <a:t>roster</a:t>
            </a:r>
            <a:r>
              <a:rPr lang="en-US" sz="2400" b="1" dirty="0"/>
              <a:t>)</a:t>
            </a:r>
          </a:p>
          <a:p>
            <a:pPr>
              <a:buSzPct val="70000"/>
              <a:buFont typeface="Wingdings" pitchFamily="2" charset="2"/>
              <a:buChar char="v"/>
            </a:pPr>
            <a:endParaRPr lang="en-US" sz="2400" b="1" dirty="0"/>
          </a:p>
          <a:p>
            <a:pPr>
              <a:buSzPct val="70000"/>
              <a:buFont typeface="Wingdings" pitchFamily="2" charset="2"/>
              <a:buChar char="v"/>
            </a:pPr>
            <a:r>
              <a:rPr lang="en-US" sz="2400" b="1" dirty="0"/>
              <a:t>Optional for junior, senior and graduate level students (encouraged)</a:t>
            </a:r>
          </a:p>
          <a:p>
            <a:pPr>
              <a:buFont typeface="Wingdings" pitchFamily="2" charset="2"/>
              <a:buChar char="v"/>
            </a:pPr>
            <a:endParaRPr lang="en-US" dirty="0"/>
          </a:p>
        </p:txBody>
      </p:sp>
      <p:sp>
        <p:nvSpPr>
          <p:cNvPr id="3" name="Title 2"/>
          <p:cNvSpPr>
            <a:spLocks noGrp="1"/>
          </p:cNvSpPr>
          <p:nvPr>
            <p:ph type="title"/>
          </p:nvPr>
        </p:nvSpPr>
        <p:spPr/>
        <p:txBody>
          <a:bodyPr/>
          <a:lstStyle/>
          <a:p>
            <a:pPr algn="ctr"/>
            <a:r>
              <a:rPr lang="en-US" dirty="0" smtClean="0"/>
              <a:t>Mid-Term Grades</a:t>
            </a:r>
            <a:endParaRPr lang="en-US" dirty="0"/>
          </a:p>
        </p:txBody>
      </p:sp>
    </p:spTree>
    <p:extLst>
      <p:ext uri="{BB962C8B-B14F-4D97-AF65-F5344CB8AC3E}">
        <p14:creationId xmlns:p14="http://schemas.microsoft.com/office/powerpoint/2010/main" val="13290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381000" y="228601"/>
            <a:ext cx="8382000" cy="685800"/>
          </a:xfrm>
        </p:spPr>
        <p:txBody>
          <a:bodyPr>
            <a:normAutofit/>
          </a:bodyPr>
          <a:lstStyle/>
          <a:p>
            <a:pPr algn="ctr"/>
            <a:r>
              <a:rPr lang="en-US" sz="3600" b="1" dirty="0" smtClean="0"/>
              <a:t>Inclement Weather Policy</a:t>
            </a:r>
            <a:endParaRPr lang="en-US" sz="3600" b="1" dirty="0"/>
          </a:p>
        </p:txBody>
      </p:sp>
      <p:sp>
        <p:nvSpPr>
          <p:cNvPr id="3" name="Subtitle 2"/>
          <p:cNvSpPr>
            <a:spLocks noGrp="1"/>
          </p:cNvSpPr>
          <p:nvPr>
            <p:ph type="subTitle" idx="1"/>
          </p:nvPr>
        </p:nvSpPr>
        <p:spPr>
          <a:xfrm>
            <a:off x="146538" y="1066800"/>
            <a:ext cx="8686800" cy="3657600"/>
          </a:xfrm>
        </p:spPr>
        <p:txBody>
          <a:bodyPr>
            <a:noAutofit/>
          </a:bodyPr>
          <a:lstStyle/>
          <a:p>
            <a:pPr marL="457200" indent="-457200" algn="l">
              <a:lnSpc>
                <a:spcPct val="120000"/>
              </a:lnSpc>
              <a:spcBef>
                <a:spcPts val="0"/>
              </a:spcBef>
              <a:buFont typeface="Wingdings" pitchFamily="2" charset="2"/>
              <a:buChar char="v"/>
            </a:pPr>
            <a:r>
              <a:rPr lang="en-US" sz="2000" b="1" dirty="0" smtClean="0">
                <a:solidFill>
                  <a:schemeClr val="tx1"/>
                </a:solidFill>
              </a:rPr>
              <a:t>The </a:t>
            </a:r>
            <a:r>
              <a:rPr lang="en-US" sz="2000" b="1" dirty="0">
                <a:solidFill>
                  <a:schemeClr val="tx1"/>
                </a:solidFill>
              </a:rPr>
              <a:t>university remains open for academic classes and all other services during inclement weather except in extreme circumstances determined solely by the Chancellor of the University. </a:t>
            </a:r>
            <a:endParaRPr lang="en-US" sz="2000" b="1" dirty="0" smtClean="0">
              <a:solidFill>
                <a:schemeClr val="tx1"/>
              </a:solidFill>
            </a:endParaRPr>
          </a:p>
          <a:p>
            <a:pPr marL="457200" indent="-457200" algn="l">
              <a:lnSpc>
                <a:spcPct val="120000"/>
              </a:lnSpc>
              <a:spcBef>
                <a:spcPts val="0"/>
              </a:spcBef>
              <a:buFont typeface="Wingdings" pitchFamily="2" charset="2"/>
              <a:buChar char="v"/>
            </a:pPr>
            <a:r>
              <a:rPr lang="en-US" sz="2000" b="1" dirty="0" smtClean="0">
                <a:solidFill>
                  <a:schemeClr val="tx1"/>
                </a:solidFill>
              </a:rPr>
              <a:t>Regional </a:t>
            </a:r>
            <a:r>
              <a:rPr lang="en-US" sz="2000" b="1" dirty="0">
                <a:solidFill>
                  <a:schemeClr val="tx1"/>
                </a:solidFill>
              </a:rPr>
              <a:t>and local news media will publicize the closing. </a:t>
            </a:r>
            <a:endParaRPr lang="en-US" sz="2000" b="1" dirty="0" smtClean="0">
              <a:solidFill>
                <a:schemeClr val="tx1"/>
              </a:solidFill>
            </a:endParaRPr>
          </a:p>
          <a:p>
            <a:pPr lvl="1" algn="l">
              <a:lnSpc>
                <a:spcPct val="120000"/>
              </a:lnSpc>
              <a:spcBef>
                <a:spcPts val="0"/>
              </a:spcBef>
            </a:pPr>
            <a:r>
              <a:rPr lang="en-US" sz="2000" b="1" dirty="0" smtClean="0"/>
              <a:t>	KAIT-TV 8, ASU Web Page; Local Radio Stations</a:t>
            </a:r>
          </a:p>
          <a:p>
            <a:pPr marL="457200" indent="-457200" algn="l">
              <a:lnSpc>
                <a:spcPct val="120000"/>
              </a:lnSpc>
              <a:spcBef>
                <a:spcPts val="0"/>
              </a:spcBef>
              <a:buFont typeface="Wingdings" pitchFamily="2" charset="2"/>
              <a:buChar char="v"/>
            </a:pPr>
            <a:r>
              <a:rPr lang="en-US" sz="2000" b="1" dirty="0" smtClean="0">
                <a:solidFill>
                  <a:schemeClr val="tx1"/>
                </a:solidFill>
              </a:rPr>
              <a:t>Commuter students are encouraged to use good judgment in deciding whether to drive to campus during inclement weather when the campus is not closed.</a:t>
            </a:r>
          </a:p>
          <a:p>
            <a:pPr marL="457200" indent="-457200" algn="l">
              <a:lnSpc>
                <a:spcPct val="120000"/>
              </a:lnSpc>
              <a:spcBef>
                <a:spcPts val="0"/>
              </a:spcBef>
              <a:buFont typeface="Arial" pitchFamily="34" charset="0"/>
              <a:buChar char="•"/>
            </a:pPr>
            <a:endParaRPr lang="en-US" sz="2000" b="1" dirty="0">
              <a:solidFill>
                <a:schemeClr val="tx1"/>
              </a:solidFill>
            </a:endParaRPr>
          </a:p>
        </p:txBody>
      </p:sp>
      <p:pic>
        <p:nvPicPr>
          <p:cNvPr id="1038" name="Picture 14" descr="C:\Users\Lynita\AppData\Local\Microsoft\Windows\Temporary Internet Files\Content.IE5\4Q6LYT2I\MC9000235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5469230"/>
            <a:ext cx="1100237" cy="110023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C:\Users\Lynita\AppData\Local\Microsoft\Windows\Temporary Internet Files\Content.IE5\KBF5PP81\MC9002321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5800" y="5665748"/>
            <a:ext cx="1196566" cy="1089434"/>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C:\Users\Lynita\AppData\Local\Microsoft\Windows\Temporary Internet Files\Content.IE5\GF5L4T5O\MC90031112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4600" y="5469230"/>
            <a:ext cx="1148766" cy="122307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00800" y="5745891"/>
            <a:ext cx="1036616" cy="1006127"/>
          </a:xfrm>
          <a:prstGeom prst="rect">
            <a:avLst/>
          </a:prstGeom>
        </p:spPr>
      </p:pic>
    </p:spTree>
    <p:extLst>
      <p:ext uri="{BB962C8B-B14F-4D97-AF65-F5344CB8AC3E}">
        <p14:creationId xmlns:p14="http://schemas.microsoft.com/office/powerpoint/2010/main" val="4185570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524955" cy="5858798"/>
          </a:xfrm>
        </p:spPr>
        <p:txBody>
          <a:bodyPr>
            <a:normAutofit/>
          </a:bodyPr>
          <a:lstStyle/>
          <a:p>
            <a:pPr marL="457200" indent="-457200">
              <a:lnSpc>
                <a:spcPct val="120000"/>
              </a:lnSpc>
              <a:spcBef>
                <a:spcPts val="0"/>
              </a:spcBef>
              <a:buFont typeface="Wingdings" pitchFamily="2" charset="2"/>
              <a:buChar char="v"/>
            </a:pPr>
            <a:r>
              <a:rPr lang="en-US" sz="2000" b="1" dirty="0"/>
              <a:t>In those cases where the decision is made not to travel to campus under this policy, it is the responsibility of the student to immediately contact each of his/her professors </a:t>
            </a:r>
            <a:r>
              <a:rPr lang="en-US" sz="2000" b="1" u="sng" dirty="0"/>
              <a:t>upon return</a:t>
            </a:r>
            <a:r>
              <a:rPr lang="en-US" sz="2000" b="1" dirty="0"/>
              <a:t> to explain the circumstances and to determine the need to complete any missed assignments. </a:t>
            </a:r>
            <a:endParaRPr lang="en-US" sz="2000" b="1" dirty="0" smtClean="0"/>
          </a:p>
          <a:p>
            <a:pPr marL="0" indent="0">
              <a:lnSpc>
                <a:spcPct val="120000"/>
              </a:lnSpc>
              <a:spcBef>
                <a:spcPts val="0"/>
              </a:spcBef>
              <a:buNone/>
            </a:pPr>
            <a:endParaRPr lang="en-US" sz="2000" b="1" dirty="0"/>
          </a:p>
          <a:p>
            <a:pPr marL="457200" indent="-457200">
              <a:lnSpc>
                <a:spcPct val="120000"/>
              </a:lnSpc>
              <a:spcBef>
                <a:spcPts val="0"/>
              </a:spcBef>
              <a:buFont typeface="Wingdings" pitchFamily="2" charset="2"/>
              <a:buChar char="v"/>
            </a:pPr>
            <a:r>
              <a:rPr lang="en-US" sz="2000" b="1" dirty="0"/>
              <a:t>The student is responsible for all missed assignments during inclement weather within a time frame to be determined by the professor</a:t>
            </a:r>
            <a:r>
              <a:rPr lang="en-US" sz="2000" b="1" dirty="0" smtClean="0"/>
              <a:t>.</a:t>
            </a:r>
          </a:p>
          <a:p>
            <a:pPr marL="0" indent="0">
              <a:lnSpc>
                <a:spcPct val="120000"/>
              </a:lnSpc>
              <a:spcBef>
                <a:spcPts val="0"/>
              </a:spcBef>
              <a:buNone/>
            </a:pPr>
            <a:endParaRPr lang="en-US" sz="2000" b="1" dirty="0"/>
          </a:p>
          <a:p>
            <a:pPr marL="457200" indent="-457200">
              <a:lnSpc>
                <a:spcPct val="120000"/>
              </a:lnSpc>
              <a:spcBef>
                <a:spcPts val="0"/>
              </a:spcBef>
              <a:buFont typeface="Wingdings" pitchFamily="2" charset="2"/>
              <a:buChar char="v"/>
            </a:pPr>
            <a:r>
              <a:rPr lang="en-US" sz="2000" b="1" dirty="0"/>
              <a:t>Please note that weather in Jonesboro is not necessarily the same as weather in the region served by ASU.</a:t>
            </a:r>
          </a:p>
          <a:p>
            <a:endParaRPr lang="en-US" dirty="0"/>
          </a:p>
        </p:txBody>
      </p:sp>
    </p:spTree>
    <p:extLst>
      <p:ext uri="{BB962C8B-B14F-4D97-AF65-F5344CB8AC3E}">
        <p14:creationId xmlns:p14="http://schemas.microsoft.com/office/powerpoint/2010/main" val="3927802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v"/>
            </a:pPr>
            <a:r>
              <a:rPr lang="en-US" sz="2400" b="1" dirty="0" smtClean="0"/>
              <a:t>By state law, textbook orders must be placed for the fall, spring and summer terms by specific dates.</a:t>
            </a:r>
          </a:p>
          <a:p>
            <a:pPr>
              <a:buFont typeface="Wingdings" pitchFamily="2" charset="2"/>
              <a:buChar char="v"/>
            </a:pPr>
            <a:r>
              <a:rPr lang="en-US" sz="2400" b="1" dirty="0" smtClean="0"/>
              <a:t>Fall semester textbooks are due October 15</a:t>
            </a:r>
          </a:p>
          <a:p>
            <a:pPr>
              <a:buFont typeface="Wingdings" pitchFamily="2" charset="2"/>
              <a:buChar char="v"/>
            </a:pPr>
            <a:r>
              <a:rPr lang="en-US" sz="2400" b="1" dirty="0" smtClean="0"/>
              <a:t>Spring and summer semester textbooks are due March 15</a:t>
            </a:r>
          </a:p>
          <a:p>
            <a:pPr>
              <a:buFont typeface="Wingdings" pitchFamily="2" charset="2"/>
              <a:buChar char="v"/>
            </a:pPr>
            <a:r>
              <a:rPr lang="en-US" sz="2400" b="1" dirty="0" smtClean="0"/>
              <a:t>Specific instructions are provided to faculty in advance of these dates</a:t>
            </a:r>
          </a:p>
          <a:p>
            <a:pPr>
              <a:buFont typeface="Wingdings" pitchFamily="2" charset="2"/>
              <a:buChar char="v"/>
            </a:pPr>
            <a:r>
              <a:rPr lang="en-US" sz="2400" b="1" dirty="0" smtClean="0"/>
              <a:t>If you do not use the textbook, do not require it!</a:t>
            </a:r>
            <a:endParaRPr lang="en-US" sz="2400" b="1" dirty="0"/>
          </a:p>
        </p:txBody>
      </p:sp>
      <p:sp>
        <p:nvSpPr>
          <p:cNvPr id="3" name="Title 2"/>
          <p:cNvSpPr>
            <a:spLocks noGrp="1"/>
          </p:cNvSpPr>
          <p:nvPr>
            <p:ph type="title"/>
          </p:nvPr>
        </p:nvSpPr>
        <p:spPr/>
        <p:txBody>
          <a:bodyPr/>
          <a:lstStyle/>
          <a:p>
            <a:r>
              <a:rPr lang="en-US" dirty="0" smtClean="0"/>
              <a:t>Textbook Orders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rmAutofit fontScale="85000" lnSpcReduction="20000"/>
          </a:bodyPr>
          <a:lstStyle/>
          <a:p>
            <a:pPr>
              <a:buFont typeface="Wingdings" pitchFamily="2" charset="2"/>
              <a:buChar char="v"/>
            </a:pPr>
            <a:r>
              <a:rPr lang="en-US" sz="2600" b="1" dirty="0" smtClean="0"/>
              <a:t>FERPA protects a student’s educational record, regardless of how the record is maintained and who maintains it.  An education record consists of paper as well as electronic data.  Besides grades, it typically includes test scores, comments, evaluations and similar assessments about a student, maintained by an instructor, counselor or any other school official. </a:t>
            </a:r>
          </a:p>
          <a:p>
            <a:pPr>
              <a:buFont typeface="Wingdings" pitchFamily="2" charset="2"/>
              <a:buChar char="v"/>
            </a:pPr>
            <a:endParaRPr lang="en-US" sz="2600" b="1" dirty="0" smtClean="0"/>
          </a:p>
          <a:p>
            <a:pPr>
              <a:buFont typeface="Wingdings" pitchFamily="2" charset="2"/>
              <a:buChar char="v"/>
            </a:pPr>
            <a:r>
              <a:rPr lang="en-US" sz="2600" b="1" dirty="0" smtClean="0"/>
              <a:t>FERPA prohibits any person connected with the institution, including administrators and faculty from improperly disclosing student information.</a:t>
            </a:r>
          </a:p>
          <a:p>
            <a:pPr>
              <a:buFont typeface="Wingdings" pitchFamily="2" charset="2"/>
              <a:buChar char="v"/>
            </a:pPr>
            <a:endParaRPr lang="en-US" sz="2600" b="1" dirty="0" smtClean="0"/>
          </a:p>
          <a:p>
            <a:pPr>
              <a:buFont typeface="Wingdings" pitchFamily="2" charset="2"/>
              <a:buChar char="v"/>
            </a:pPr>
            <a:r>
              <a:rPr lang="en-US" sz="2600" b="1" dirty="0" smtClean="0"/>
              <a:t>ASU strictly enforces this federal law; failure to do so may result in loss of federal funding (student loans, university programs, research grants, etc.)</a:t>
            </a:r>
          </a:p>
          <a:p>
            <a:endParaRPr lang="en-US" sz="2600" b="1" dirty="0" smtClean="0"/>
          </a:p>
          <a:p>
            <a:endParaRPr lang="en-US" dirty="0"/>
          </a:p>
        </p:txBody>
      </p:sp>
      <p:sp>
        <p:nvSpPr>
          <p:cNvPr id="3" name="Title 2"/>
          <p:cNvSpPr>
            <a:spLocks noGrp="1"/>
          </p:cNvSpPr>
          <p:nvPr>
            <p:ph type="title"/>
          </p:nvPr>
        </p:nvSpPr>
        <p:spPr>
          <a:xfrm>
            <a:off x="457200" y="274638"/>
            <a:ext cx="8229600" cy="944562"/>
          </a:xfrm>
        </p:spPr>
        <p:txBody>
          <a:bodyPr>
            <a:normAutofit fontScale="90000"/>
          </a:bodyPr>
          <a:lstStyle/>
          <a:p>
            <a:r>
              <a:rPr lang="en-US" dirty="0" smtClean="0"/>
              <a:t>FERPA – </a:t>
            </a:r>
            <a:r>
              <a:rPr lang="en-US" sz="3100" dirty="0" smtClean="0"/>
              <a:t>Family Educational Rights and Privacy Act</a:t>
            </a:r>
            <a:endParaRPr lang="en-US" sz="3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64291"/>
          </a:xfrm>
        </p:spPr>
        <p:txBody>
          <a:bodyPr>
            <a:noAutofit/>
          </a:bodyPr>
          <a:lstStyle/>
          <a:p>
            <a:pPr algn="l">
              <a:buFont typeface="Wingdings" pitchFamily="2" charset="2"/>
              <a:buChar char="v"/>
            </a:pPr>
            <a:r>
              <a:rPr lang="en-US" sz="2300" b="1" dirty="0" smtClean="0"/>
              <a:t>Students </a:t>
            </a:r>
            <a:r>
              <a:rPr lang="en-US" sz="2300" b="1" dirty="0"/>
              <a:t>should attend every lecture, recitation, and laboratory session of every course in which they are enrolled. Students who miss a class session should expect to make up missed work or receive a failing grade on missed work. </a:t>
            </a:r>
            <a:r>
              <a:rPr lang="en-US" sz="2300" b="1" u="sng" dirty="0"/>
              <a:t>Make-up policy is at the </a:t>
            </a:r>
            <a:r>
              <a:rPr lang="en-US" sz="2300" b="1" u="sng" dirty="0" smtClean="0"/>
              <a:t>discretion of </a:t>
            </a:r>
            <a:r>
              <a:rPr lang="en-US" sz="2300" b="1" u="sng" dirty="0"/>
              <a:t>the instructor</a:t>
            </a:r>
            <a:r>
              <a:rPr lang="en-US" sz="2300" b="1" u="sng" dirty="0" smtClean="0"/>
              <a:t>.</a:t>
            </a:r>
          </a:p>
          <a:p>
            <a:pPr marL="109728" indent="0" algn="l">
              <a:buNone/>
            </a:pPr>
            <a:endParaRPr lang="en-US" sz="2300" b="1" u="sng" dirty="0"/>
          </a:p>
          <a:p>
            <a:pPr algn="l">
              <a:buFont typeface="Wingdings" pitchFamily="2" charset="2"/>
              <a:buChar char="v"/>
            </a:pPr>
            <a:r>
              <a:rPr lang="en-US" sz="2300" b="1" dirty="0" smtClean="0"/>
              <a:t>In </a:t>
            </a:r>
            <a:r>
              <a:rPr lang="en-US" sz="2300" b="1" dirty="0"/>
              <a:t>determining whether excessive absences should result in a failing grade, consideration shall be given to the maturity and class standing of the student, the quality of academic work being accomplished by the student, and extenuating circumstances related to such absence</a:t>
            </a:r>
            <a:r>
              <a:rPr lang="en-US" sz="2300" b="1" dirty="0" smtClean="0"/>
              <a:t>.</a:t>
            </a:r>
            <a:endParaRPr lang="en-US" sz="2300" b="1" dirty="0"/>
          </a:p>
        </p:txBody>
      </p:sp>
      <p:sp>
        <p:nvSpPr>
          <p:cNvPr id="2" name="Title 1"/>
          <p:cNvSpPr>
            <a:spLocks noGrp="1"/>
          </p:cNvSpPr>
          <p:nvPr>
            <p:ph type="title"/>
          </p:nvPr>
        </p:nvSpPr>
        <p:spPr>
          <a:xfrm>
            <a:off x="457200" y="274638"/>
            <a:ext cx="8229600" cy="868362"/>
          </a:xfrm>
        </p:spPr>
        <p:txBody>
          <a:bodyPr>
            <a:normAutofit fontScale="90000"/>
          </a:bodyPr>
          <a:lstStyle/>
          <a:p>
            <a:pPr algn="ctr"/>
            <a:r>
              <a:rPr lang="en-US" b="1" dirty="0" smtClean="0"/>
              <a:t/>
            </a:r>
            <a:br>
              <a:rPr lang="en-US" b="1" dirty="0" smtClean="0"/>
            </a:br>
            <a:r>
              <a:rPr lang="en-US" sz="4000" b="1" dirty="0" smtClean="0"/>
              <a:t>CLASS ATTENDANCE POLICY</a:t>
            </a:r>
            <a:br>
              <a:rPr lang="en-US" sz="4000" b="1" dirty="0" smtClean="0"/>
            </a:br>
            <a:endParaRPr lang="en-US" sz="4000" b="1" dirty="0"/>
          </a:p>
        </p:txBody>
      </p:sp>
    </p:spTree>
    <p:extLst>
      <p:ext uri="{BB962C8B-B14F-4D97-AF65-F5344CB8AC3E}">
        <p14:creationId xmlns:p14="http://schemas.microsoft.com/office/powerpoint/2010/main" val="3354833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85000" lnSpcReduction="20000"/>
          </a:bodyPr>
          <a:lstStyle/>
          <a:p>
            <a:pPr>
              <a:buFont typeface="Wingdings" pitchFamily="2" charset="2"/>
              <a:buChar char="v"/>
            </a:pPr>
            <a:r>
              <a:rPr lang="en-US" b="1" dirty="0" smtClean="0"/>
              <a:t>Students enrolled in freshman or sophomore level courses (numbered 1000 or 2000) may during a semester miss no more than twice the number of lectures, recitations, laboratory sessions, or other regularly scheduled class activities that would normally be scheduled during a week. </a:t>
            </a:r>
          </a:p>
          <a:p>
            <a:pPr marL="109728" indent="0">
              <a:buNone/>
            </a:pPr>
            <a:endParaRPr lang="en-US" b="1" dirty="0" smtClean="0"/>
          </a:p>
          <a:p>
            <a:pPr>
              <a:buFont typeface="Wingdings" pitchFamily="2" charset="2"/>
              <a:buChar char="v"/>
            </a:pPr>
            <a:r>
              <a:rPr lang="en-US" b="1" dirty="0" smtClean="0"/>
              <a:t>Students who miss more than the maximum number of freshman or sophomore level classes </a:t>
            </a:r>
            <a:r>
              <a:rPr lang="en-US" b="1" u="sng" dirty="0" smtClean="0"/>
              <a:t>may be </a:t>
            </a:r>
            <a:r>
              <a:rPr lang="en-US" b="1" dirty="0" smtClean="0"/>
              <a:t>assigned a grade of F for the course. </a:t>
            </a:r>
          </a:p>
          <a:p>
            <a:pPr marL="109728" indent="0">
              <a:buNone/>
            </a:pPr>
            <a:endParaRPr lang="en-US" b="1" dirty="0" smtClean="0"/>
          </a:p>
          <a:p>
            <a:pPr>
              <a:buFont typeface="Wingdings" pitchFamily="2" charset="2"/>
              <a:buChar char="v"/>
            </a:pPr>
            <a:r>
              <a:rPr lang="en-US" b="1" dirty="0" smtClean="0"/>
              <a:t>Students who may be assigned a grade of F in a course because of excessive absences may drop the course without penalty before the deadline for dropping an individual course.</a:t>
            </a:r>
          </a:p>
          <a:p>
            <a:endParaRPr lang="en-US" dirty="0"/>
          </a:p>
        </p:txBody>
      </p:sp>
      <p:sp>
        <p:nvSpPr>
          <p:cNvPr id="2" name="Title 1"/>
          <p:cNvSpPr>
            <a:spLocks noGrp="1"/>
          </p:cNvSpPr>
          <p:nvPr>
            <p:ph type="title"/>
          </p:nvPr>
        </p:nvSpPr>
        <p:spPr>
          <a:xfrm>
            <a:off x="381000" y="152400"/>
            <a:ext cx="8229600" cy="1143000"/>
          </a:xfrm>
        </p:spPr>
        <p:txBody>
          <a:bodyPr>
            <a:normAutofit/>
          </a:bodyPr>
          <a:lstStyle/>
          <a:p>
            <a:pPr algn="ctr"/>
            <a:r>
              <a:rPr lang="en-US" sz="3200" b="1" dirty="0" smtClean="0"/>
              <a:t>Lower Level Attendance</a:t>
            </a:r>
            <a:endParaRPr lang="en-US" sz="3200" b="1" dirty="0"/>
          </a:p>
        </p:txBody>
      </p:sp>
    </p:spTree>
    <p:extLst>
      <p:ext uri="{BB962C8B-B14F-4D97-AF65-F5344CB8AC3E}">
        <p14:creationId xmlns:p14="http://schemas.microsoft.com/office/powerpoint/2010/main" val="2546776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59491"/>
          </a:xfrm>
        </p:spPr>
        <p:txBody>
          <a:bodyPr>
            <a:normAutofit/>
          </a:bodyPr>
          <a:lstStyle/>
          <a:p>
            <a:pPr>
              <a:buFont typeface="Wingdings" pitchFamily="2" charset="2"/>
              <a:buChar char="v"/>
            </a:pPr>
            <a:r>
              <a:rPr lang="en-US" sz="2300" b="1" dirty="0" smtClean="0"/>
              <a:t>Students enrolled in junior and senior level courses (numbered 3000 or 4000) will not be assigned a grade of F solely for failing to attend classes. </a:t>
            </a:r>
          </a:p>
          <a:p>
            <a:pPr marL="109728" indent="0">
              <a:buNone/>
            </a:pPr>
            <a:endParaRPr lang="en-US" sz="2300" b="1" dirty="0" smtClean="0"/>
          </a:p>
          <a:p>
            <a:pPr>
              <a:buFont typeface="Wingdings" pitchFamily="2" charset="2"/>
              <a:buChar char="v"/>
            </a:pPr>
            <a:r>
              <a:rPr lang="en-US" sz="2300" b="1" dirty="0" smtClean="0"/>
              <a:t>However, instructors shall set forth at the beginning of the semester their expectations with regard to make-up policy for work missed, class participation, and other factors that may influence course grades.</a:t>
            </a:r>
          </a:p>
          <a:p>
            <a:pPr marL="109728" indent="0">
              <a:buNone/>
            </a:pPr>
            <a:endParaRPr lang="en-US" sz="2400" b="1" dirty="0"/>
          </a:p>
        </p:txBody>
      </p:sp>
      <p:sp>
        <p:nvSpPr>
          <p:cNvPr id="2" name="Title 1"/>
          <p:cNvSpPr>
            <a:spLocks noGrp="1"/>
          </p:cNvSpPr>
          <p:nvPr>
            <p:ph type="title"/>
          </p:nvPr>
        </p:nvSpPr>
        <p:spPr>
          <a:xfrm>
            <a:off x="457200" y="685800"/>
            <a:ext cx="8229600" cy="457200"/>
          </a:xfrm>
        </p:spPr>
        <p:txBody>
          <a:bodyPr>
            <a:noAutofit/>
          </a:bodyPr>
          <a:lstStyle/>
          <a:p>
            <a:pPr algn="ctr"/>
            <a:r>
              <a:rPr lang="en-US" sz="3200" b="1" dirty="0" smtClean="0"/>
              <a:t>Upper Level Attendance</a:t>
            </a:r>
            <a:br>
              <a:rPr lang="en-US" sz="3200" b="1" dirty="0" smtClean="0"/>
            </a:br>
            <a:endParaRPr lang="en-US" sz="3200" b="1" dirty="0"/>
          </a:p>
        </p:txBody>
      </p:sp>
    </p:spTree>
    <p:extLst>
      <p:ext uri="{BB962C8B-B14F-4D97-AF65-F5344CB8AC3E}">
        <p14:creationId xmlns:p14="http://schemas.microsoft.com/office/powerpoint/2010/main" val="625696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1"/>
            <a:ext cx="8229600" cy="3886200"/>
          </a:xfrm>
        </p:spPr>
        <p:txBody>
          <a:bodyPr>
            <a:normAutofit/>
          </a:bodyPr>
          <a:lstStyle/>
          <a:p>
            <a:pPr algn="ctr">
              <a:buNone/>
            </a:pPr>
            <a:r>
              <a:rPr lang="en-US" b="1" dirty="0">
                <a:solidFill>
                  <a:srgbClr val="C00000"/>
                </a:solidFill>
              </a:rPr>
              <a:t>Student athletes, choir, band, </a:t>
            </a:r>
          </a:p>
          <a:p>
            <a:pPr algn="ctr">
              <a:buNone/>
            </a:pPr>
            <a:r>
              <a:rPr lang="en-US" b="1" dirty="0">
                <a:solidFill>
                  <a:srgbClr val="C00000"/>
                </a:solidFill>
              </a:rPr>
              <a:t>debate team, etc</a:t>
            </a:r>
            <a:r>
              <a:rPr lang="en-US" b="1" dirty="0" smtClean="0">
                <a:solidFill>
                  <a:srgbClr val="C00000"/>
                </a:solidFill>
              </a:rPr>
              <a:t>.</a:t>
            </a:r>
          </a:p>
          <a:p>
            <a:pPr algn="ctr">
              <a:buNone/>
            </a:pPr>
            <a:endParaRPr lang="en-US" b="1" dirty="0">
              <a:solidFill>
                <a:srgbClr val="FF0000"/>
              </a:solidFill>
            </a:endParaRPr>
          </a:p>
          <a:p>
            <a:pPr lvl="1">
              <a:buFont typeface="Wingdings" pitchFamily="2" charset="2"/>
              <a:buChar char="v"/>
            </a:pPr>
            <a:r>
              <a:rPr lang="en-US" sz="2400" b="1" dirty="0" smtClean="0"/>
              <a:t>Students </a:t>
            </a:r>
            <a:r>
              <a:rPr lang="en-US" sz="2400" b="1" dirty="0"/>
              <a:t>missing class due to official university activities are to be given the opportunity to make-up missed </a:t>
            </a:r>
            <a:r>
              <a:rPr lang="en-US" sz="2400" b="1" dirty="0" smtClean="0"/>
              <a:t>work</a:t>
            </a:r>
          </a:p>
          <a:p>
            <a:pPr marL="393192" lvl="1" indent="0">
              <a:buNone/>
            </a:pPr>
            <a:endParaRPr lang="en-US" sz="2400" b="1" dirty="0"/>
          </a:p>
          <a:p>
            <a:pPr lvl="1">
              <a:buFont typeface="Wingdings" pitchFamily="2" charset="2"/>
              <a:buChar char="v"/>
            </a:pPr>
            <a:r>
              <a:rPr lang="en-US" sz="2400" b="1" dirty="0"/>
              <a:t>The dropping of the missed exam or assignment is not appropriate </a:t>
            </a:r>
          </a:p>
          <a:p>
            <a:pPr>
              <a:buSzPct val="70000"/>
              <a:buNone/>
            </a:pPr>
            <a:endParaRPr lang="en-US" b="1" dirty="0"/>
          </a:p>
          <a:p>
            <a:endParaRPr lang="en-US" dirty="0"/>
          </a:p>
        </p:txBody>
      </p:sp>
      <p:sp>
        <p:nvSpPr>
          <p:cNvPr id="3" name="Title 2"/>
          <p:cNvSpPr>
            <a:spLocks noGrp="1"/>
          </p:cNvSpPr>
          <p:nvPr>
            <p:ph type="title"/>
          </p:nvPr>
        </p:nvSpPr>
        <p:spPr/>
        <p:txBody>
          <a:bodyPr>
            <a:normAutofit fontScale="90000"/>
          </a:bodyPr>
          <a:lstStyle/>
          <a:p>
            <a:pPr algn="ctr"/>
            <a:r>
              <a:rPr lang="en-US" dirty="0" smtClean="0"/>
              <a:t>Make-Up Policy for Students on Official University Business</a:t>
            </a:r>
            <a:endParaRPr lang="en-US" dirty="0"/>
          </a:p>
        </p:txBody>
      </p:sp>
    </p:spTree>
    <p:extLst>
      <p:ext uri="{BB962C8B-B14F-4D97-AF65-F5344CB8AC3E}">
        <p14:creationId xmlns:p14="http://schemas.microsoft.com/office/powerpoint/2010/main" val="3658664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fontScale="55000" lnSpcReduction="20000"/>
          </a:bodyPr>
          <a:lstStyle/>
          <a:p>
            <a:pPr algn="l"/>
            <a:endParaRPr lang="en-US" sz="2800" b="1" dirty="0" smtClean="0"/>
          </a:p>
          <a:p>
            <a:pPr marL="457200" indent="-457200" algn="l">
              <a:buFont typeface="Wingdings" pitchFamily="2" charset="2"/>
              <a:buChar char="v"/>
            </a:pPr>
            <a:r>
              <a:rPr lang="en-US" sz="5100" b="1" dirty="0" smtClean="0"/>
              <a:t>Arkansas </a:t>
            </a:r>
            <a:r>
              <a:rPr lang="en-US" sz="5100" b="1" dirty="0"/>
              <a:t>State University is on a four-point grading system. </a:t>
            </a:r>
            <a:endParaRPr lang="en-US" sz="5100" b="1" dirty="0" smtClean="0"/>
          </a:p>
          <a:p>
            <a:pPr marL="457200" indent="-457200" algn="l">
              <a:buFont typeface="Wingdings" pitchFamily="2" charset="2"/>
              <a:buChar char="v"/>
            </a:pPr>
            <a:endParaRPr lang="en-US" sz="5100" b="1" dirty="0"/>
          </a:p>
          <a:p>
            <a:pPr lvl="7" algn="l">
              <a:buFont typeface="Arial" pitchFamily="34" charset="0"/>
              <a:buChar char="•"/>
            </a:pPr>
            <a:r>
              <a:rPr lang="en-US" sz="4800" b="1" dirty="0" smtClean="0"/>
              <a:t>A=4 </a:t>
            </a:r>
          </a:p>
          <a:p>
            <a:pPr lvl="7" algn="l">
              <a:buFont typeface="Arial" pitchFamily="34" charset="0"/>
              <a:buChar char="•"/>
            </a:pPr>
            <a:r>
              <a:rPr lang="en-US" sz="4800" b="1" dirty="0" smtClean="0"/>
              <a:t>B=3</a:t>
            </a:r>
          </a:p>
          <a:p>
            <a:pPr lvl="7" algn="l">
              <a:buFont typeface="Arial" pitchFamily="34" charset="0"/>
              <a:buChar char="•"/>
            </a:pPr>
            <a:r>
              <a:rPr lang="en-US" sz="4800" b="1" dirty="0" smtClean="0"/>
              <a:t>C=2</a:t>
            </a:r>
          </a:p>
          <a:p>
            <a:pPr lvl="7" algn="l">
              <a:buFont typeface="Arial" pitchFamily="34" charset="0"/>
              <a:buChar char="•"/>
            </a:pPr>
            <a:r>
              <a:rPr lang="en-US" sz="4800" b="1" dirty="0" smtClean="0"/>
              <a:t>D=1</a:t>
            </a:r>
          </a:p>
          <a:p>
            <a:pPr lvl="7" algn="l">
              <a:buFont typeface="Arial" pitchFamily="34" charset="0"/>
              <a:buChar char="•"/>
            </a:pPr>
            <a:r>
              <a:rPr lang="en-US" sz="4800" b="1" dirty="0" smtClean="0"/>
              <a:t>F=0</a:t>
            </a:r>
          </a:p>
          <a:p>
            <a:pPr marL="457200" indent="-457200" algn="l">
              <a:buFont typeface="Wingdings" pitchFamily="2" charset="2"/>
              <a:buChar char="v"/>
            </a:pPr>
            <a:endParaRPr lang="en-US" sz="5100" b="1" dirty="0" smtClean="0"/>
          </a:p>
          <a:p>
            <a:pPr marL="457200" indent="-457200" algn="l">
              <a:buFont typeface="Wingdings" pitchFamily="2" charset="2"/>
              <a:buChar char="v"/>
            </a:pPr>
            <a:r>
              <a:rPr lang="en-US" sz="5100" b="1" dirty="0" smtClean="0"/>
              <a:t>P = Pass; CR = Credit, NC = No Credit</a:t>
            </a:r>
            <a:endParaRPr lang="en-US" sz="5100" b="1" dirty="0"/>
          </a:p>
        </p:txBody>
      </p:sp>
      <p:sp>
        <p:nvSpPr>
          <p:cNvPr id="2" name="Title 1"/>
          <p:cNvSpPr>
            <a:spLocks noGrp="1"/>
          </p:cNvSpPr>
          <p:nvPr>
            <p:ph type="title"/>
          </p:nvPr>
        </p:nvSpPr>
        <p:spPr/>
        <p:txBody>
          <a:bodyPr>
            <a:normAutofit fontScale="90000"/>
          </a:bodyPr>
          <a:lstStyle/>
          <a:p>
            <a:pPr algn="ctr"/>
            <a:r>
              <a:rPr lang="en-US" sz="4000" b="0" dirty="0" smtClean="0">
                <a:effectLst/>
              </a:rPr>
              <a:t/>
            </a:r>
            <a:br>
              <a:rPr lang="en-US" sz="4000" b="0" dirty="0" smtClean="0">
                <a:effectLst/>
              </a:rPr>
            </a:br>
            <a:r>
              <a:rPr lang="en-US" sz="4000" b="0" dirty="0">
                <a:effectLst/>
              </a:rPr>
              <a:t/>
            </a:r>
            <a:br>
              <a:rPr lang="en-US" sz="4000" b="0" dirty="0">
                <a:effectLst/>
              </a:rPr>
            </a:br>
            <a:r>
              <a:rPr lang="en-US" sz="4000" b="0" dirty="0">
                <a:effectLst/>
              </a:rPr>
              <a:t>GRADES AND GRADING SYSTEM</a:t>
            </a:r>
            <a:r>
              <a:rPr lang="en-US" sz="4000" b="0" dirty="0" smtClean="0">
                <a:effectLst/>
              </a:rPr>
              <a:t/>
            </a:r>
            <a:br>
              <a:rPr lang="en-US" sz="4000" b="0" dirty="0" smtClean="0">
                <a:effectLst/>
              </a:rPr>
            </a:br>
            <a:r>
              <a:rPr lang="en-US" sz="4000" b="0" dirty="0">
                <a:effectLst/>
              </a:rPr>
              <a:t/>
            </a:r>
            <a:br>
              <a:rPr lang="en-US" sz="4000" b="0" dirty="0">
                <a:effectLst/>
              </a:rPr>
            </a:br>
            <a:endParaRPr lang="en-US" dirty="0"/>
          </a:p>
        </p:txBody>
      </p:sp>
    </p:spTree>
    <p:extLst>
      <p:ext uri="{BB962C8B-B14F-4D97-AF65-F5344CB8AC3E}">
        <p14:creationId xmlns:p14="http://schemas.microsoft.com/office/powerpoint/2010/main" val="2618901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v"/>
            </a:pPr>
            <a:r>
              <a:rPr lang="en-US" b="1" dirty="0"/>
              <a:t>WN </a:t>
            </a:r>
            <a:r>
              <a:rPr lang="en-US" b="1" dirty="0" smtClean="0"/>
              <a:t>administratively </a:t>
            </a:r>
            <a:r>
              <a:rPr lang="en-US" b="1" dirty="0"/>
              <a:t>dropped for non-attendance during the </a:t>
            </a:r>
            <a:r>
              <a:rPr lang="en-US" b="1" dirty="0" smtClean="0"/>
              <a:t>first </a:t>
            </a:r>
            <a:r>
              <a:rPr lang="en-US" b="1" dirty="0"/>
              <a:t>eleven days drop of </a:t>
            </a:r>
            <a:r>
              <a:rPr lang="en-US" b="1" dirty="0" smtClean="0"/>
              <a:t>class</a:t>
            </a:r>
          </a:p>
          <a:p>
            <a:pPr>
              <a:buFont typeface="Wingdings" pitchFamily="2" charset="2"/>
              <a:buChar char="v"/>
            </a:pPr>
            <a:r>
              <a:rPr lang="en-US" b="1" dirty="0" smtClean="0"/>
              <a:t>Faculty are required to take attendance during the first 11 days of a fall or spring term and first 5 days of a summer term</a:t>
            </a:r>
          </a:p>
          <a:p>
            <a:pPr>
              <a:buFont typeface="Wingdings" pitchFamily="2" charset="2"/>
              <a:buChar char="v"/>
            </a:pPr>
            <a:r>
              <a:rPr lang="en-US" b="1" dirty="0" smtClean="0"/>
              <a:t>One day of attendance or logging into an </a:t>
            </a:r>
          </a:p>
          <a:p>
            <a:pPr marL="109728" indent="0">
              <a:buNone/>
            </a:pPr>
            <a:r>
              <a:rPr lang="en-US" b="1" dirty="0" smtClean="0"/>
              <a:t>  on-line course constitutes “attendance”</a:t>
            </a:r>
            <a:endParaRPr lang="en-US" b="1" dirty="0"/>
          </a:p>
          <a:p>
            <a:r>
              <a:rPr lang="en-US" b="1" dirty="0" smtClean="0"/>
              <a:t>Fall 11</a:t>
            </a:r>
            <a:r>
              <a:rPr lang="en-US" b="1" baseline="30000" dirty="0" smtClean="0"/>
              <a:t>th</a:t>
            </a:r>
            <a:r>
              <a:rPr lang="en-US" b="1" dirty="0" smtClean="0"/>
              <a:t> class day is September 6</a:t>
            </a:r>
            <a:endParaRPr lang="en-US" b="1" dirty="0"/>
          </a:p>
        </p:txBody>
      </p:sp>
      <p:sp>
        <p:nvSpPr>
          <p:cNvPr id="3" name="Title 2"/>
          <p:cNvSpPr>
            <a:spLocks noGrp="1"/>
          </p:cNvSpPr>
          <p:nvPr>
            <p:ph type="title"/>
          </p:nvPr>
        </p:nvSpPr>
        <p:spPr/>
        <p:txBody>
          <a:bodyPr>
            <a:normAutofit fontScale="90000"/>
          </a:bodyPr>
          <a:lstStyle/>
          <a:p>
            <a:pPr algn="ctr"/>
            <a:r>
              <a:rPr lang="en-US" dirty="0" smtClean="0"/>
              <a:t>Withdrawal for Non-Attendance</a:t>
            </a:r>
            <a:br>
              <a:rPr lang="en-US" dirty="0" smtClean="0"/>
            </a:br>
            <a:r>
              <a:rPr lang="en-US" dirty="0" smtClean="0"/>
              <a:t>“WN”</a:t>
            </a:r>
            <a:endParaRPr lang="en-US" dirty="0"/>
          </a:p>
        </p:txBody>
      </p:sp>
    </p:spTree>
    <p:extLst>
      <p:ext uri="{BB962C8B-B14F-4D97-AF65-F5344CB8AC3E}">
        <p14:creationId xmlns:p14="http://schemas.microsoft.com/office/powerpoint/2010/main" val="1577136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800600"/>
          </a:xfrm>
        </p:spPr>
        <p:txBody>
          <a:bodyPr>
            <a:normAutofit fontScale="77500" lnSpcReduction="20000"/>
          </a:bodyPr>
          <a:lstStyle/>
          <a:p>
            <a:pPr>
              <a:spcBef>
                <a:spcPts val="600"/>
              </a:spcBef>
              <a:buFont typeface="Wingdings" pitchFamily="2" charset="2"/>
              <a:buChar char="v"/>
            </a:pPr>
            <a:r>
              <a:rPr lang="en-US" sz="3000" b="1" dirty="0" smtClean="0"/>
              <a:t>Faculty </a:t>
            </a:r>
            <a:r>
              <a:rPr lang="en-US" sz="3000" b="1" dirty="0"/>
              <a:t>assign a grade of FN to students who have quit attending class but do not </a:t>
            </a:r>
            <a:r>
              <a:rPr lang="en-US" sz="3000" b="1" dirty="0" smtClean="0"/>
              <a:t>officially drop </a:t>
            </a:r>
            <a:r>
              <a:rPr lang="en-US" sz="3000" b="1" dirty="0"/>
              <a:t>or withdraw. </a:t>
            </a:r>
            <a:endParaRPr lang="en-US" sz="3000" b="1" dirty="0" smtClean="0"/>
          </a:p>
          <a:p>
            <a:pPr>
              <a:spcBef>
                <a:spcPts val="600"/>
              </a:spcBef>
              <a:buFont typeface="Wingdings" pitchFamily="2" charset="2"/>
              <a:buChar char="v"/>
            </a:pPr>
            <a:r>
              <a:rPr lang="en-US" sz="3000" b="1" dirty="0" smtClean="0"/>
              <a:t>The </a:t>
            </a:r>
            <a:r>
              <a:rPr lang="en-US" sz="3000" b="1" dirty="0"/>
              <a:t>FN indicates the grade of ‘F’ has been earned due to lack of </a:t>
            </a:r>
            <a:r>
              <a:rPr lang="en-US" sz="3000" b="1" dirty="0" smtClean="0"/>
              <a:t>attendance and </a:t>
            </a:r>
            <a:r>
              <a:rPr lang="en-US" sz="3000" b="1" dirty="0"/>
              <a:t>not necessarily lack of understanding the material. </a:t>
            </a:r>
            <a:endParaRPr lang="en-US" sz="3000" b="1" dirty="0" smtClean="0"/>
          </a:p>
          <a:p>
            <a:pPr>
              <a:spcBef>
                <a:spcPts val="600"/>
              </a:spcBef>
              <a:buFont typeface="Wingdings" pitchFamily="2" charset="2"/>
              <a:buChar char="v"/>
            </a:pPr>
            <a:r>
              <a:rPr lang="en-US" sz="3000" b="1" dirty="0" smtClean="0"/>
              <a:t>Students </a:t>
            </a:r>
            <a:r>
              <a:rPr lang="en-US" sz="3000" b="1" dirty="0"/>
              <a:t>are encouraged to notify </a:t>
            </a:r>
            <a:r>
              <a:rPr lang="en-US" sz="3000" b="1" dirty="0" smtClean="0"/>
              <a:t>their instructor </a:t>
            </a:r>
            <a:r>
              <a:rPr lang="en-US" sz="3000" b="1" dirty="0"/>
              <a:t>of their intention to drop or withdraw from a course. </a:t>
            </a:r>
            <a:r>
              <a:rPr lang="en-US" sz="3000" b="1" u="sng" dirty="0" smtClean="0">
                <a:solidFill>
                  <a:srgbClr val="C00000"/>
                </a:solidFill>
              </a:rPr>
              <a:t>However,</a:t>
            </a:r>
            <a:r>
              <a:rPr lang="en-US" sz="3000" b="1" dirty="0" smtClean="0">
                <a:solidFill>
                  <a:srgbClr val="C00000"/>
                </a:solidFill>
              </a:rPr>
              <a:t> </a:t>
            </a:r>
            <a:r>
              <a:rPr lang="en-US" sz="3000" b="1" dirty="0"/>
              <a:t>the </a:t>
            </a:r>
            <a:r>
              <a:rPr lang="en-US" sz="3000" b="1" dirty="0" smtClean="0"/>
              <a:t>notification does not </a:t>
            </a:r>
            <a:r>
              <a:rPr lang="en-US" sz="3000" b="1" dirty="0"/>
              <a:t>constitute the drop or withdrawal. </a:t>
            </a:r>
            <a:endParaRPr lang="en-US" sz="3000" b="1" dirty="0" smtClean="0"/>
          </a:p>
          <a:p>
            <a:pPr>
              <a:spcBef>
                <a:spcPts val="600"/>
              </a:spcBef>
              <a:buFont typeface="Wingdings" pitchFamily="2" charset="2"/>
              <a:buChar char="v"/>
            </a:pPr>
            <a:r>
              <a:rPr lang="en-US" sz="3000" b="1" dirty="0" smtClean="0"/>
              <a:t>Students </a:t>
            </a:r>
            <a:r>
              <a:rPr lang="en-US" sz="3000" b="1" dirty="0"/>
              <a:t>must still process their drop or withdrawal </a:t>
            </a:r>
            <a:r>
              <a:rPr lang="en-US" sz="3000" b="1" dirty="0" smtClean="0"/>
              <a:t>in Banner </a:t>
            </a:r>
            <a:r>
              <a:rPr lang="en-US" sz="3000" b="1" dirty="0"/>
              <a:t>Self Service or with Advisement Services Students should review their schedule </a:t>
            </a:r>
            <a:r>
              <a:rPr lang="en-US" sz="3000" b="1" dirty="0" smtClean="0"/>
              <a:t>of classes </a:t>
            </a:r>
            <a:r>
              <a:rPr lang="en-US" sz="3000" b="1" dirty="0"/>
              <a:t>using Web for Students to make sure their enrollment is accurate.</a:t>
            </a:r>
          </a:p>
          <a:p>
            <a:pPr>
              <a:buFont typeface="Wingdings" pitchFamily="2" charset="2"/>
              <a:buChar char="v"/>
            </a:pPr>
            <a:endParaRPr lang="en-US" b="1" dirty="0"/>
          </a:p>
        </p:txBody>
      </p:sp>
      <p:sp>
        <p:nvSpPr>
          <p:cNvPr id="3" name="Title 2"/>
          <p:cNvSpPr>
            <a:spLocks noGrp="1"/>
          </p:cNvSpPr>
          <p:nvPr>
            <p:ph type="title"/>
          </p:nvPr>
        </p:nvSpPr>
        <p:spPr>
          <a:xfrm>
            <a:off x="381000" y="381000"/>
            <a:ext cx="8229600" cy="1143000"/>
          </a:xfrm>
        </p:spPr>
        <p:txBody>
          <a:bodyPr>
            <a:noAutofit/>
          </a:bodyPr>
          <a:lstStyle/>
          <a:p>
            <a:pPr algn="ctr"/>
            <a:r>
              <a:rPr lang="en-US" sz="3600" dirty="0" smtClean="0"/>
              <a:t>Failure to Attend and Not Withdrawn  “FN”</a:t>
            </a:r>
            <a:r>
              <a:rPr lang="en-US" sz="3600" dirty="0"/>
              <a:t/>
            </a:r>
            <a:br>
              <a:rPr lang="en-US" sz="3600" dirty="0"/>
            </a:br>
            <a:endParaRPr lang="en-US" sz="3600" dirty="0"/>
          </a:p>
        </p:txBody>
      </p:sp>
    </p:spTree>
    <p:extLst>
      <p:ext uri="{BB962C8B-B14F-4D97-AF65-F5344CB8AC3E}">
        <p14:creationId xmlns:p14="http://schemas.microsoft.com/office/powerpoint/2010/main" val="2101965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839200" cy="5181600"/>
          </a:xfrm>
        </p:spPr>
        <p:txBody>
          <a:bodyPr>
            <a:normAutofit/>
          </a:bodyPr>
          <a:lstStyle/>
          <a:p>
            <a:pPr>
              <a:spcBef>
                <a:spcPts val="0"/>
              </a:spcBef>
              <a:buFont typeface="Wingdings" pitchFamily="2" charset="2"/>
              <a:buChar char="v"/>
            </a:pPr>
            <a:r>
              <a:rPr lang="en-US" sz="2300" b="1" dirty="0" smtClean="0"/>
              <a:t>Assigned for </a:t>
            </a:r>
            <a:r>
              <a:rPr lang="en-US" sz="2300" b="1" dirty="0"/>
              <a:t>students' inability to complete all course requirements for reasons beyond their </a:t>
            </a:r>
            <a:r>
              <a:rPr lang="en-US" sz="2300" b="1" dirty="0" smtClean="0"/>
              <a:t>control.</a:t>
            </a:r>
          </a:p>
          <a:p>
            <a:pPr marL="109728" indent="0">
              <a:spcBef>
                <a:spcPts val="0"/>
              </a:spcBef>
              <a:buNone/>
            </a:pPr>
            <a:endParaRPr lang="en-US" sz="2300" b="1" dirty="0" smtClean="0"/>
          </a:p>
          <a:p>
            <a:pPr>
              <a:spcBef>
                <a:spcPts val="0"/>
              </a:spcBef>
              <a:buFont typeface="Wingdings" pitchFamily="2" charset="2"/>
              <a:buChar char="v"/>
            </a:pPr>
            <a:r>
              <a:rPr lang="en-US" sz="2300" b="1" dirty="0" smtClean="0"/>
              <a:t>An </a:t>
            </a:r>
            <a:r>
              <a:rPr lang="en-US" sz="2300" b="1" dirty="0"/>
              <a:t>incomplete grade not removed within one semester will be recorded as an F</a:t>
            </a:r>
            <a:r>
              <a:rPr lang="en-US" sz="2300" b="1" dirty="0" smtClean="0"/>
              <a:t>.</a:t>
            </a:r>
          </a:p>
          <a:p>
            <a:pPr marL="109728" indent="0">
              <a:spcBef>
                <a:spcPts val="0"/>
              </a:spcBef>
              <a:buNone/>
            </a:pPr>
            <a:endParaRPr lang="en-US" sz="2300" b="1" dirty="0" smtClean="0"/>
          </a:p>
          <a:p>
            <a:pPr>
              <a:spcBef>
                <a:spcPts val="0"/>
              </a:spcBef>
              <a:buFont typeface="Wingdings" pitchFamily="2" charset="2"/>
              <a:buChar char="v"/>
            </a:pPr>
            <a:r>
              <a:rPr lang="en-US" sz="2300" b="1" dirty="0"/>
              <a:t>A grade of "I</a:t>
            </a:r>
            <a:r>
              <a:rPr lang="en-US" sz="2300" b="1" dirty="0" smtClean="0"/>
              <a:t>" </a:t>
            </a:r>
            <a:r>
              <a:rPr lang="en-US" sz="2300" b="1" dirty="0"/>
              <a:t>is appropriate on the final grade roster when a student fails to meet all course requirements for reasons beyond his/her control, i.e., illness of the student, or serious illness or death in the family, or extended research projects at the graduate level</a:t>
            </a:r>
            <a:r>
              <a:rPr lang="en-US" sz="2300" b="1" dirty="0" smtClean="0"/>
              <a:t>.</a:t>
            </a:r>
          </a:p>
          <a:p>
            <a:pPr>
              <a:buFont typeface="Wingdings" pitchFamily="2" charset="2"/>
              <a:buChar char="v"/>
            </a:pPr>
            <a:endParaRPr lang="en-US" sz="2300" dirty="0"/>
          </a:p>
          <a:p>
            <a:endParaRPr lang="en-US" dirty="0"/>
          </a:p>
        </p:txBody>
      </p:sp>
      <p:sp>
        <p:nvSpPr>
          <p:cNvPr id="3" name="Title 2"/>
          <p:cNvSpPr>
            <a:spLocks noGrp="1"/>
          </p:cNvSpPr>
          <p:nvPr>
            <p:ph type="title"/>
          </p:nvPr>
        </p:nvSpPr>
        <p:spPr>
          <a:xfrm>
            <a:off x="457200" y="533400"/>
            <a:ext cx="8229600" cy="487362"/>
          </a:xfrm>
        </p:spPr>
        <p:txBody>
          <a:bodyPr>
            <a:normAutofit fontScale="90000"/>
          </a:bodyPr>
          <a:lstStyle/>
          <a:p>
            <a:pPr algn="ctr"/>
            <a:r>
              <a:rPr lang="en-US" dirty="0" smtClean="0"/>
              <a:t>Incomplete Grade “I”</a:t>
            </a:r>
            <a:endParaRPr lang="en-US" dirty="0"/>
          </a:p>
        </p:txBody>
      </p:sp>
    </p:spTree>
    <p:extLst>
      <p:ext uri="{BB962C8B-B14F-4D97-AF65-F5344CB8AC3E}">
        <p14:creationId xmlns:p14="http://schemas.microsoft.com/office/powerpoint/2010/main" val="20322846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4">
      <a:dk1>
        <a:sysClr val="windowText" lastClr="000000"/>
      </a:dk1>
      <a:lt1>
        <a:sysClr val="window" lastClr="FFFFFF"/>
      </a:lt1>
      <a:dk2>
        <a:srgbClr val="464646"/>
      </a:dk2>
      <a:lt2>
        <a:srgbClr val="DEF5FA"/>
      </a:lt2>
      <a:accent1>
        <a:srgbClr val="DA1F28"/>
      </a:accent1>
      <a:accent2>
        <a:srgbClr val="000000"/>
      </a:accent2>
      <a:accent3>
        <a:srgbClr val="7F7F7F"/>
      </a:accent3>
      <a:accent4>
        <a:srgbClr val="FFFFFF"/>
      </a:accent4>
      <a:accent5>
        <a:srgbClr val="FFFFFF"/>
      </a:accent5>
      <a:accent6>
        <a:srgbClr val="FFFFFF"/>
      </a:accent6>
      <a:hlink>
        <a:srgbClr val="002060"/>
      </a:hlink>
      <a:folHlink>
        <a:srgbClr val="FFFFF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372</TotalTime>
  <Words>1354</Words>
  <Application>Microsoft Office PowerPoint</Application>
  <PresentationFormat>On-screen Show (4:3)</PresentationFormat>
  <Paragraphs>111</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Academic Policies</vt:lpstr>
      <vt:lpstr> CLASS ATTENDANCE POLICY </vt:lpstr>
      <vt:lpstr>Lower Level Attendance</vt:lpstr>
      <vt:lpstr>Upper Level Attendance </vt:lpstr>
      <vt:lpstr>Make-Up Policy for Students on Official University Business</vt:lpstr>
      <vt:lpstr>  GRADES AND GRADING SYSTEM  </vt:lpstr>
      <vt:lpstr>Withdrawal for Non-Attendance “WN”</vt:lpstr>
      <vt:lpstr>Failure to Attend and Not Withdrawn  “FN” </vt:lpstr>
      <vt:lpstr>Incomplete Grade “I”</vt:lpstr>
      <vt:lpstr>PowerPoint Presentation</vt:lpstr>
      <vt:lpstr>Students Activated for  Military Service </vt:lpstr>
      <vt:lpstr>Auditing “AU”</vt:lpstr>
      <vt:lpstr>Final Grades</vt:lpstr>
      <vt:lpstr>Grade Repeat Policy</vt:lpstr>
      <vt:lpstr>Mid-Term Grades</vt:lpstr>
      <vt:lpstr>Inclement Weather Policy</vt:lpstr>
      <vt:lpstr>PowerPoint Presentation</vt:lpstr>
      <vt:lpstr>Textbook Orders</vt:lpstr>
      <vt:lpstr>FERPA – Family Educational Rights and Privacy Act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Inclement Weather Policy</dc:title>
  <dc:creator>Lynita</dc:creator>
  <cp:lastModifiedBy>Chris Collins</cp:lastModifiedBy>
  <cp:revision>31</cp:revision>
  <dcterms:created xsi:type="dcterms:W3CDTF">2011-08-13T20:04:07Z</dcterms:created>
  <dcterms:modified xsi:type="dcterms:W3CDTF">2011-08-16T11:58:44Z</dcterms:modified>
</cp:coreProperties>
</file>