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3399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E2B376-2D79-45E5-B731-0B4972C8F624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ED6C996-1699-4C53-80EE-AD438884EE28}">
      <dgm:prSet phldrT="[Text]" custT="1"/>
      <dgm:spPr>
        <a:scene3d>
          <a:camera prst="orthographicFront"/>
          <a:lightRig rig="threePt" dir="t"/>
        </a:scene3d>
        <a:sp3d>
          <a:bevelT w="6350" h="6350"/>
        </a:sp3d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2400" b="1" dirty="0" smtClean="0"/>
            <a:t>Campus-Wide Strategic Planning Event:  </a:t>
          </a:r>
          <a:r>
            <a:rPr lang="en-US" sz="2400" b="1" dirty="0" smtClean="0">
              <a:solidFill>
                <a:srgbClr val="FF0000"/>
              </a:solidFill>
            </a:rPr>
            <a:t>Oct. 2010</a:t>
          </a:r>
          <a:endParaRPr lang="en-US" sz="2400" b="1" dirty="0">
            <a:solidFill>
              <a:srgbClr val="FF0000"/>
            </a:solidFill>
          </a:endParaRPr>
        </a:p>
      </dgm:t>
    </dgm:pt>
    <dgm:pt modelId="{5A53BA4C-7761-4385-9254-761BFA01E654}" type="parTrans" cxnId="{A04E8115-CB4D-4092-91CA-F317F2F3264C}">
      <dgm:prSet/>
      <dgm:spPr/>
      <dgm:t>
        <a:bodyPr/>
        <a:lstStyle/>
        <a:p>
          <a:endParaRPr lang="en-US"/>
        </a:p>
      </dgm:t>
    </dgm:pt>
    <dgm:pt modelId="{8CDC5258-B805-4DCB-AF50-D47E372D2F86}" type="sibTrans" cxnId="{A04E8115-CB4D-4092-91CA-F317F2F3264C}">
      <dgm:prSet/>
      <dgm:spPr/>
      <dgm:t>
        <a:bodyPr/>
        <a:lstStyle/>
        <a:p>
          <a:endParaRPr lang="en-US"/>
        </a:p>
      </dgm:t>
    </dgm:pt>
    <dgm:pt modelId="{CC8BAF38-5C25-4710-B14B-58FFE918E52C}">
      <dgm:prSet phldrT="[Text]" custT="1"/>
      <dgm:spPr>
        <a:scene3d>
          <a:camera prst="orthographicFront"/>
          <a:lightRig rig="threePt" dir="t"/>
        </a:scene3d>
        <a:sp3d>
          <a:bevelT w="6350" h="6350"/>
        </a:sp3d>
      </dgm:spPr>
      <dgm:t>
        <a:bodyPr/>
        <a:lstStyle/>
        <a:p>
          <a:pPr algn="ctr"/>
          <a:r>
            <a:rPr lang="en-US" sz="2400" b="1" dirty="0" smtClean="0"/>
            <a:t>Preparation of Initial Draft of Strategic Plan:  </a:t>
          </a:r>
        </a:p>
        <a:p>
          <a:pPr algn="ctr"/>
          <a:r>
            <a:rPr lang="en-US" sz="2400" b="1" dirty="0" smtClean="0">
              <a:solidFill>
                <a:srgbClr val="FF0000"/>
              </a:solidFill>
            </a:rPr>
            <a:t>Oct</a:t>
          </a:r>
          <a:r>
            <a:rPr lang="en-US" sz="2400" b="1" dirty="0" smtClean="0">
              <a:solidFill>
                <a:srgbClr val="FF0000"/>
              </a:solidFill>
            </a:rPr>
            <a:t>. - Dec</a:t>
          </a:r>
          <a:r>
            <a:rPr lang="en-US" sz="2400" b="1" dirty="0" smtClean="0">
              <a:solidFill>
                <a:srgbClr val="FF0000"/>
              </a:solidFill>
            </a:rPr>
            <a:t>. 2010</a:t>
          </a:r>
          <a:endParaRPr lang="en-US" sz="2400" b="1" dirty="0">
            <a:solidFill>
              <a:srgbClr val="FF0000"/>
            </a:solidFill>
          </a:endParaRPr>
        </a:p>
      </dgm:t>
    </dgm:pt>
    <dgm:pt modelId="{67514425-7046-423F-A1BC-66B6551863E9}" type="parTrans" cxnId="{607A148C-9BD9-4404-9CC2-AA42E6E7E2AE}">
      <dgm:prSet/>
      <dgm:spPr/>
      <dgm:t>
        <a:bodyPr/>
        <a:lstStyle/>
        <a:p>
          <a:endParaRPr lang="en-US"/>
        </a:p>
      </dgm:t>
    </dgm:pt>
    <dgm:pt modelId="{EE9BB9FC-3799-47FB-BF56-D234992DA18F}" type="sibTrans" cxnId="{607A148C-9BD9-4404-9CC2-AA42E6E7E2AE}">
      <dgm:prSet/>
      <dgm:spPr/>
      <dgm:t>
        <a:bodyPr/>
        <a:lstStyle/>
        <a:p>
          <a:endParaRPr lang="en-US"/>
        </a:p>
      </dgm:t>
    </dgm:pt>
    <dgm:pt modelId="{F126E670-B638-40C1-94B1-EF98A0C3697E}">
      <dgm:prSet phldrT="[Text]" custT="1"/>
      <dgm:spPr>
        <a:scene3d>
          <a:camera prst="orthographicFront"/>
          <a:lightRig rig="threePt" dir="t"/>
        </a:scene3d>
        <a:sp3d>
          <a:bevelT w="6350" h="6350"/>
        </a:sp3d>
      </dgm:spPr>
      <dgm:t>
        <a:bodyPr/>
        <a:lstStyle/>
        <a:p>
          <a:pPr algn="ctr"/>
          <a:r>
            <a:rPr lang="en-US" sz="2400" b="1" dirty="0" smtClean="0"/>
            <a:t>Campus Review of Draft Strategic Plan:  </a:t>
          </a:r>
          <a:r>
            <a:rPr lang="en-US" sz="2400" b="1" dirty="0" smtClean="0">
              <a:solidFill>
                <a:srgbClr val="FF0000"/>
              </a:solidFill>
            </a:rPr>
            <a:t>Jan</a:t>
          </a:r>
          <a:r>
            <a:rPr lang="en-US" sz="2400" b="1" dirty="0" smtClean="0">
              <a:solidFill>
                <a:srgbClr val="FF0000"/>
              </a:solidFill>
            </a:rPr>
            <a:t>.- Feb</a:t>
          </a:r>
          <a:r>
            <a:rPr lang="en-US" sz="2400" b="1" dirty="0" smtClean="0">
              <a:solidFill>
                <a:srgbClr val="FF0000"/>
              </a:solidFill>
            </a:rPr>
            <a:t>. 2011</a:t>
          </a:r>
          <a:endParaRPr lang="en-US" sz="2400" b="1" dirty="0">
            <a:solidFill>
              <a:srgbClr val="FF0000"/>
            </a:solidFill>
          </a:endParaRPr>
        </a:p>
      </dgm:t>
    </dgm:pt>
    <dgm:pt modelId="{043C39B0-9E09-4D74-B846-52E2B6913AD9}" type="parTrans" cxnId="{B3A7F70D-E558-4AC4-A219-AE5DB063EA3B}">
      <dgm:prSet/>
      <dgm:spPr/>
      <dgm:t>
        <a:bodyPr/>
        <a:lstStyle/>
        <a:p>
          <a:endParaRPr lang="en-US"/>
        </a:p>
      </dgm:t>
    </dgm:pt>
    <dgm:pt modelId="{B6F9EFAE-EDE2-429F-A7B2-02157DDC51D4}" type="sibTrans" cxnId="{B3A7F70D-E558-4AC4-A219-AE5DB063EA3B}">
      <dgm:prSet/>
      <dgm:spPr/>
      <dgm:t>
        <a:bodyPr/>
        <a:lstStyle/>
        <a:p>
          <a:endParaRPr lang="en-US"/>
        </a:p>
      </dgm:t>
    </dgm:pt>
    <dgm:pt modelId="{9F4D4A59-F7B1-454A-AB53-5EF05CA6244F}">
      <dgm:prSet custT="1"/>
      <dgm:spPr>
        <a:scene3d>
          <a:camera prst="orthographicFront"/>
          <a:lightRig rig="threePt" dir="t"/>
        </a:scene3d>
        <a:sp3d>
          <a:bevelT w="6350" h="6350"/>
        </a:sp3d>
      </dgm:spPr>
      <dgm:t>
        <a:bodyPr/>
        <a:lstStyle/>
        <a:p>
          <a:pPr algn="ctr"/>
          <a:r>
            <a:rPr lang="en-US" sz="2200" b="1" dirty="0" smtClean="0"/>
            <a:t>Strategic Plan Revised Based on Campus Comments:  </a:t>
          </a:r>
        </a:p>
        <a:p>
          <a:pPr algn="ctr"/>
          <a:r>
            <a:rPr lang="en-US" sz="2200" b="1" dirty="0" smtClean="0">
              <a:solidFill>
                <a:srgbClr val="FF0000"/>
              </a:solidFill>
            </a:rPr>
            <a:t>Feb</a:t>
          </a:r>
          <a:r>
            <a:rPr lang="en-US" sz="2200" b="1" dirty="0" smtClean="0">
              <a:solidFill>
                <a:srgbClr val="FF0000"/>
              </a:solidFill>
            </a:rPr>
            <a:t>.- Mar</a:t>
          </a:r>
          <a:r>
            <a:rPr lang="en-US" sz="2200" b="1" dirty="0" smtClean="0">
              <a:solidFill>
                <a:srgbClr val="FF0000"/>
              </a:solidFill>
            </a:rPr>
            <a:t>. 2011</a:t>
          </a:r>
          <a:endParaRPr lang="en-US" sz="2200" b="1" dirty="0">
            <a:solidFill>
              <a:srgbClr val="FF0000"/>
            </a:solidFill>
          </a:endParaRPr>
        </a:p>
      </dgm:t>
    </dgm:pt>
    <dgm:pt modelId="{BE16ED7F-8C8E-4215-8A64-3DA2DB99198A}" type="parTrans" cxnId="{A313CB79-D12F-4928-ADBE-865093FDFDE3}">
      <dgm:prSet/>
      <dgm:spPr/>
      <dgm:t>
        <a:bodyPr/>
        <a:lstStyle/>
        <a:p>
          <a:endParaRPr lang="en-US"/>
        </a:p>
      </dgm:t>
    </dgm:pt>
    <dgm:pt modelId="{133A3086-7479-41B2-8440-97B7178B485C}" type="sibTrans" cxnId="{A313CB79-D12F-4928-ADBE-865093FDFDE3}">
      <dgm:prSet/>
      <dgm:spPr/>
      <dgm:t>
        <a:bodyPr/>
        <a:lstStyle/>
        <a:p>
          <a:endParaRPr lang="en-US"/>
        </a:p>
      </dgm:t>
    </dgm:pt>
    <dgm:pt modelId="{72A73235-25D8-48A2-9D52-FCBC69AE7A6D}">
      <dgm:prSet custT="1"/>
      <dgm:spPr>
        <a:scene3d>
          <a:camera prst="orthographicFront"/>
          <a:lightRig rig="threePt" dir="t"/>
        </a:scene3d>
        <a:sp3d>
          <a:bevelT w="6350" h="6350"/>
        </a:sp3d>
      </dgm:spPr>
      <dgm:t>
        <a:bodyPr/>
        <a:lstStyle/>
        <a:p>
          <a:pPr algn="ctr"/>
          <a:r>
            <a:rPr lang="en-US" sz="2400" b="1" dirty="0" smtClean="0"/>
            <a:t>Strategic Plan Reviewed by Chancellor and </a:t>
          </a:r>
        </a:p>
        <a:p>
          <a:pPr algn="ctr"/>
          <a:r>
            <a:rPr lang="en-US" sz="2400" b="1" dirty="0" smtClean="0"/>
            <a:t>Executive Council:  </a:t>
          </a:r>
          <a:r>
            <a:rPr lang="en-US" sz="2400" b="1" dirty="0" smtClean="0">
              <a:solidFill>
                <a:srgbClr val="FF0000"/>
              </a:solidFill>
            </a:rPr>
            <a:t>Mar</a:t>
          </a:r>
          <a:r>
            <a:rPr lang="en-US" sz="2400" b="1" dirty="0" smtClean="0">
              <a:solidFill>
                <a:srgbClr val="FF0000"/>
              </a:solidFill>
            </a:rPr>
            <a:t>.- Apr</a:t>
          </a:r>
          <a:r>
            <a:rPr lang="en-US" sz="2400" b="1" dirty="0" smtClean="0">
              <a:solidFill>
                <a:srgbClr val="FF0000"/>
              </a:solidFill>
            </a:rPr>
            <a:t>. 2011</a:t>
          </a:r>
          <a:endParaRPr lang="en-US" sz="2400" b="1" dirty="0">
            <a:solidFill>
              <a:srgbClr val="FF0000"/>
            </a:solidFill>
          </a:endParaRPr>
        </a:p>
      </dgm:t>
    </dgm:pt>
    <dgm:pt modelId="{6C470665-C040-4C80-BC35-6E74AE855C3F}" type="parTrans" cxnId="{63F38CE1-D01B-4871-AD28-70BD5337FA83}">
      <dgm:prSet/>
      <dgm:spPr/>
      <dgm:t>
        <a:bodyPr/>
        <a:lstStyle/>
        <a:p>
          <a:endParaRPr lang="en-US"/>
        </a:p>
      </dgm:t>
    </dgm:pt>
    <dgm:pt modelId="{2F350953-27C9-4E2A-A367-76B287326B0F}" type="sibTrans" cxnId="{63F38CE1-D01B-4871-AD28-70BD5337FA83}">
      <dgm:prSet/>
      <dgm:spPr/>
      <dgm:t>
        <a:bodyPr/>
        <a:lstStyle/>
        <a:p>
          <a:endParaRPr lang="en-US"/>
        </a:p>
      </dgm:t>
    </dgm:pt>
    <dgm:pt modelId="{150C70E9-8333-432D-97FC-E217AE10A3B6}">
      <dgm:prSet custT="1"/>
      <dgm:spPr>
        <a:scene3d>
          <a:camera prst="orthographicFront"/>
          <a:lightRig rig="threePt" dir="t"/>
        </a:scene3d>
        <a:sp3d>
          <a:bevelT w="6350" h="6350"/>
        </a:sp3d>
      </dgm:spPr>
      <dgm:t>
        <a:bodyPr/>
        <a:lstStyle/>
        <a:p>
          <a:pPr algn="ctr"/>
          <a:r>
            <a:rPr lang="en-US" sz="2400" b="1" dirty="0" smtClean="0"/>
            <a:t>Strategic Plan Reviewed by President and </a:t>
          </a:r>
        </a:p>
        <a:p>
          <a:pPr algn="ctr"/>
          <a:r>
            <a:rPr lang="en-US" sz="2400" b="1" dirty="0" smtClean="0"/>
            <a:t>Board of Trustees: </a:t>
          </a:r>
          <a:r>
            <a:rPr lang="en-US" sz="2400" b="1" dirty="0" smtClean="0">
              <a:solidFill>
                <a:srgbClr val="FF0000"/>
              </a:solidFill>
            </a:rPr>
            <a:t>April 2011</a:t>
          </a:r>
          <a:endParaRPr lang="en-US" sz="2400" b="1" dirty="0">
            <a:solidFill>
              <a:srgbClr val="FF0000"/>
            </a:solidFill>
          </a:endParaRPr>
        </a:p>
      </dgm:t>
    </dgm:pt>
    <dgm:pt modelId="{EA1ECEC3-45C7-4672-9E2E-41A69FEEF13A}" type="parTrans" cxnId="{32E1BD62-4FB2-4005-B540-F9881F640DC1}">
      <dgm:prSet/>
      <dgm:spPr/>
      <dgm:t>
        <a:bodyPr/>
        <a:lstStyle/>
        <a:p>
          <a:endParaRPr lang="en-US"/>
        </a:p>
      </dgm:t>
    </dgm:pt>
    <dgm:pt modelId="{CFC5A5D5-B5E1-430A-B5C7-8619B278970A}" type="sibTrans" cxnId="{32E1BD62-4FB2-4005-B540-F9881F640DC1}">
      <dgm:prSet/>
      <dgm:spPr/>
      <dgm:t>
        <a:bodyPr/>
        <a:lstStyle/>
        <a:p>
          <a:endParaRPr lang="en-US"/>
        </a:p>
      </dgm:t>
    </dgm:pt>
    <dgm:pt modelId="{807A44B3-573D-492B-BC67-938075B5431D}">
      <dgm:prSet custT="1"/>
      <dgm:spPr>
        <a:scene3d>
          <a:camera prst="orthographicFront"/>
          <a:lightRig rig="threePt" dir="t"/>
        </a:scene3d>
        <a:sp3d>
          <a:bevelT w="6350" h="6350"/>
        </a:sp3d>
      </dgm:spPr>
      <dgm:t>
        <a:bodyPr/>
        <a:lstStyle/>
        <a:p>
          <a:pPr algn="ctr"/>
          <a:r>
            <a:rPr lang="en-US" sz="2400" b="1" dirty="0" smtClean="0"/>
            <a:t>Board of Trustees Approval:  </a:t>
          </a:r>
          <a:r>
            <a:rPr lang="en-US" sz="2400" b="1" dirty="0" smtClean="0">
              <a:solidFill>
                <a:srgbClr val="FF0000"/>
              </a:solidFill>
            </a:rPr>
            <a:t>May 2011</a:t>
          </a:r>
          <a:endParaRPr lang="en-US" sz="2400" b="1" dirty="0">
            <a:solidFill>
              <a:srgbClr val="FF0000"/>
            </a:solidFill>
          </a:endParaRPr>
        </a:p>
      </dgm:t>
    </dgm:pt>
    <dgm:pt modelId="{F5E87BBD-1DB4-4FB1-B053-41E02F654125}" type="parTrans" cxnId="{E8C7A1D1-7302-4C55-A410-1F0B824CEF85}">
      <dgm:prSet/>
      <dgm:spPr/>
      <dgm:t>
        <a:bodyPr/>
        <a:lstStyle/>
        <a:p>
          <a:endParaRPr lang="en-US"/>
        </a:p>
      </dgm:t>
    </dgm:pt>
    <dgm:pt modelId="{1D960265-FD25-4C25-98FB-578587F9FB1F}" type="sibTrans" cxnId="{E8C7A1D1-7302-4C55-A410-1F0B824CEF85}">
      <dgm:prSet/>
      <dgm:spPr/>
      <dgm:t>
        <a:bodyPr/>
        <a:lstStyle/>
        <a:p>
          <a:endParaRPr lang="en-US"/>
        </a:p>
      </dgm:t>
    </dgm:pt>
    <dgm:pt modelId="{F9944805-7655-4792-9F25-28C5854B82AA}" type="pres">
      <dgm:prSet presAssocID="{F8E2B376-2D79-45E5-B731-0B4972C8F62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B3DB0AC-CB38-473D-9799-50E7E2D3B3C7}" type="pres">
      <dgm:prSet presAssocID="{1ED6C996-1699-4C53-80EE-AD438884EE28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55B2A5-D4C6-40FD-B41F-4C3AAF13C999}" type="pres">
      <dgm:prSet presAssocID="{8CDC5258-B805-4DCB-AF50-D47E372D2F86}" presName="spacer" presStyleCnt="0"/>
      <dgm:spPr/>
      <dgm:t>
        <a:bodyPr/>
        <a:lstStyle/>
        <a:p>
          <a:endParaRPr lang="en-US"/>
        </a:p>
      </dgm:t>
    </dgm:pt>
    <dgm:pt modelId="{B27DFB8D-F3F8-44B7-9CCD-C34F8AD43B37}" type="pres">
      <dgm:prSet presAssocID="{CC8BAF38-5C25-4710-B14B-58FFE918E52C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8B20EF-F629-4502-8979-4E80D0A59A03}" type="pres">
      <dgm:prSet presAssocID="{EE9BB9FC-3799-47FB-BF56-D234992DA18F}" presName="spacer" presStyleCnt="0"/>
      <dgm:spPr/>
      <dgm:t>
        <a:bodyPr/>
        <a:lstStyle/>
        <a:p>
          <a:endParaRPr lang="en-US"/>
        </a:p>
      </dgm:t>
    </dgm:pt>
    <dgm:pt modelId="{C4C8B4D4-2C5E-439F-9E80-5D69A355C0BF}" type="pres">
      <dgm:prSet presAssocID="{F126E670-B638-40C1-94B1-EF98A0C3697E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3C1937-3C7D-4A19-8AD9-1A394A51B028}" type="pres">
      <dgm:prSet presAssocID="{B6F9EFAE-EDE2-429F-A7B2-02157DDC51D4}" presName="spacer" presStyleCnt="0"/>
      <dgm:spPr/>
      <dgm:t>
        <a:bodyPr/>
        <a:lstStyle/>
        <a:p>
          <a:endParaRPr lang="en-US"/>
        </a:p>
      </dgm:t>
    </dgm:pt>
    <dgm:pt modelId="{2AB7509A-1166-4389-A31A-C560BC491499}" type="pres">
      <dgm:prSet presAssocID="{9F4D4A59-F7B1-454A-AB53-5EF05CA6244F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C819F7-1BEB-4582-BA78-09AF205F1488}" type="pres">
      <dgm:prSet presAssocID="{133A3086-7479-41B2-8440-97B7178B485C}" presName="spacer" presStyleCnt="0"/>
      <dgm:spPr/>
      <dgm:t>
        <a:bodyPr/>
        <a:lstStyle/>
        <a:p>
          <a:endParaRPr lang="en-US"/>
        </a:p>
      </dgm:t>
    </dgm:pt>
    <dgm:pt modelId="{BF7ACDBF-CD28-4E2D-873B-9C679E7D0C87}" type="pres">
      <dgm:prSet presAssocID="{72A73235-25D8-48A2-9D52-FCBC69AE7A6D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1B1658-445D-481A-98E6-7CC80C3398BB}" type="pres">
      <dgm:prSet presAssocID="{2F350953-27C9-4E2A-A367-76B287326B0F}" presName="spacer" presStyleCnt="0"/>
      <dgm:spPr/>
      <dgm:t>
        <a:bodyPr/>
        <a:lstStyle/>
        <a:p>
          <a:endParaRPr lang="en-US"/>
        </a:p>
      </dgm:t>
    </dgm:pt>
    <dgm:pt modelId="{1FE6C494-63CA-43F0-8EFF-636EB4E4BFE7}" type="pres">
      <dgm:prSet presAssocID="{150C70E9-8333-432D-97FC-E217AE10A3B6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1D4DE9-944F-4EEE-ACC6-D5C86EAFD848}" type="pres">
      <dgm:prSet presAssocID="{CFC5A5D5-B5E1-430A-B5C7-8619B278970A}" presName="spacer" presStyleCnt="0"/>
      <dgm:spPr/>
      <dgm:t>
        <a:bodyPr/>
        <a:lstStyle/>
        <a:p>
          <a:endParaRPr lang="en-US"/>
        </a:p>
      </dgm:t>
    </dgm:pt>
    <dgm:pt modelId="{F55C79BD-3D82-4755-8E14-C303EE5822FD}" type="pres">
      <dgm:prSet presAssocID="{807A44B3-573D-492B-BC67-938075B5431D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5805D9-7688-4AF3-A378-4A51272DEF26}" type="presOf" srcId="{807A44B3-573D-492B-BC67-938075B5431D}" destId="{F55C79BD-3D82-4755-8E14-C303EE5822FD}" srcOrd="0" destOrd="0" presId="urn:microsoft.com/office/officeart/2005/8/layout/vList2"/>
    <dgm:cxn modelId="{A0943831-A61D-474D-9EC2-5CA2AF20AAD1}" type="presOf" srcId="{150C70E9-8333-432D-97FC-E217AE10A3B6}" destId="{1FE6C494-63CA-43F0-8EFF-636EB4E4BFE7}" srcOrd="0" destOrd="0" presId="urn:microsoft.com/office/officeart/2005/8/layout/vList2"/>
    <dgm:cxn modelId="{AA060503-4329-4242-82A1-D543BDA0C734}" type="presOf" srcId="{9F4D4A59-F7B1-454A-AB53-5EF05CA6244F}" destId="{2AB7509A-1166-4389-A31A-C560BC491499}" srcOrd="0" destOrd="0" presId="urn:microsoft.com/office/officeart/2005/8/layout/vList2"/>
    <dgm:cxn modelId="{E8C7A1D1-7302-4C55-A410-1F0B824CEF85}" srcId="{F8E2B376-2D79-45E5-B731-0B4972C8F624}" destId="{807A44B3-573D-492B-BC67-938075B5431D}" srcOrd="6" destOrd="0" parTransId="{F5E87BBD-1DB4-4FB1-B053-41E02F654125}" sibTransId="{1D960265-FD25-4C25-98FB-578587F9FB1F}"/>
    <dgm:cxn modelId="{607A148C-9BD9-4404-9CC2-AA42E6E7E2AE}" srcId="{F8E2B376-2D79-45E5-B731-0B4972C8F624}" destId="{CC8BAF38-5C25-4710-B14B-58FFE918E52C}" srcOrd="1" destOrd="0" parTransId="{67514425-7046-423F-A1BC-66B6551863E9}" sibTransId="{EE9BB9FC-3799-47FB-BF56-D234992DA18F}"/>
    <dgm:cxn modelId="{7E38F82D-F4B6-45F5-8B23-C2867A79D642}" type="presOf" srcId="{1ED6C996-1699-4C53-80EE-AD438884EE28}" destId="{4B3DB0AC-CB38-473D-9799-50E7E2D3B3C7}" srcOrd="0" destOrd="0" presId="urn:microsoft.com/office/officeart/2005/8/layout/vList2"/>
    <dgm:cxn modelId="{2FDF98D0-1DBB-4333-A3F1-1D67A2EC6D23}" type="presOf" srcId="{CC8BAF38-5C25-4710-B14B-58FFE918E52C}" destId="{B27DFB8D-F3F8-44B7-9CCD-C34F8AD43B37}" srcOrd="0" destOrd="0" presId="urn:microsoft.com/office/officeart/2005/8/layout/vList2"/>
    <dgm:cxn modelId="{77DE3E10-9F2C-45B6-83A7-56D647712234}" type="presOf" srcId="{F126E670-B638-40C1-94B1-EF98A0C3697E}" destId="{C4C8B4D4-2C5E-439F-9E80-5D69A355C0BF}" srcOrd="0" destOrd="0" presId="urn:microsoft.com/office/officeart/2005/8/layout/vList2"/>
    <dgm:cxn modelId="{A313CB79-D12F-4928-ADBE-865093FDFDE3}" srcId="{F8E2B376-2D79-45E5-B731-0B4972C8F624}" destId="{9F4D4A59-F7B1-454A-AB53-5EF05CA6244F}" srcOrd="3" destOrd="0" parTransId="{BE16ED7F-8C8E-4215-8A64-3DA2DB99198A}" sibTransId="{133A3086-7479-41B2-8440-97B7178B485C}"/>
    <dgm:cxn modelId="{A04E8115-CB4D-4092-91CA-F317F2F3264C}" srcId="{F8E2B376-2D79-45E5-B731-0B4972C8F624}" destId="{1ED6C996-1699-4C53-80EE-AD438884EE28}" srcOrd="0" destOrd="0" parTransId="{5A53BA4C-7761-4385-9254-761BFA01E654}" sibTransId="{8CDC5258-B805-4DCB-AF50-D47E372D2F86}"/>
    <dgm:cxn modelId="{B3A7F70D-E558-4AC4-A219-AE5DB063EA3B}" srcId="{F8E2B376-2D79-45E5-B731-0B4972C8F624}" destId="{F126E670-B638-40C1-94B1-EF98A0C3697E}" srcOrd="2" destOrd="0" parTransId="{043C39B0-9E09-4D74-B846-52E2B6913AD9}" sibTransId="{B6F9EFAE-EDE2-429F-A7B2-02157DDC51D4}"/>
    <dgm:cxn modelId="{32E1BD62-4FB2-4005-B540-F9881F640DC1}" srcId="{F8E2B376-2D79-45E5-B731-0B4972C8F624}" destId="{150C70E9-8333-432D-97FC-E217AE10A3B6}" srcOrd="5" destOrd="0" parTransId="{EA1ECEC3-45C7-4672-9E2E-41A69FEEF13A}" sibTransId="{CFC5A5D5-B5E1-430A-B5C7-8619B278970A}"/>
    <dgm:cxn modelId="{475AAA05-5AB0-479B-A3C9-74D7A51425B4}" type="presOf" srcId="{F8E2B376-2D79-45E5-B731-0B4972C8F624}" destId="{F9944805-7655-4792-9F25-28C5854B82AA}" srcOrd="0" destOrd="0" presId="urn:microsoft.com/office/officeart/2005/8/layout/vList2"/>
    <dgm:cxn modelId="{B54057C8-7CDF-4EEF-B82E-C9CB7880A0B5}" type="presOf" srcId="{72A73235-25D8-48A2-9D52-FCBC69AE7A6D}" destId="{BF7ACDBF-CD28-4E2D-873B-9C679E7D0C87}" srcOrd="0" destOrd="0" presId="urn:microsoft.com/office/officeart/2005/8/layout/vList2"/>
    <dgm:cxn modelId="{63F38CE1-D01B-4871-AD28-70BD5337FA83}" srcId="{F8E2B376-2D79-45E5-B731-0B4972C8F624}" destId="{72A73235-25D8-48A2-9D52-FCBC69AE7A6D}" srcOrd="4" destOrd="0" parTransId="{6C470665-C040-4C80-BC35-6E74AE855C3F}" sibTransId="{2F350953-27C9-4E2A-A367-76B287326B0F}"/>
    <dgm:cxn modelId="{5723147D-609B-4E4C-9313-C8B171021DB9}" type="presParOf" srcId="{F9944805-7655-4792-9F25-28C5854B82AA}" destId="{4B3DB0AC-CB38-473D-9799-50E7E2D3B3C7}" srcOrd="0" destOrd="0" presId="urn:microsoft.com/office/officeart/2005/8/layout/vList2"/>
    <dgm:cxn modelId="{69A66E66-5803-4679-A602-AC385CA94167}" type="presParOf" srcId="{F9944805-7655-4792-9F25-28C5854B82AA}" destId="{3F55B2A5-D4C6-40FD-B41F-4C3AAF13C999}" srcOrd="1" destOrd="0" presId="urn:microsoft.com/office/officeart/2005/8/layout/vList2"/>
    <dgm:cxn modelId="{E1984097-D003-4C92-BBB8-B3780C60576A}" type="presParOf" srcId="{F9944805-7655-4792-9F25-28C5854B82AA}" destId="{B27DFB8D-F3F8-44B7-9CCD-C34F8AD43B37}" srcOrd="2" destOrd="0" presId="urn:microsoft.com/office/officeart/2005/8/layout/vList2"/>
    <dgm:cxn modelId="{74C24156-4F3B-45EB-8BBB-D41CB1FA8C99}" type="presParOf" srcId="{F9944805-7655-4792-9F25-28C5854B82AA}" destId="{0F8B20EF-F629-4502-8979-4E80D0A59A03}" srcOrd="3" destOrd="0" presId="urn:microsoft.com/office/officeart/2005/8/layout/vList2"/>
    <dgm:cxn modelId="{91158AB5-87CF-4477-A45F-8FC8FC7F7263}" type="presParOf" srcId="{F9944805-7655-4792-9F25-28C5854B82AA}" destId="{C4C8B4D4-2C5E-439F-9E80-5D69A355C0BF}" srcOrd="4" destOrd="0" presId="urn:microsoft.com/office/officeart/2005/8/layout/vList2"/>
    <dgm:cxn modelId="{F774CF34-8BB1-4EE5-A4AB-90AB1B6CF408}" type="presParOf" srcId="{F9944805-7655-4792-9F25-28C5854B82AA}" destId="{733C1937-3C7D-4A19-8AD9-1A394A51B028}" srcOrd="5" destOrd="0" presId="urn:microsoft.com/office/officeart/2005/8/layout/vList2"/>
    <dgm:cxn modelId="{D594B46A-489D-44B3-98BB-88BCF7DC34EF}" type="presParOf" srcId="{F9944805-7655-4792-9F25-28C5854B82AA}" destId="{2AB7509A-1166-4389-A31A-C560BC491499}" srcOrd="6" destOrd="0" presId="urn:microsoft.com/office/officeart/2005/8/layout/vList2"/>
    <dgm:cxn modelId="{5329FC3E-F8B8-4046-95D4-EE6F4393DC20}" type="presParOf" srcId="{F9944805-7655-4792-9F25-28C5854B82AA}" destId="{05C819F7-1BEB-4582-BA78-09AF205F1488}" srcOrd="7" destOrd="0" presId="urn:microsoft.com/office/officeart/2005/8/layout/vList2"/>
    <dgm:cxn modelId="{03261F5C-DB65-4ACF-BF3F-44DDE5A8CEBA}" type="presParOf" srcId="{F9944805-7655-4792-9F25-28C5854B82AA}" destId="{BF7ACDBF-CD28-4E2D-873B-9C679E7D0C87}" srcOrd="8" destOrd="0" presId="urn:microsoft.com/office/officeart/2005/8/layout/vList2"/>
    <dgm:cxn modelId="{09E6AC94-E42E-4835-AA7E-2788C9F8A47C}" type="presParOf" srcId="{F9944805-7655-4792-9F25-28C5854B82AA}" destId="{D71B1658-445D-481A-98E6-7CC80C3398BB}" srcOrd="9" destOrd="0" presId="urn:microsoft.com/office/officeart/2005/8/layout/vList2"/>
    <dgm:cxn modelId="{97E5B1FF-3B49-4861-833E-377478EDDC41}" type="presParOf" srcId="{F9944805-7655-4792-9F25-28C5854B82AA}" destId="{1FE6C494-63CA-43F0-8EFF-636EB4E4BFE7}" srcOrd="10" destOrd="0" presId="urn:microsoft.com/office/officeart/2005/8/layout/vList2"/>
    <dgm:cxn modelId="{A2267FE1-27E5-4E29-AFA0-1C0D062B00AE}" type="presParOf" srcId="{F9944805-7655-4792-9F25-28C5854B82AA}" destId="{FB1D4DE9-944F-4EEE-ACC6-D5C86EAFD848}" srcOrd="11" destOrd="0" presId="urn:microsoft.com/office/officeart/2005/8/layout/vList2"/>
    <dgm:cxn modelId="{90336BDD-C503-45CD-B3EA-62F80C61CA26}" type="presParOf" srcId="{F9944805-7655-4792-9F25-28C5854B82AA}" destId="{F55C79BD-3D82-4755-8E14-C303EE5822FD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E2B376-2D79-45E5-B731-0B4972C8F624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ED6C996-1699-4C53-80EE-AD438884EE28}">
      <dgm:prSet phldrT="[Text]" custT="1"/>
      <dgm:spPr>
        <a:scene3d>
          <a:camera prst="orthographicFront"/>
          <a:lightRig rig="threePt" dir="t"/>
        </a:scene3d>
        <a:sp3d>
          <a:bevelT w="6350" h="6350"/>
        </a:sp3d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2400" b="1" dirty="0" smtClean="0"/>
            <a:t>Strategic Plan Action Steps Developed in Support of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2400" b="1" dirty="0" smtClean="0"/>
            <a:t>5 HLC Criteria: </a:t>
          </a:r>
          <a:r>
            <a:rPr lang="en-US" sz="2400" b="1" dirty="0" smtClean="0">
              <a:solidFill>
                <a:srgbClr val="FF0000"/>
              </a:solidFill>
            </a:rPr>
            <a:t>June-Oct. 2011</a:t>
          </a:r>
          <a:endParaRPr lang="en-US" sz="2400" b="1" dirty="0">
            <a:solidFill>
              <a:srgbClr val="FF0000"/>
            </a:solidFill>
          </a:endParaRPr>
        </a:p>
      </dgm:t>
    </dgm:pt>
    <dgm:pt modelId="{5A53BA4C-7761-4385-9254-761BFA01E654}" type="parTrans" cxnId="{A04E8115-CB4D-4092-91CA-F317F2F3264C}">
      <dgm:prSet/>
      <dgm:spPr/>
      <dgm:t>
        <a:bodyPr/>
        <a:lstStyle/>
        <a:p>
          <a:endParaRPr lang="en-US"/>
        </a:p>
      </dgm:t>
    </dgm:pt>
    <dgm:pt modelId="{8CDC5258-B805-4DCB-AF50-D47E372D2F86}" type="sibTrans" cxnId="{A04E8115-CB4D-4092-91CA-F317F2F3264C}">
      <dgm:prSet/>
      <dgm:spPr/>
      <dgm:t>
        <a:bodyPr/>
        <a:lstStyle/>
        <a:p>
          <a:endParaRPr lang="en-US"/>
        </a:p>
      </dgm:t>
    </dgm:pt>
    <dgm:pt modelId="{CC8BAF38-5C25-4710-B14B-58FFE918E52C}">
      <dgm:prSet phldrT="[Text]" custT="1"/>
      <dgm:spPr>
        <a:scene3d>
          <a:camera prst="orthographicFront"/>
          <a:lightRig rig="threePt" dir="t"/>
        </a:scene3d>
        <a:sp3d>
          <a:bevelT w="6350" h="6350"/>
        </a:sp3d>
      </dgm:spPr>
      <dgm:t>
        <a:bodyPr/>
        <a:lstStyle/>
        <a:p>
          <a:pPr algn="ctr"/>
          <a:r>
            <a:rPr lang="en-US" sz="2400" b="1" dirty="0" smtClean="0"/>
            <a:t>Action Steps Reviewed/Revised by Units (Academics, Finance, Student Affairs, etc.):  </a:t>
          </a:r>
          <a:r>
            <a:rPr lang="en-US" sz="2400" b="1" dirty="0" smtClean="0">
              <a:solidFill>
                <a:srgbClr val="FF0000"/>
              </a:solidFill>
            </a:rPr>
            <a:t>Oct.-Dec. 2011</a:t>
          </a:r>
          <a:endParaRPr lang="en-US" sz="2400" b="1" dirty="0">
            <a:solidFill>
              <a:srgbClr val="FF0000"/>
            </a:solidFill>
          </a:endParaRPr>
        </a:p>
      </dgm:t>
    </dgm:pt>
    <dgm:pt modelId="{67514425-7046-423F-A1BC-66B6551863E9}" type="parTrans" cxnId="{607A148C-9BD9-4404-9CC2-AA42E6E7E2AE}">
      <dgm:prSet/>
      <dgm:spPr/>
      <dgm:t>
        <a:bodyPr/>
        <a:lstStyle/>
        <a:p>
          <a:endParaRPr lang="en-US"/>
        </a:p>
      </dgm:t>
    </dgm:pt>
    <dgm:pt modelId="{EE9BB9FC-3799-47FB-BF56-D234992DA18F}" type="sibTrans" cxnId="{607A148C-9BD9-4404-9CC2-AA42E6E7E2AE}">
      <dgm:prSet/>
      <dgm:spPr/>
      <dgm:t>
        <a:bodyPr/>
        <a:lstStyle/>
        <a:p>
          <a:endParaRPr lang="en-US"/>
        </a:p>
      </dgm:t>
    </dgm:pt>
    <dgm:pt modelId="{F126E670-B638-40C1-94B1-EF98A0C3697E}">
      <dgm:prSet phldrT="[Text]" custT="1"/>
      <dgm:spPr>
        <a:scene3d>
          <a:camera prst="orthographicFront"/>
          <a:lightRig rig="threePt" dir="t"/>
        </a:scene3d>
        <a:sp3d>
          <a:bevelT w="6350" h="6350"/>
        </a:sp3d>
      </dgm:spPr>
      <dgm:t>
        <a:bodyPr/>
        <a:lstStyle/>
        <a:p>
          <a:pPr algn="ctr"/>
          <a:r>
            <a:rPr lang="en-US" sz="2400" b="1" dirty="0" smtClean="0"/>
            <a:t>HLC/Strategic Plan Self Study Draft Prepared:</a:t>
          </a:r>
        </a:p>
        <a:p>
          <a:pPr algn="ctr"/>
          <a:r>
            <a:rPr lang="en-US" sz="2400" b="1" dirty="0" smtClean="0">
              <a:solidFill>
                <a:srgbClr val="FF0000"/>
              </a:solidFill>
            </a:rPr>
            <a:t>Jan.-Mar. 2012</a:t>
          </a:r>
          <a:endParaRPr lang="en-US" sz="2400" b="1" dirty="0">
            <a:solidFill>
              <a:srgbClr val="FF0000"/>
            </a:solidFill>
          </a:endParaRPr>
        </a:p>
      </dgm:t>
    </dgm:pt>
    <dgm:pt modelId="{043C39B0-9E09-4D74-B846-52E2B6913AD9}" type="parTrans" cxnId="{B3A7F70D-E558-4AC4-A219-AE5DB063EA3B}">
      <dgm:prSet/>
      <dgm:spPr/>
      <dgm:t>
        <a:bodyPr/>
        <a:lstStyle/>
        <a:p>
          <a:endParaRPr lang="en-US"/>
        </a:p>
      </dgm:t>
    </dgm:pt>
    <dgm:pt modelId="{B6F9EFAE-EDE2-429F-A7B2-02157DDC51D4}" type="sibTrans" cxnId="{B3A7F70D-E558-4AC4-A219-AE5DB063EA3B}">
      <dgm:prSet/>
      <dgm:spPr/>
      <dgm:t>
        <a:bodyPr/>
        <a:lstStyle/>
        <a:p>
          <a:endParaRPr lang="en-US"/>
        </a:p>
      </dgm:t>
    </dgm:pt>
    <dgm:pt modelId="{72A73235-25D8-48A2-9D52-FCBC69AE7A6D}">
      <dgm:prSet custT="1"/>
      <dgm:spPr>
        <a:scene3d>
          <a:camera prst="orthographicFront"/>
          <a:lightRig rig="threePt" dir="t"/>
        </a:scene3d>
        <a:sp3d>
          <a:bevelT w="6350" h="6350"/>
        </a:sp3d>
      </dgm:spPr>
      <dgm:t>
        <a:bodyPr/>
        <a:lstStyle/>
        <a:p>
          <a:pPr algn="ctr"/>
          <a:r>
            <a:rPr lang="en-US" sz="2400" b="1" dirty="0" smtClean="0"/>
            <a:t>Self Study Reviewed by Chancellor and </a:t>
          </a:r>
        </a:p>
        <a:p>
          <a:pPr algn="ctr"/>
          <a:r>
            <a:rPr lang="en-US" sz="2400" b="1" dirty="0" smtClean="0"/>
            <a:t>Executive Council</a:t>
          </a:r>
          <a:r>
            <a:rPr lang="en-US" sz="2400" b="1" dirty="0" smtClean="0">
              <a:solidFill>
                <a:srgbClr val="FF0000"/>
              </a:solidFill>
            </a:rPr>
            <a:t>:  May-June 2012</a:t>
          </a:r>
          <a:endParaRPr lang="en-US" sz="2400" b="1" dirty="0">
            <a:solidFill>
              <a:srgbClr val="FF0000"/>
            </a:solidFill>
          </a:endParaRPr>
        </a:p>
      </dgm:t>
    </dgm:pt>
    <dgm:pt modelId="{6C470665-C040-4C80-BC35-6E74AE855C3F}" type="parTrans" cxnId="{63F38CE1-D01B-4871-AD28-70BD5337FA83}">
      <dgm:prSet/>
      <dgm:spPr/>
      <dgm:t>
        <a:bodyPr/>
        <a:lstStyle/>
        <a:p>
          <a:endParaRPr lang="en-US"/>
        </a:p>
      </dgm:t>
    </dgm:pt>
    <dgm:pt modelId="{2F350953-27C9-4E2A-A367-76B287326B0F}" type="sibTrans" cxnId="{63F38CE1-D01B-4871-AD28-70BD5337FA83}">
      <dgm:prSet/>
      <dgm:spPr/>
      <dgm:t>
        <a:bodyPr/>
        <a:lstStyle/>
        <a:p>
          <a:endParaRPr lang="en-US"/>
        </a:p>
      </dgm:t>
    </dgm:pt>
    <dgm:pt modelId="{807A44B3-573D-492B-BC67-938075B5431D}">
      <dgm:prSet custT="1"/>
      <dgm:spPr>
        <a:scene3d>
          <a:camera prst="orthographicFront"/>
          <a:lightRig rig="threePt" dir="t"/>
        </a:scene3d>
        <a:sp3d>
          <a:bevelT w="6350" h="6350"/>
        </a:sp3d>
      </dgm:spPr>
      <dgm:t>
        <a:bodyPr/>
        <a:lstStyle/>
        <a:p>
          <a:pPr algn="ctr"/>
          <a:r>
            <a:rPr lang="en-US" sz="2400" b="1" dirty="0" smtClean="0"/>
            <a:t>Self Study Submitted to HLC Review Team</a:t>
          </a:r>
          <a:r>
            <a:rPr lang="en-US" sz="2400" b="1" dirty="0" smtClean="0">
              <a:solidFill>
                <a:schemeClr val="bg2"/>
              </a:solidFill>
            </a:rPr>
            <a:t>:</a:t>
          </a:r>
          <a:r>
            <a:rPr lang="en-US" sz="2400" b="1" dirty="0" smtClean="0">
              <a:solidFill>
                <a:srgbClr val="FF0000"/>
              </a:solidFill>
            </a:rPr>
            <a:t> Aug. 2012</a:t>
          </a:r>
          <a:endParaRPr lang="en-US" sz="2400" b="1" dirty="0">
            <a:solidFill>
              <a:srgbClr val="FF0000"/>
            </a:solidFill>
          </a:endParaRPr>
        </a:p>
      </dgm:t>
    </dgm:pt>
    <dgm:pt modelId="{F5E87BBD-1DB4-4FB1-B053-41E02F654125}" type="parTrans" cxnId="{E8C7A1D1-7302-4C55-A410-1F0B824CEF85}">
      <dgm:prSet/>
      <dgm:spPr/>
      <dgm:t>
        <a:bodyPr/>
        <a:lstStyle/>
        <a:p>
          <a:endParaRPr lang="en-US"/>
        </a:p>
      </dgm:t>
    </dgm:pt>
    <dgm:pt modelId="{1D960265-FD25-4C25-98FB-578587F9FB1F}" type="sibTrans" cxnId="{E8C7A1D1-7302-4C55-A410-1F0B824CEF85}">
      <dgm:prSet/>
      <dgm:spPr/>
      <dgm:t>
        <a:bodyPr/>
        <a:lstStyle/>
        <a:p>
          <a:endParaRPr lang="en-US"/>
        </a:p>
      </dgm:t>
    </dgm:pt>
    <dgm:pt modelId="{9F4D4A59-F7B1-454A-AB53-5EF05CA6244F}">
      <dgm:prSet custT="1"/>
      <dgm:spPr>
        <a:scene3d>
          <a:camera prst="orthographicFront"/>
          <a:lightRig rig="threePt" dir="t"/>
        </a:scene3d>
        <a:sp3d>
          <a:bevelT w="6350" h="6350"/>
        </a:sp3d>
      </dgm:spPr>
      <dgm:t>
        <a:bodyPr/>
        <a:lstStyle/>
        <a:p>
          <a:pPr algn="ctr"/>
          <a:r>
            <a:rPr lang="en-US" sz="2400" b="1" dirty="0" smtClean="0"/>
            <a:t>Self Study Draft Reviewed by Units and Revised: </a:t>
          </a:r>
        </a:p>
        <a:p>
          <a:pPr algn="ctr"/>
          <a:r>
            <a:rPr lang="en-US" sz="2400" b="1" dirty="0" smtClean="0">
              <a:solidFill>
                <a:srgbClr val="FF0000"/>
              </a:solidFill>
            </a:rPr>
            <a:t>Mar.-May 2012</a:t>
          </a:r>
          <a:endParaRPr lang="en-US" sz="2400" b="1" dirty="0">
            <a:solidFill>
              <a:srgbClr val="FF0000"/>
            </a:solidFill>
          </a:endParaRPr>
        </a:p>
      </dgm:t>
    </dgm:pt>
    <dgm:pt modelId="{133A3086-7479-41B2-8440-97B7178B485C}" type="sibTrans" cxnId="{A313CB79-D12F-4928-ADBE-865093FDFDE3}">
      <dgm:prSet/>
      <dgm:spPr/>
      <dgm:t>
        <a:bodyPr/>
        <a:lstStyle/>
        <a:p>
          <a:endParaRPr lang="en-US"/>
        </a:p>
      </dgm:t>
    </dgm:pt>
    <dgm:pt modelId="{BE16ED7F-8C8E-4215-8A64-3DA2DB99198A}" type="parTrans" cxnId="{A313CB79-D12F-4928-ADBE-865093FDFDE3}">
      <dgm:prSet/>
      <dgm:spPr/>
      <dgm:t>
        <a:bodyPr/>
        <a:lstStyle/>
        <a:p>
          <a:endParaRPr lang="en-US"/>
        </a:p>
      </dgm:t>
    </dgm:pt>
    <dgm:pt modelId="{150C70E9-8333-432D-97FC-E217AE10A3B6}">
      <dgm:prSet custT="1"/>
      <dgm:spPr>
        <a:scene3d>
          <a:camera prst="orthographicFront"/>
          <a:lightRig rig="threePt" dir="t"/>
        </a:scene3d>
        <a:sp3d>
          <a:bevelT w="6350" h="6350"/>
        </a:sp3d>
      </dgm:spPr>
      <dgm:t>
        <a:bodyPr/>
        <a:lstStyle/>
        <a:p>
          <a:pPr algn="ctr"/>
          <a:r>
            <a:rPr lang="en-US" sz="2400" b="1" dirty="0" smtClean="0"/>
            <a:t>Final Revisions of Self Study and Approval </a:t>
          </a:r>
        </a:p>
        <a:p>
          <a:pPr algn="ctr"/>
          <a:r>
            <a:rPr lang="en-US" sz="2400" b="1" dirty="0" smtClean="0"/>
            <a:t>by Chancellor: </a:t>
          </a:r>
          <a:r>
            <a:rPr lang="en-US" sz="2400" b="1" dirty="0" smtClean="0">
              <a:solidFill>
                <a:srgbClr val="FF0000"/>
              </a:solidFill>
            </a:rPr>
            <a:t>June-Aug. 2012</a:t>
          </a:r>
          <a:endParaRPr lang="en-US" sz="2400" b="1" dirty="0">
            <a:solidFill>
              <a:srgbClr val="FF0000"/>
            </a:solidFill>
          </a:endParaRPr>
        </a:p>
      </dgm:t>
    </dgm:pt>
    <dgm:pt modelId="{CFC5A5D5-B5E1-430A-B5C7-8619B278970A}" type="sibTrans" cxnId="{32E1BD62-4FB2-4005-B540-F9881F640DC1}">
      <dgm:prSet/>
      <dgm:spPr/>
      <dgm:t>
        <a:bodyPr/>
        <a:lstStyle/>
        <a:p>
          <a:endParaRPr lang="en-US"/>
        </a:p>
      </dgm:t>
    </dgm:pt>
    <dgm:pt modelId="{EA1ECEC3-45C7-4672-9E2E-41A69FEEF13A}" type="parTrans" cxnId="{32E1BD62-4FB2-4005-B540-F9881F640DC1}">
      <dgm:prSet/>
      <dgm:spPr/>
      <dgm:t>
        <a:bodyPr/>
        <a:lstStyle/>
        <a:p>
          <a:endParaRPr lang="en-US"/>
        </a:p>
      </dgm:t>
    </dgm:pt>
    <dgm:pt modelId="{F9944805-7655-4792-9F25-28C5854B82AA}" type="pres">
      <dgm:prSet presAssocID="{F8E2B376-2D79-45E5-B731-0B4972C8F62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EC348F2-7C50-46E4-95B9-74142D687547}" type="pres">
      <dgm:prSet presAssocID="{1ED6C996-1699-4C53-80EE-AD438884EE28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B6309A-7804-4669-A823-244A4D4CEA7B}" type="pres">
      <dgm:prSet presAssocID="{8CDC5258-B805-4DCB-AF50-D47E372D2F86}" presName="spacer" presStyleCnt="0"/>
      <dgm:spPr/>
      <dgm:t>
        <a:bodyPr/>
        <a:lstStyle/>
        <a:p>
          <a:endParaRPr lang="en-US"/>
        </a:p>
      </dgm:t>
    </dgm:pt>
    <dgm:pt modelId="{B6F035C2-F86B-434D-B941-431E92ED6215}" type="pres">
      <dgm:prSet presAssocID="{CC8BAF38-5C25-4710-B14B-58FFE918E52C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FACE4A-DE1D-4052-8DB4-983DCD209A06}" type="pres">
      <dgm:prSet presAssocID="{EE9BB9FC-3799-47FB-BF56-D234992DA18F}" presName="spacer" presStyleCnt="0"/>
      <dgm:spPr/>
      <dgm:t>
        <a:bodyPr/>
        <a:lstStyle/>
        <a:p>
          <a:endParaRPr lang="en-US"/>
        </a:p>
      </dgm:t>
    </dgm:pt>
    <dgm:pt modelId="{9C3C9457-E5A7-4F2D-AC7F-5C0C8BB47847}" type="pres">
      <dgm:prSet presAssocID="{F126E670-B638-40C1-94B1-EF98A0C3697E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5E18F0-0D3E-47F5-9F0D-E07579368CAF}" type="pres">
      <dgm:prSet presAssocID="{B6F9EFAE-EDE2-429F-A7B2-02157DDC51D4}" presName="spacer" presStyleCnt="0"/>
      <dgm:spPr/>
      <dgm:t>
        <a:bodyPr/>
        <a:lstStyle/>
        <a:p>
          <a:endParaRPr lang="en-US"/>
        </a:p>
      </dgm:t>
    </dgm:pt>
    <dgm:pt modelId="{A56541F9-E256-4AAE-9ACD-167DCB52A9B2}" type="pres">
      <dgm:prSet presAssocID="{9F4D4A59-F7B1-454A-AB53-5EF05CA6244F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05FFFB-5E40-4F06-8DB7-336818DF4618}" type="pres">
      <dgm:prSet presAssocID="{133A3086-7479-41B2-8440-97B7178B485C}" presName="spacer" presStyleCnt="0"/>
      <dgm:spPr/>
      <dgm:t>
        <a:bodyPr/>
        <a:lstStyle/>
        <a:p>
          <a:endParaRPr lang="en-US"/>
        </a:p>
      </dgm:t>
    </dgm:pt>
    <dgm:pt modelId="{EC568283-1121-4132-8657-A380EFBC45F9}" type="pres">
      <dgm:prSet presAssocID="{72A73235-25D8-48A2-9D52-FCBC69AE7A6D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E8AA1C-EDA6-46DA-9A4C-E38911871F18}" type="pres">
      <dgm:prSet presAssocID="{2F350953-27C9-4E2A-A367-76B287326B0F}" presName="spacer" presStyleCnt="0"/>
      <dgm:spPr/>
      <dgm:t>
        <a:bodyPr/>
        <a:lstStyle/>
        <a:p>
          <a:endParaRPr lang="en-US"/>
        </a:p>
      </dgm:t>
    </dgm:pt>
    <dgm:pt modelId="{FD23007E-2E5F-4006-9510-5CBD93790CE2}" type="pres">
      <dgm:prSet presAssocID="{150C70E9-8333-432D-97FC-E217AE10A3B6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513DC5-D97A-49D7-8744-69B9884D68A0}" type="pres">
      <dgm:prSet presAssocID="{CFC5A5D5-B5E1-430A-B5C7-8619B278970A}" presName="spacer" presStyleCnt="0"/>
      <dgm:spPr/>
      <dgm:t>
        <a:bodyPr/>
        <a:lstStyle/>
        <a:p>
          <a:endParaRPr lang="en-US"/>
        </a:p>
      </dgm:t>
    </dgm:pt>
    <dgm:pt modelId="{3E6CB766-FD47-4975-937F-619B5F37D433}" type="pres">
      <dgm:prSet presAssocID="{807A44B3-573D-492B-BC67-938075B5431D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EC14AA4-2171-4E18-89C8-642DAB62E36F}" type="presOf" srcId="{72A73235-25D8-48A2-9D52-FCBC69AE7A6D}" destId="{EC568283-1121-4132-8657-A380EFBC45F9}" srcOrd="0" destOrd="0" presId="urn:microsoft.com/office/officeart/2005/8/layout/vList2"/>
    <dgm:cxn modelId="{E8C7A1D1-7302-4C55-A410-1F0B824CEF85}" srcId="{F8E2B376-2D79-45E5-B731-0B4972C8F624}" destId="{807A44B3-573D-492B-BC67-938075B5431D}" srcOrd="6" destOrd="0" parTransId="{F5E87BBD-1DB4-4FB1-B053-41E02F654125}" sibTransId="{1D960265-FD25-4C25-98FB-578587F9FB1F}"/>
    <dgm:cxn modelId="{607A148C-9BD9-4404-9CC2-AA42E6E7E2AE}" srcId="{F8E2B376-2D79-45E5-B731-0B4972C8F624}" destId="{CC8BAF38-5C25-4710-B14B-58FFE918E52C}" srcOrd="1" destOrd="0" parTransId="{67514425-7046-423F-A1BC-66B6551863E9}" sibTransId="{EE9BB9FC-3799-47FB-BF56-D234992DA18F}"/>
    <dgm:cxn modelId="{9CF8DBFD-300F-4285-9C3B-00C61439649C}" type="presOf" srcId="{F126E670-B638-40C1-94B1-EF98A0C3697E}" destId="{9C3C9457-E5A7-4F2D-AC7F-5C0C8BB47847}" srcOrd="0" destOrd="0" presId="urn:microsoft.com/office/officeart/2005/8/layout/vList2"/>
    <dgm:cxn modelId="{A313CB79-D12F-4928-ADBE-865093FDFDE3}" srcId="{F8E2B376-2D79-45E5-B731-0B4972C8F624}" destId="{9F4D4A59-F7B1-454A-AB53-5EF05CA6244F}" srcOrd="3" destOrd="0" parTransId="{BE16ED7F-8C8E-4215-8A64-3DA2DB99198A}" sibTransId="{133A3086-7479-41B2-8440-97B7178B485C}"/>
    <dgm:cxn modelId="{A0C221ED-A30F-4506-BE78-7F9ECFBE6EBC}" type="presOf" srcId="{807A44B3-573D-492B-BC67-938075B5431D}" destId="{3E6CB766-FD47-4975-937F-619B5F37D433}" srcOrd="0" destOrd="0" presId="urn:microsoft.com/office/officeart/2005/8/layout/vList2"/>
    <dgm:cxn modelId="{893ADFAA-96C8-4146-A51E-2CECBE305E50}" type="presOf" srcId="{CC8BAF38-5C25-4710-B14B-58FFE918E52C}" destId="{B6F035C2-F86B-434D-B941-431E92ED6215}" srcOrd="0" destOrd="0" presId="urn:microsoft.com/office/officeart/2005/8/layout/vList2"/>
    <dgm:cxn modelId="{C4056C3E-AE71-4DD6-86FB-264CCC4F1C6C}" type="presOf" srcId="{9F4D4A59-F7B1-454A-AB53-5EF05CA6244F}" destId="{A56541F9-E256-4AAE-9ACD-167DCB52A9B2}" srcOrd="0" destOrd="0" presId="urn:microsoft.com/office/officeart/2005/8/layout/vList2"/>
    <dgm:cxn modelId="{65225752-4F5B-4013-973A-07C7F40CD25A}" type="presOf" srcId="{1ED6C996-1699-4C53-80EE-AD438884EE28}" destId="{CEC348F2-7C50-46E4-95B9-74142D687547}" srcOrd="0" destOrd="0" presId="urn:microsoft.com/office/officeart/2005/8/layout/vList2"/>
    <dgm:cxn modelId="{A04E8115-CB4D-4092-91CA-F317F2F3264C}" srcId="{F8E2B376-2D79-45E5-B731-0B4972C8F624}" destId="{1ED6C996-1699-4C53-80EE-AD438884EE28}" srcOrd="0" destOrd="0" parTransId="{5A53BA4C-7761-4385-9254-761BFA01E654}" sibTransId="{8CDC5258-B805-4DCB-AF50-D47E372D2F86}"/>
    <dgm:cxn modelId="{B3A7F70D-E558-4AC4-A219-AE5DB063EA3B}" srcId="{F8E2B376-2D79-45E5-B731-0B4972C8F624}" destId="{F126E670-B638-40C1-94B1-EF98A0C3697E}" srcOrd="2" destOrd="0" parTransId="{043C39B0-9E09-4D74-B846-52E2B6913AD9}" sibTransId="{B6F9EFAE-EDE2-429F-A7B2-02157DDC51D4}"/>
    <dgm:cxn modelId="{894416A6-3A69-4B26-B029-DFE863F0A5FE}" type="presOf" srcId="{150C70E9-8333-432D-97FC-E217AE10A3B6}" destId="{FD23007E-2E5F-4006-9510-5CBD93790CE2}" srcOrd="0" destOrd="0" presId="urn:microsoft.com/office/officeart/2005/8/layout/vList2"/>
    <dgm:cxn modelId="{442811E3-451B-4AAD-8D6E-04C55D3F0B7C}" type="presOf" srcId="{F8E2B376-2D79-45E5-B731-0B4972C8F624}" destId="{F9944805-7655-4792-9F25-28C5854B82AA}" srcOrd="0" destOrd="0" presId="urn:microsoft.com/office/officeart/2005/8/layout/vList2"/>
    <dgm:cxn modelId="{32E1BD62-4FB2-4005-B540-F9881F640DC1}" srcId="{F8E2B376-2D79-45E5-B731-0B4972C8F624}" destId="{150C70E9-8333-432D-97FC-E217AE10A3B6}" srcOrd="5" destOrd="0" parTransId="{EA1ECEC3-45C7-4672-9E2E-41A69FEEF13A}" sibTransId="{CFC5A5D5-B5E1-430A-B5C7-8619B278970A}"/>
    <dgm:cxn modelId="{63F38CE1-D01B-4871-AD28-70BD5337FA83}" srcId="{F8E2B376-2D79-45E5-B731-0B4972C8F624}" destId="{72A73235-25D8-48A2-9D52-FCBC69AE7A6D}" srcOrd="4" destOrd="0" parTransId="{6C470665-C040-4C80-BC35-6E74AE855C3F}" sibTransId="{2F350953-27C9-4E2A-A367-76B287326B0F}"/>
    <dgm:cxn modelId="{458C88A0-B558-49D5-8D9D-245A4D1FBDFE}" type="presParOf" srcId="{F9944805-7655-4792-9F25-28C5854B82AA}" destId="{CEC348F2-7C50-46E4-95B9-74142D687547}" srcOrd="0" destOrd="0" presId="urn:microsoft.com/office/officeart/2005/8/layout/vList2"/>
    <dgm:cxn modelId="{79C1505A-4CF1-470D-880F-9405051678C0}" type="presParOf" srcId="{F9944805-7655-4792-9F25-28C5854B82AA}" destId="{2FB6309A-7804-4669-A823-244A4D4CEA7B}" srcOrd="1" destOrd="0" presId="urn:microsoft.com/office/officeart/2005/8/layout/vList2"/>
    <dgm:cxn modelId="{5155F693-D277-4CE7-8F68-7A1E04FE37B9}" type="presParOf" srcId="{F9944805-7655-4792-9F25-28C5854B82AA}" destId="{B6F035C2-F86B-434D-B941-431E92ED6215}" srcOrd="2" destOrd="0" presId="urn:microsoft.com/office/officeart/2005/8/layout/vList2"/>
    <dgm:cxn modelId="{8F74AA78-C05D-4BCF-9806-F82E4FEBF837}" type="presParOf" srcId="{F9944805-7655-4792-9F25-28C5854B82AA}" destId="{80FACE4A-DE1D-4052-8DB4-983DCD209A06}" srcOrd="3" destOrd="0" presId="urn:microsoft.com/office/officeart/2005/8/layout/vList2"/>
    <dgm:cxn modelId="{C6FC4947-D362-4AAA-AB2E-C1D17E119F19}" type="presParOf" srcId="{F9944805-7655-4792-9F25-28C5854B82AA}" destId="{9C3C9457-E5A7-4F2D-AC7F-5C0C8BB47847}" srcOrd="4" destOrd="0" presId="urn:microsoft.com/office/officeart/2005/8/layout/vList2"/>
    <dgm:cxn modelId="{72412B85-67A2-4F38-9380-9C2B581DAC62}" type="presParOf" srcId="{F9944805-7655-4792-9F25-28C5854B82AA}" destId="{8F5E18F0-0D3E-47F5-9F0D-E07579368CAF}" srcOrd="5" destOrd="0" presId="urn:microsoft.com/office/officeart/2005/8/layout/vList2"/>
    <dgm:cxn modelId="{84344AFA-A451-46F4-93ED-60805ACCF6AA}" type="presParOf" srcId="{F9944805-7655-4792-9F25-28C5854B82AA}" destId="{A56541F9-E256-4AAE-9ACD-167DCB52A9B2}" srcOrd="6" destOrd="0" presId="urn:microsoft.com/office/officeart/2005/8/layout/vList2"/>
    <dgm:cxn modelId="{1D32FBE0-3CB7-488C-9B96-F519F30DB219}" type="presParOf" srcId="{F9944805-7655-4792-9F25-28C5854B82AA}" destId="{8A05FFFB-5E40-4F06-8DB7-336818DF4618}" srcOrd="7" destOrd="0" presId="urn:microsoft.com/office/officeart/2005/8/layout/vList2"/>
    <dgm:cxn modelId="{C98E1AC7-5070-4C2E-A44D-71CE6C7F245E}" type="presParOf" srcId="{F9944805-7655-4792-9F25-28C5854B82AA}" destId="{EC568283-1121-4132-8657-A380EFBC45F9}" srcOrd="8" destOrd="0" presId="urn:microsoft.com/office/officeart/2005/8/layout/vList2"/>
    <dgm:cxn modelId="{7CCD1D16-218C-44C8-B576-5655A0909EEE}" type="presParOf" srcId="{F9944805-7655-4792-9F25-28C5854B82AA}" destId="{DDE8AA1C-EDA6-46DA-9A4C-E38911871F18}" srcOrd="9" destOrd="0" presId="urn:microsoft.com/office/officeart/2005/8/layout/vList2"/>
    <dgm:cxn modelId="{915D568E-F2D4-44F4-B8BD-4D6745FEEB73}" type="presParOf" srcId="{F9944805-7655-4792-9F25-28C5854B82AA}" destId="{FD23007E-2E5F-4006-9510-5CBD93790CE2}" srcOrd="10" destOrd="0" presId="urn:microsoft.com/office/officeart/2005/8/layout/vList2"/>
    <dgm:cxn modelId="{53BBE715-1036-4007-BD6C-055D3375A32A}" type="presParOf" srcId="{F9944805-7655-4792-9F25-28C5854B82AA}" destId="{01513DC5-D97A-49D7-8744-69B9884D68A0}" srcOrd="11" destOrd="0" presId="urn:microsoft.com/office/officeart/2005/8/layout/vList2"/>
    <dgm:cxn modelId="{EFC81325-C64F-4876-BA26-31369836E785}" type="presParOf" srcId="{F9944805-7655-4792-9F25-28C5854B82AA}" destId="{3E6CB766-FD47-4975-937F-619B5F37D433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3DB0AC-CB38-473D-9799-50E7E2D3B3C7}">
      <dsp:nvSpPr>
        <dsp:cNvPr id="0" name=""/>
        <dsp:cNvSpPr/>
      </dsp:nvSpPr>
      <dsp:spPr>
        <a:xfrm>
          <a:off x="0" y="2882"/>
          <a:ext cx="8534400" cy="77387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77000"/>
              </a:schemeClr>
            </a:gs>
            <a:gs pos="81000">
              <a:schemeClr val="accent2">
                <a:hueOff val="0"/>
                <a:satOff val="0"/>
                <a:lumOff val="0"/>
                <a:alphaOff val="0"/>
                <a:tint val="79000"/>
              </a:schemeClr>
            </a:gs>
            <a:gs pos="86000">
              <a:schemeClr val="accent2">
                <a:hueOff val="0"/>
                <a:satOff val="0"/>
                <a:lumOff val="0"/>
                <a:alphaOff val="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2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/>
        </a:scene3d>
        <a:sp3d>
          <a:bevelT w="6350" h="635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/>
            <a:t>Campus-Wide Strategic Planning Event:  </a:t>
          </a:r>
          <a:r>
            <a:rPr lang="en-US" sz="2400" b="1" kern="1200" dirty="0" smtClean="0">
              <a:solidFill>
                <a:srgbClr val="FF0000"/>
              </a:solidFill>
            </a:rPr>
            <a:t>Oct. 2010</a:t>
          </a:r>
          <a:endParaRPr lang="en-US" sz="2400" b="1" kern="1200" dirty="0">
            <a:solidFill>
              <a:srgbClr val="FF0000"/>
            </a:solidFill>
          </a:endParaRPr>
        </a:p>
      </dsp:txBody>
      <dsp:txXfrm>
        <a:off x="0" y="2882"/>
        <a:ext cx="8534400" cy="773871"/>
      </dsp:txXfrm>
    </dsp:sp>
    <dsp:sp modelId="{B27DFB8D-F3F8-44B7-9CCD-C34F8AD43B37}">
      <dsp:nvSpPr>
        <dsp:cNvPr id="0" name=""/>
        <dsp:cNvSpPr/>
      </dsp:nvSpPr>
      <dsp:spPr>
        <a:xfrm>
          <a:off x="0" y="787343"/>
          <a:ext cx="8534400" cy="77387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-1830"/>
                <a:alphaOff val="0"/>
                <a:tint val="1000"/>
              </a:schemeClr>
            </a:gs>
            <a:gs pos="68000">
              <a:schemeClr val="accent2">
                <a:hueOff val="0"/>
                <a:satOff val="0"/>
                <a:lumOff val="-1830"/>
                <a:alphaOff val="0"/>
                <a:tint val="77000"/>
              </a:schemeClr>
            </a:gs>
            <a:gs pos="81000">
              <a:schemeClr val="accent2">
                <a:hueOff val="0"/>
                <a:satOff val="0"/>
                <a:lumOff val="-1830"/>
                <a:alphaOff val="0"/>
                <a:tint val="79000"/>
              </a:schemeClr>
            </a:gs>
            <a:gs pos="86000">
              <a:schemeClr val="accent2">
                <a:hueOff val="0"/>
                <a:satOff val="0"/>
                <a:lumOff val="-1830"/>
                <a:alphaOff val="0"/>
                <a:tint val="73000"/>
              </a:schemeClr>
            </a:gs>
            <a:gs pos="100000">
              <a:schemeClr val="accent2">
                <a:hueOff val="0"/>
                <a:satOff val="0"/>
                <a:lumOff val="-183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2">
              <a:hueOff val="0"/>
              <a:satOff val="0"/>
              <a:lumOff val="-183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/>
        </a:scene3d>
        <a:sp3d>
          <a:bevelT w="6350" h="635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Preparation of Initial Draft of Strategic Plan: 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FF0000"/>
              </a:solidFill>
            </a:rPr>
            <a:t>Oct</a:t>
          </a:r>
          <a:r>
            <a:rPr lang="en-US" sz="2400" b="1" kern="1200" dirty="0" smtClean="0">
              <a:solidFill>
                <a:srgbClr val="FF0000"/>
              </a:solidFill>
            </a:rPr>
            <a:t>. - Dec</a:t>
          </a:r>
          <a:r>
            <a:rPr lang="en-US" sz="2400" b="1" kern="1200" dirty="0" smtClean="0">
              <a:solidFill>
                <a:srgbClr val="FF0000"/>
              </a:solidFill>
            </a:rPr>
            <a:t>. 2010</a:t>
          </a:r>
          <a:endParaRPr lang="en-US" sz="2400" b="1" kern="1200" dirty="0">
            <a:solidFill>
              <a:srgbClr val="FF0000"/>
            </a:solidFill>
          </a:endParaRPr>
        </a:p>
      </dsp:txBody>
      <dsp:txXfrm>
        <a:off x="0" y="787343"/>
        <a:ext cx="8534400" cy="773871"/>
      </dsp:txXfrm>
    </dsp:sp>
    <dsp:sp modelId="{C4C8B4D4-2C5E-439F-9E80-5D69A355C0BF}">
      <dsp:nvSpPr>
        <dsp:cNvPr id="0" name=""/>
        <dsp:cNvSpPr/>
      </dsp:nvSpPr>
      <dsp:spPr>
        <a:xfrm>
          <a:off x="0" y="1571803"/>
          <a:ext cx="8534400" cy="77387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-3660"/>
                <a:alphaOff val="0"/>
                <a:tint val="1000"/>
              </a:schemeClr>
            </a:gs>
            <a:gs pos="68000">
              <a:schemeClr val="accent2">
                <a:hueOff val="0"/>
                <a:satOff val="0"/>
                <a:lumOff val="-3660"/>
                <a:alphaOff val="0"/>
                <a:tint val="77000"/>
              </a:schemeClr>
            </a:gs>
            <a:gs pos="81000">
              <a:schemeClr val="accent2">
                <a:hueOff val="0"/>
                <a:satOff val="0"/>
                <a:lumOff val="-3660"/>
                <a:alphaOff val="0"/>
                <a:tint val="79000"/>
              </a:schemeClr>
            </a:gs>
            <a:gs pos="86000">
              <a:schemeClr val="accent2">
                <a:hueOff val="0"/>
                <a:satOff val="0"/>
                <a:lumOff val="-3660"/>
                <a:alphaOff val="0"/>
                <a:tint val="73000"/>
              </a:schemeClr>
            </a:gs>
            <a:gs pos="100000">
              <a:schemeClr val="accent2">
                <a:hueOff val="0"/>
                <a:satOff val="0"/>
                <a:lumOff val="-366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2">
              <a:hueOff val="0"/>
              <a:satOff val="0"/>
              <a:lumOff val="-366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/>
        </a:scene3d>
        <a:sp3d>
          <a:bevelT w="6350" h="635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Campus Review of Draft Strategic Plan:  </a:t>
          </a:r>
          <a:r>
            <a:rPr lang="en-US" sz="2400" b="1" kern="1200" dirty="0" smtClean="0">
              <a:solidFill>
                <a:srgbClr val="FF0000"/>
              </a:solidFill>
            </a:rPr>
            <a:t>Jan</a:t>
          </a:r>
          <a:r>
            <a:rPr lang="en-US" sz="2400" b="1" kern="1200" dirty="0" smtClean="0">
              <a:solidFill>
                <a:srgbClr val="FF0000"/>
              </a:solidFill>
            </a:rPr>
            <a:t>.- Feb</a:t>
          </a:r>
          <a:r>
            <a:rPr lang="en-US" sz="2400" b="1" kern="1200" dirty="0" smtClean="0">
              <a:solidFill>
                <a:srgbClr val="FF0000"/>
              </a:solidFill>
            </a:rPr>
            <a:t>. 2011</a:t>
          </a:r>
          <a:endParaRPr lang="en-US" sz="2400" b="1" kern="1200" dirty="0">
            <a:solidFill>
              <a:srgbClr val="FF0000"/>
            </a:solidFill>
          </a:endParaRPr>
        </a:p>
      </dsp:txBody>
      <dsp:txXfrm>
        <a:off x="0" y="1571803"/>
        <a:ext cx="8534400" cy="773871"/>
      </dsp:txXfrm>
    </dsp:sp>
    <dsp:sp modelId="{2AB7509A-1166-4389-A31A-C560BC491499}">
      <dsp:nvSpPr>
        <dsp:cNvPr id="0" name=""/>
        <dsp:cNvSpPr/>
      </dsp:nvSpPr>
      <dsp:spPr>
        <a:xfrm>
          <a:off x="0" y="2356264"/>
          <a:ext cx="8534400" cy="77387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-5490"/>
                <a:alphaOff val="0"/>
                <a:tint val="1000"/>
              </a:schemeClr>
            </a:gs>
            <a:gs pos="68000">
              <a:schemeClr val="accent2">
                <a:hueOff val="0"/>
                <a:satOff val="0"/>
                <a:lumOff val="-5490"/>
                <a:alphaOff val="0"/>
                <a:tint val="77000"/>
              </a:schemeClr>
            </a:gs>
            <a:gs pos="81000">
              <a:schemeClr val="accent2">
                <a:hueOff val="0"/>
                <a:satOff val="0"/>
                <a:lumOff val="-5490"/>
                <a:alphaOff val="0"/>
                <a:tint val="79000"/>
              </a:schemeClr>
            </a:gs>
            <a:gs pos="86000">
              <a:schemeClr val="accent2">
                <a:hueOff val="0"/>
                <a:satOff val="0"/>
                <a:lumOff val="-5490"/>
                <a:alphaOff val="0"/>
                <a:tint val="73000"/>
              </a:schemeClr>
            </a:gs>
            <a:gs pos="100000">
              <a:schemeClr val="accent2">
                <a:hueOff val="0"/>
                <a:satOff val="0"/>
                <a:lumOff val="-549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2">
              <a:hueOff val="0"/>
              <a:satOff val="0"/>
              <a:lumOff val="-549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/>
        </a:scene3d>
        <a:sp3d>
          <a:bevelT w="6350" h="635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Strategic Plan Revised Based on Campus Comments: 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rgbClr val="FF0000"/>
              </a:solidFill>
            </a:rPr>
            <a:t>Feb</a:t>
          </a:r>
          <a:r>
            <a:rPr lang="en-US" sz="2200" b="1" kern="1200" dirty="0" smtClean="0">
              <a:solidFill>
                <a:srgbClr val="FF0000"/>
              </a:solidFill>
            </a:rPr>
            <a:t>.- Mar</a:t>
          </a:r>
          <a:r>
            <a:rPr lang="en-US" sz="2200" b="1" kern="1200" dirty="0" smtClean="0">
              <a:solidFill>
                <a:srgbClr val="FF0000"/>
              </a:solidFill>
            </a:rPr>
            <a:t>. 2011</a:t>
          </a:r>
          <a:endParaRPr lang="en-US" sz="2200" b="1" kern="1200" dirty="0">
            <a:solidFill>
              <a:srgbClr val="FF0000"/>
            </a:solidFill>
          </a:endParaRPr>
        </a:p>
      </dsp:txBody>
      <dsp:txXfrm>
        <a:off x="0" y="2356264"/>
        <a:ext cx="8534400" cy="773871"/>
      </dsp:txXfrm>
    </dsp:sp>
    <dsp:sp modelId="{BF7ACDBF-CD28-4E2D-873B-9C679E7D0C87}">
      <dsp:nvSpPr>
        <dsp:cNvPr id="0" name=""/>
        <dsp:cNvSpPr/>
      </dsp:nvSpPr>
      <dsp:spPr>
        <a:xfrm>
          <a:off x="0" y="3140724"/>
          <a:ext cx="8534400" cy="77387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-7320"/>
                <a:alphaOff val="0"/>
                <a:tint val="1000"/>
              </a:schemeClr>
            </a:gs>
            <a:gs pos="68000">
              <a:schemeClr val="accent2">
                <a:hueOff val="0"/>
                <a:satOff val="0"/>
                <a:lumOff val="-7320"/>
                <a:alphaOff val="0"/>
                <a:tint val="77000"/>
              </a:schemeClr>
            </a:gs>
            <a:gs pos="81000">
              <a:schemeClr val="accent2">
                <a:hueOff val="0"/>
                <a:satOff val="0"/>
                <a:lumOff val="-7320"/>
                <a:alphaOff val="0"/>
                <a:tint val="79000"/>
              </a:schemeClr>
            </a:gs>
            <a:gs pos="86000">
              <a:schemeClr val="accent2">
                <a:hueOff val="0"/>
                <a:satOff val="0"/>
                <a:lumOff val="-7320"/>
                <a:alphaOff val="0"/>
                <a:tint val="73000"/>
              </a:schemeClr>
            </a:gs>
            <a:gs pos="100000">
              <a:schemeClr val="accent2">
                <a:hueOff val="0"/>
                <a:satOff val="0"/>
                <a:lumOff val="-732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2">
              <a:hueOff val="0"/>
              <a:satOff val="0"/>
              <a:lumOff val="-732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/>
        </a:scene3d>
        <a:sp3d>
          <a:bevelT w="6350" h="635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Strategic Plan Reviewed by Chancellor and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Executive Council:  </a:t>
          </a:r>
          <a:r>
            <a:rPr lang="en-US" sz="2400" b="1" kern="1200" dirty="0" smtClean="0">
              <a:solidFill>
                <a:srgbClr val="FF0000"/>
              </a:solidFill>
            </a:rPr>
            <a:t>Mar</a:t>
          </a:r>
          <a:r>
            <a:rPr lang="en-US" sz="2400" b="1" kern="1200" dirty="0" smtClean="0">
              <a:solidFill>
                <a:srgbClr val="FF0000"/>
              </a:solidFill>
            </a:rPr>
            <a:t>.- Apr</a:t>
          </a:r>
          <a:r>
            <a:rPr lang="en-US" sz="2400" b="1" kern="1200" dirty="0" smtClean="0">
              <a:solidFill>
                <a:srgbClr val="FF0000"/>
              </a:solidFill>
            </a:rPr>
            <a:t>. 2011</a:t>
          </a:r>
          <a:endParaRPr lang="en-US" sz="2400" b="1" kern="1200" dirty="0">
            <a:solidFill>
              <a:srgbClr val="FF0000"/>
            </a:solidFill>
          </a:endParaRPr>
        </a:p>
      </dsp:txBody>
      <dsp:txXfrm>
        <a:off x="0" y="3140724"/>
        <a:ext cx="8534400" cy="773871"/>
      </dsp:txXfrm>
    </dsp:sp>
    <dsp:sp modelId="{1FE6C494-63CA-43F0-8EFF-636EB4E4BFE7}">
      <dsp:nvSpPr>
        <dsp:cNvPr id="0" name=""/>
        <dsp:cNvSpPr/>
      </dsp:nvSpPr>
      <dsp:spPr>
        <a:xfrm>
          <a:off x="0" y="3925185"/>
          <a:ext cx="8534400" cy="77387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-9150"/>
                <a:alphaOff val="0"/>
                <a:tint val="1000"/>
              </a:schemeClr>
            </a:gs>
            <a:gs pos="68000">
              <a:schemeClr val="accent2">
                <a:hueOff val="0"/>
                <a:satOff val="0"/>
                <a:lumOff val="-9150"/>
                <a:alphaOff val="0"/>
                <a:tint val="77000"/>
              </a:schemeClr>
            </a:gs>
            <a:gs pos="81000">
              <a:schemeClr val="accent2">
                <a:hueOff val="0"/>
                <a:satOff val="0"/>
                <a:lumOff val="-9150"/>
                <a:alphaOff val="0"/>
                <a:tint val="79000"/>
              </a:schemeClr>
            </a:gs>
            <a:gs pos="86000">
              <a:schemeClr val="accent2">
                <a:hueOff val="0"/>
                <a:satOff val="0"/>
                <a:lumOff val="-9150"/>
                <a:alphaOff val="0"/>
                <a:tint val="73000"/>
              </a:schemeClr>
            </a:gs>
            <a:gs pos="100000">
              <a:schemeClr val="accent2">
                <a:hueOff val="0"/>
                <a:satOff val="0"/>
                <a:lumOff val="-915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2">
              <a:hueOff val="0"/>
              <a:satOff val="0"/>
              <a:lumOff val="-915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/>
        </a:scene3d>
        <a:sp3d>
          <a:bevelT w="6350" h="635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Strategic Plan Reviewed by President and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Board of Trustees: </a:t>
          </a:r>
          <a:r>
            <a:rPr lang="en-US" sz="2400" b="1" kern="1200" dirty="0" smtClean="0">
              <a:solidFill>
                <a:srgbClr val="FF0000"/>
              </a:solidFill>
            </a:rPr>
            <a:t>April 2011</a:t>
          </a:r>
          <a:endParaRPr lang="en-US" sz="2400" b="1" kern="1200" dirty="0">
            <a:solidFill>
              <a:srgbClr val="FF0000"/>
            </a:solidFill>
          </a:endParaRPr>
        </a:p>
      </dsp:txBody>
      <dsp:txXfrm>
        <a:off x="0" y="3925185"/>
        <a:ext cx="8534400" cy="773871"/>
      </dsp:txXfrm>
    </dsp:sp>
    <dsp:sp modelId="{F55C79BD-3D82-4755-8E14-C303EE5822FD}">
      <dsp:nvSpPr>
        <dsp:cNvPr id="0" name=""/>
        <dsp:cNvSpPr/>
      </dsp:nvSpPr>
      <dsp:spPr>
        <a:xfrm>
          <a:off x="0" y="4709645"/>
          <a:ext cx="8534400" cy="77387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-10980"/>
                <a:alphaOff val="0"/>
                <a:tint val="1000"/>
              </a:schemeClr>
            </a:gs>
            <a:gs pos="68000">
              <a:schemeClr val="accent2">
                <a:hueOff val="0"/>
                <a:satOff val="0"/>
                <a:lumOff val="-10980"/>
                <a:alphaOff val="0"/>
                <a:tint val="77000"/>
              </a:schemeClr>
            </a:gs>
            <a:gs pos="81000">
              <a:schemeClr val="accent2">
                <a:hueOff val="0"/>
                <a:satOff val="0"/>
                <a:lumOff val="-10980"/>
                <a:alphaOff val="0"/>
                <a:tint val="79000"/>
              </a:schemeClr>
            </a:gs>
            <a:gs pos="86000">
              <a:schemeClr val="accent2">
                <a:hueOff val="0"/>
                <a:satOff val="0"/>
                <a:lumOff val="-10980"/>
                <a:alphaOff val="0"/>
                <a:tint val="73000"/>
              </a:schemeClr>
            </a:gs>
            <a:gs pos="100000">
              <a:schemeClr val="accent2">
                <a:hueOff val="0"/>
                <a:satOff val="0"/>
                <a:lumOff val="-1098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2">
              <a:hueOff val="0"/>
              <a:satOff val="0"/>
              <a:lumOff val="-1098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/>
        </a:scene3d>
        <a:sp3d>
          <a:bevelT w="6350" h="635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Board of Trustees Approval:  </a:t>
          </a:r>
          <a:r>
            <a:rPr lang="en-US" sz="2400" b="1" kern="1200" dirty="0" smtClean="0">
              <a:solidFill>
                <a:srgbClr val="FF0000"/>
              </a:solidFill>
            </a:rPr>
            <a:t>May 2011</a:t>
          </a:r>
          <a:endParaRPr lang="en-US" sz="2400" b="1" kern="1200" dirty="0">
            <a:solidFill>
              <a:srgbClr val="FF0000"/>
            </a:solidFill>
          </a:endParaRPr>
        </a:p>
      </dsp:txBody>
      <dsp:txXfrm>
        <a:off x="0" y="4709645"/>
        <a:ext cx="8534400" cy="77387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C348F2-7C50-46E4-95B9-74142D687547}">
      <dsp:nvSpPr>
        <dsp:cNvPr id="0" name=""/>
        <dsp:cNvSpPr/>
      </dsp:nvSpPr>
      <dsp:spPr>
        <a:xfrm>
          <a:off x="0" y="49"/>
          <a:ext cx="8534400" cy="86066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77000"/>
              </a:schemeClr>
            </a:gs>
            <a:gs pos="81000">
              <a:schemeClr val="accent2">
                <a:hueOff val="0"/>
                <a:satOff val="0"/>
                <a:lumOff val="0"/>
                <a:alphaOff val="0"/>
                <a:tint val="79000"/>
              </a:schemeClr>
            </a:gs>
            <a:gs pos="86000">
              <a:schemeClr val="accent2">
                <a:hueOff val="0"/>
                <a:satOff val="0"/>
                <a:lumOff val="0"/>
                <a:alphaOff val="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2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/>
        </a:scene3d>
        <a:sp3d>
          <a:bevelT w="6350" h="635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/>
            <a:t>Strategic Plan Action Steps Developed in Support of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/>
            <a:t>5 HLC Criteria: </a:t>
          </a:r>
          <a:r>
            <a:rPr lang="en-US" sz="2400" b="1" kern="1200" dirty="0" smtClean="0">
              <a:solidFill>
                <a:srgbClr val="FF0000"/>
              </a:solidFill>
            </a:rPr>
            <a:t>June-Oct. 2011</a:t>
          </a:r>
          <a:endParaRPr lang="en-US" sz="2400" b="1" kern="1200" dirty="0">
            <a:solidFill>
              <a:srgbClr val="FF0000"/>
            </a:solidFill>
          </a:endParaRPr>
        </a:p>
      </dsp:txBody>
      <dsp:txXfrm>
        <a:off x="0" y="49"/>
        <a:ext cx="8534400" cy="860669"/>
      </dsp:txXfrm>
    </dsp:sp>
    <dsp:sp modelId="{B6F035C2-F86B-434D-B941-431E92ED6215}">
      <dsp:nvSpPr>
        <dsp:cNvPr id="0" name=""/>
        <dsp:cNvSpPr/>
      </dsp:nvSpPr>
      <dsp:spPr>
        <a:xfrm>
          <a:off x="0" y="872587"/>
          <a:ext cx="8534400" cy="86066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-1830"/>
                <a:alphaOff val="0"/>
                <a:tint val="1000"/>
              </a:schemeClr>
            </a:gs>
            <a:gs pos="68000">
              <a:schemeClr val="accent2">
                <a:hueOff val="0"/>
                <a:satOff val="0"/>
                <a:lumOff val="-1830"/>
                <a:alphaOff val="0"/>
                <a:tint val="77000"/>
              </a:schemeClr>
            </a:gs>
            <a:gs pos="81000">
              <a:schemeClr val="accent2">
                <a:hueOff val="0"/>
                <a:satOff val="0"/>
                <a:lumOff val="-1830"/>
                <a:alphaOff val="0"/>
                <a:tint val="79000"/>
              </a:schemeClr>
            </a:gs>
            <a:gs pos="86000">
              <a:schemeClr val="accent2">
                <a:hueOff val="0"/>
                <a:satOff val="0"/>
                <a:lumOff val="-1830"/>
                <a:alphaOff val="0"/>
                <a:tint val="73000"/>
              </a:schemeClr>
            </a:gs>
            <a:gs pos="100000">
              <a:schemeClr val="accent2">
                <a:hueOff val="0"/>
                <a:satOff val="0"/>
                <a:lumOff val="-183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2">
              <a:hueOff val="0"/>
              <a:satOff val="0"/>
              <a:lumOff val="-183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/>
        </a:scene3d>
        <a:sp3d>
          <a:bevelT w="6350" h="635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Action Steps Reviewed/Revised by Units (Academics, Finance, Student Affairs, etc.):  </a:t>
          </a:r>
          <a:r>
            <a:rPr lang="en-US" sz="2400" b="1" kern="1200" dirty="0" smtClean="0">
              <a:solidFill>
                <a:srgbClr val="FF0000"/>
              </a:solidFill>
            </a:rPr>
            <a:t>Oct.-Dec. 2011</a:t>
          </a:r>
          <a:endParaRPr lang="en-US" sz="2400" b="1" kern="1200" dirty="0">
            <a:solidFill>
              <a:srgbClr val="FF0000"/>
            </a:solidFill>
          </a:endParaRPr>
        </a:p>
      </dsp:txBody>
      <dsp:txXfrm>
        <a:off x="0" y="872587"/>
        <a:ext cx="8534400" cy="860669"/>
      </dsp:txXfrm>
    </dsp:sp>
    <dsp:sp modelId="{9C3C9457-E5A7-4F2D-AC7F-5C0C8BB47847}">
      <dsp:nvSpPr>
        <dsp:cNvPr id="0" name=""/>
        <dsp:cNvSpPr/>
      </dsp:nvSpPr>
      <dsp:spPr>
        <a:xfrm>
          <a:off x="0" y="1745126"/>
          <a:ext cx="8534400" cy="86066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-3660"/>
                <a:alphaOff val="0"/>
                <a:tint val="1000"/>
              </a:schemeClr>
            </a:gs>
            <a:gs pos="68000">
              <a:schemeClr val="accent2">
                <a:hueOff val="0"/>
                <a:satOff val="0"/>
                <a:lumOff val="-3660"/>
                <a:alphaOff val="0"/>
                <a:tint val="77000"/>
              </a:schemeClr>
            </a:gs>
            <a:gs pos="81000">
              <a:schemeClr val="accent2">
                <a:hueOff val="0"/>
                <a:satOff val="0"/>
                <a:lumOff val="-3660"/>
                <a:alphaOff val="0"/>
                <a:tint val="79000"/>
              </a:schemeClr>
            </a:gs>
            <a:gs pos="86000">
              <a:schemeClr val="accent2">
                <a:hueOff val="0"/>
                <a:satOff val="0"/>
                <a:lumOff val="-3660"/>
                <a:alphaOff val="0"/>
                <a:tint val="73000"/>
              </a:schemeClr>
            </a:gs>
            <a:gs pos="100000">
              <a:schemeClr val="accent2">
                <a:hueOff val="0"/>
                <a:satOff val="0"/>
                <a:lumOff val="-366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2">
              <a:hueOff val="0"/>
              <a:satOff val="0"/>
              <a:lumOff val="-366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/>
        </a:scene3d>
        <a:sp3d>
          <a:bevelT w="6350" h="635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HLC/Strategic Plan Self Study Draft Prepared: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FF0000"/>
              </a:solidFill>
            </a:rPr>
            <a:t>Jan.-Mar. 2012</a:t>
          </a:r>
          <a:endParaRPr lang="en-US" sz="2400" b="1" kern="1200" dirty="0">
            <a:solidFill>
              <a:srgbClr val="FF0000"/>
            </a:solidFill>
          </a:endParaRPr>
        </a:p>
      </dsp:txBody>
      <dsp:txXfrm>
        <a:off x="0" y="1745126"/>
        <a:ext cx="8534400" cy="860669"/>
      </dsp:txXfrm>
    </dsp:sp>
    <dsp:sp modelId="{A56541F9-E256-4AAE-9ACD-167DCB52A9B2}">
      <dsp:nvSpPr>
        <dsp:cNvPr id="0" name=""/>
        <dsp:cNvSpPr/>
      </dsp:nvSpPr>
      <dsp:spPr>
        <a:xfrm>
          <a:off x="0" y="2617665"/>
          <a:ext cx="8534400" cy="86066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-5490"/>
                <a:alphaOff val="0"/>
                <a:tint val="1000"/>
              </a:schemeClr>
            </a:gs>
            <a:gs pos="68000">
              <a:schemeClr val="accent2">
                <a:hueOff val="0"/>
                <a:satOff val="0"/>
                <a:lumOff val="-5490"/>
                <a:alphaOff val="0"/>
                <a:tint val="77000"/>
              </a:schemeClr>
            </a:gs>
            <a:gs pos="81000">
              <a:schemeClr val="accent2">
                <a:hueOff val="0"/>
                <a:satOff val="0"/>
                <a:lumOff val="-5490"/>
                <a:alphaOff val="0"/>
                <a:tint val="79000"/>
              </a:schemeClr>
            </a:gs>
            <a:gs pos="86000">
              <a:schemeClr val="accent2">
                <a:hueOff val="0"/>
                <a:satOff val="0"/>
                <a:lumOff val="-5490"/>
                <a:alphaOff val="0"/>
                <a:tint val="73000"/>
              </a:schemeClr>
            </a:gs>
            <a:gs pos="100000">
              <a:schemeClr val="accent2">
                <a:hueOff val="0"/>
                <a:satOff val="0"/>
                <a:lumOff val="-549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2">
              <a:hueOff val="0"/>
              <a:satOff val="0"/>
              <a:lumOff val="-549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/>
        </a:scene3d>
        <a:sp3d>
          <a:bevelT w="6350" h="635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Self Study Draft Reviewed by Units and Revised: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FF0000"/>
              </a:solidFill>
            </a:rPr>
            <a:t>Mar.-May 2012</a:t>
          </a:r>
          <a:endParaRPr lang="en-US" sz="2400" b="1" kern="1200" dirty="0">
            <a:solidFill>
              <a:srgbClr val="FF0000"/>
            </a:solidFill>
          </a:endParaRPr>
        </a:p>
      </dsp:txBody>
      <dsp:txXfrm>
        <a:off x="0" y="2617665"/>
        <a:ext cx="8534400" cy="860669"/>
      </dsp:txXfrm>
    </dsp:sp>
    <dsp:sp modelId="{EC568283-1121-4132-8657-A380EFBC45F9}">
      <dsp:nvSpPr>
        <dsp:cNvPr id="0" name=""/>
        <dsp:cNvSpPr/>
      </dsp:nvSpPr>
      <dsp:spPr>
        <a:xfrm>
          <a:off x="0" y="3490203"/>
          <a:ext cx="8534400" cy="86066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-7320"/>
                <a:alphaOff val="0"/>
                <a:tint val="1000"/>
              </a:schemeClr>
            </a:gs>
            <a:gs pos="68000">
              <a:schemeClr val="accent2">
                <a:hueOff val="0"/>
                <a:satOff val="0"/>
                <a:lumOff val="-7320"/>
                <a:alphaOff val="0"/>
                <a:tint val="77000"/>
              </a:schemeClr>
            </a:gs>
            <a:gs pos="81000">
              <a:schemeClr val="accent2">
                <a:hueOff val="0"/>
                <a:satOff val="0"/>
                <a:lumOff val="-7320"/>
                <a:alphaOff val="0"/>
                <a:tint val="79000"/>
              </a:schemeClr>
            </a:gs>
            <a:gs pos="86000">
              <a:schemeClr val="accent2">
                <a:hueOff val="0"/>
                <a:satOff val="0"/>
                <a:lumOff val="-7320"/>
                <a:alphaOff val="0"/>
                <a:tint val="73000"/>
              </a:schemeClr>
            </a:gs>
            <a:gs pos="100000">
              <a:schemeClr val="accent2">
                <a:hueOff val="0"/>
                <a:satOff val="0"/>
                <a:lumOff val="-732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2">
              <a:hueOff val="0"/>
              <a:satOff val="0"/>
              <a:lumOff val="-732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/>
        </a:scene3d>
        <a:sp3d>
          <a:bevelT w="6350" h="635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Self Study Reviewed by Chancellor and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Executive Council</a:t>
          </a:r>
          <a:r>
            <a:rPr lang="en-US" sz="2400" b="1" kern="1200" dirty="0" smtClean="0">
              <a:solidFill>
                <a:srgbClr val="FF0000"/>
              </a:solidFill>
            </a:rPr>
            <a:t>:  May-June 2012</a:t>
          </a:r>
          <a:endParaRPr lang="en-US" sz="2400" b="1" kern="1200" dirty="0">
            <a:solidFill>
              <a:srgbClr val="FF0000"/>
            </a:solidFill>
          </a:endParaRPr>
        </a:p>
      </dsp:txBody>
      <dsp:txXfrm>
        <a:off x="0" y="3490203"/>
        <a:ext cx="8534400" cy="860669"/>
      </dsp:txXfrm>
    </dsp:sp>
    <dsp:sp modelId="{FD23007E-2E5F-4006-9510-5CBD93790CE2}">
      <dsp:nvSpPr>
        <dsp:cNvPr id="0" name=""/>
        <dsp:cNvSpPr/>
      </dsp:nvSpPr>
      <dsp:spPr>
        <a:xfrm>
          <a:off x="0" y="4362742"/>
          <a:ext cx="8534400" cy="86066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-9150"/>
                <a:alphaOff val="0"/>
                <a:tint val="1000"/>
              </a:schemeClr>
            </a:gs>
            <a:gs pos="68000">
              <a:schemeClr val="accent2">
                <a:hueOff val="0"/>
                <a:satOff val="0"/>
                <a:lumOff val="-9150"/>
                <a:alphaOff val="0"/>
                <a:tint val="77000"/>
              </a:schemeClr>
            </a:gs>
            <a:gs pos="81000">
              <a:schemeClr val="accent2">
                <a:hueOff val="0"/>
                <a:satOff val="0"/>
                <a:lumOff val="-9150"/>
                <a:alphaOff val="0"/>
                <a:tint val="79000"/>
              </a:schemeClr>
            </a:gs>
            <a:gs pos="86000">
              <a:schemeClr val="accent2">
                <a:hueOff val="0"/>
                <a:satOff val="0"/>
                <a:lumOff val="-9150"/>
                <a:alphaOff val="0"/>
                <a:tint val="73000"/>
              </a:schemeClr>
            </a:gs>
            <a:gs pos="100000">
              <a:schemeClr val="accent2">
                <a:hueOff val="0"/>
                <a:satOff val="0"/>
                <a:lumOff val="-915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2">
              <a:hueOff val="0"/>
              <a:satOff val="0"/>
              <a:lumOff val="-915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/>
        </a:scene3d>
        <a:sp3d>
          <a:bevelT w="6350" h="635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Final Revisions of Self Study and Approval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by Chancellor: </a:t>
          </a:r>
          <a:r>
            <a:rPr lang="en-US" sz="2400" b="1" kern="1200" dirty="0" smtClean="0">
              <a:solidFill>
                <a:srgbClr val="FF0000"/>
              </a:solidFill>
            </a:rPr>
            <a:t>June-Aug. 2012</a:t>
          </a:r>
          <a:endParaRPr lang="en-US" sz="2400" b="1" kern="1200" dirty="0">
            <a:solidFill>
              <a:srgbClr val="FF0000"/>
            </a:solidFill>
          </a:endParaRPr>
        </a:p>
      </dsp:txBody>
      <dsp:txXfrm>
        <a:off x="0" y="4362742"/>
        <a:ext cx="8534400" cy="860669"/>
      </dsp:txXfrm>
    </dsp:sp>
    <dsp:sp modelId="{3E6CB766-FD47-4975-937F-619B5F37D433}">
      <dsp:nvSpPr>
        <dsp:cNvPr id="0" name=""/>
        <dsp:cNvSpPr/>
      </dsp:nvSpPr>
      <dsp:spPr>
        <a:xfrm>
          <a:off x="0" y="5235280"/>
          <a:ext cx="8534400" cy="86066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-10980"/>
                <a:alphaOff val="0"/>
                <a:tint val="1000"/>
              </a:schemeClr>
            </a:gs>
            <a:gs pos="68000">
              <a:schemeClr val="accent2">
                <a:hueOff val="0"/>
                <a:satOff val="0"/>
                <a:lumOff val="-10980"/>
                <a:alphaOff val="0"/>
                <a:tint val="77000"/>
              </a:schemeClr>
            </a:gs>
            <a:gs pos="81000">
              <a:schemeClr val="accent2">
                <a:hueOff val="0"/>
                <a:satOff val="0"/>
                <a:lumOff val="-10980"/>
                <a:alphaOff val="0"/>
                <a:tint val="79000"/>
              </a:schemeClr>
            </a:gs>
            <a:gs pos="86000">
              <a:schemeClr val="accent2">
                <a:hueOff val="0"/>
                <a:satOff val="0"/>
                <a:lumOff val="-10980"/>
                <a:alphaOff val="0"/>
                <a:tint val="73000"/>
              </a:schemeClr>
            </a:gs>
            <a:gs pos="100000">
              <a:schemeClr val="accent2">
                <a:hueOff val="0"/>
                <a:satOff val="0"/>
                <a:lumOff val="-1098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2">
              <a:hueOff val="0"/>
              <a:satOff val="0"/>
              <a:lumOff val="-1098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/>
        </a:scene3d>
        <a:sp3d>
          <a:bevelT w="6350" h="635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Self Study Submitted to HLC Review Team</a:t>
          </a:r>
          <a:r>
            <a:rPr lang="en-US" sz="2400" b="1" kern="1200" dirty="0" smtClean="0">
              <a:solidFill>
                <a:schemeClr val="bg2"/>
              </a:solidFill>
            </a:rPr>
            <a:t>:</a:t>
          </a:r>
          <a:r>
            <a:rPr lang="en-US" sz="2400" b="1" kern="1200" dirty="0" smtClean="0">
              <a:solidFill>
                <a:srgbClr val="FF0000"/>
              </a:solidFill>
            </a:rPr>
            <a:t> Aug. 2012</a:t>
          </a:r>
          <a:endParaRPr lang="en-US" sz="2400" b="1" kern="1200" dirty="0">
            <a:solidFill>
              <a:srgbClr val="FF0000"/>
            </a:solidFill>
          </a:endParaRPr>
        </a:p>
      </dsp:txBody>
      <dsp:txXfrm>
        <a:off x="0" y="5235280"/>
        <a:ext cx="8534400" cy="8606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458F3-FDD3-44D2-82C4-05FF3E96396A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EBF56-2172-4118-9842-A44081FBBD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EBF56-2172-4118-9842-A44081FBBD3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EBF56-2172-4118-9842-A44081FBBD3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EBF56-2172-4118-9842-A44081FBBD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EBF56-2172-4118-9842-A44081FBBD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28AB-5FF6-4859-A6EA-324B239AE2E2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768C-09A3-431C-ADD9-32F90F613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28AB-5FF6-4859-A6EA-324B239AE2E2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768C-09A3-431C-ADD9-32F90F613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28AB-5FF6-4859-A6EA-324B239AE2E2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768C-09A3-431C-ADD9-32F90F613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28AB-5FF6-4859-A6EA-324B239AE2E2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768C-09A3-431C-ADD9-32F90F613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28AB-5FF6-4859-A6EA-324B239AE2E2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768C-09A3-431C-ADD9-32F90F613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28AB-5FF6-4859-A6EA-324B239AE2E2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768C-09A3-431C-ADD9-32F90F613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28AB-5FF6-4859-A6EA-324B239AE2E2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768C-09A3-431C-ADD9-32F90F613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28AB-5FF6-4859-A6EA-324B239AE2E2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A3768C-09A3-431C-ADD9-32F90F613C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28AB-5FF6-4859-A6EA-324B239AE2E2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768C-09A3-431C-ADD9-32F90F613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28AB-5FF6-4859-A6EA-324B239AE2E2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FA3768C-09A3-431C-ADD9-32F90F613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79228AB-5FF6-4859-A6EA-324B239AE2E2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768C-09A3-431C-ADD9-32F90F613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79228AB-5FF6-4859-A6EA-324B239AE2E2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FA3768C-09A3-431C-ADD9-32F90F613C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09800"/>
            <a:ext cx="5791200" cy="1390650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ln w="5000" cmpd="sng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Strategic Planning 2010-2011</a:t>
            </a:r>
            <a:endParaRPr lang="en-US" b="1" i="1" dirty="0">
              <a:ln w="5000" cmpd="sng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5562600" cy="19812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Save these dates!</a:t>
            </a:r>
          </a:p>
          <a:p>
            <a:r>
              <a:rPr lang="en-US" sz="3200" b="1" dirty="0" smtClean="0">
                <a:solidFill>
                  <a:schemeClr val="tx1"/>
                </a:solidFill>
              </a:rPr>
              <a:t>October 14, 15 and 16, 2010</a:t>
            </a:r>
          </a:p>
          <a:p>
            <a:r>
              <a:rPr lang="en-US" sz="3200" b="1" dirty="0" smtClean="0">
                <a:solidFill>
                  <a:schemeClr val="tx1"/>
                </a:solidFill>
              </a:rPr>
              <a:t>ASU Student Union </a:t>
            </a:r>
          </a:p>
          <a:p>
            <a:endParaRPr lang="en-US" dirty="0"/>
          </a:p>
        </p:txBody>
      </p:sp>
      <p:pic>
        <p:nvPicPr>
          <p:cNvPr id="5" name="Picture 4" descr="badge-mai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2286000"/>
            <a:ext cx="1999343" cy="31332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6858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Planning for ASU’s Next Century</a:t>
            </a:r>
            <a:endParaRPr lang="en-US" sz="4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Strategic Planning Through </a:t>
            </a:r>
            <a:br>
              <a:rPr lang="en-US" b="1" dirty="0" smtClean="0"/>
            </a:br>
            <a:r>
              <a:rPr lang="en-US" b="1" dirty="0" smtClean="0"/>
              <a:t>Open Space Technology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en-US" b="1" dirty="0" smtClean="0"/>
              <a:t>Participants “create the agenda”</a:t>
            </a:r>
          </a:p>
          <a:p>
            <a:pPr>
              <a:buClr>
                <a:srgbClr val="C00000"/>
              </a:buClr>
            </a:pPr>
            <a:r>
              <a:rPr lang="en-US" b="1" dirty="0" smtClean="0"/>
              <a:t>Participants must commit to the entire 2.5 days </a:t>
            </a:r>
          </a:p>
          <a:p>
            <a:pPr>
              <a:buClr>
                <a:srgbClr val="C00000"/>
              </a:buClr>
            </a:pPr>
            <a:r>
              <a:rPr lang="en-US" b="1" i="1" dirty="0" smtClean="0"/>
              <a:t>Open Space Technology: A User's Guide,</a:t>
            </a:r>
            <a:r>
              <a:rPr lang="en-US" b="1" dirty="0" smtClean="0"/>
              <a:t> by Harrison Owen. </a:t>
            </a:r>
            <a:r>
              <a:rPr lang="en-US" b="1" dirty="0" err="1" smtClean="0"/>
              <a:t>Berrett</a:t>
            </a:r>
            <a:r>
              <a:rPr lang="en-US" b="1" dirty="0" smtClean="0"/>
              <a:t>-Koehler Publishers; 3rd edition April 1, 2008.  </a:t>
            </a:r>
          </a:p>
          <a:p>
            <a:pPr>
              <a:buClr>
                <a:srgbClr val="C00000"/>
              </a:buClr>
            </a:pPr>
            <a:r>
              <a:rPr lang="en-US" b="1" dirty="0" smtClean="0"/>
              <a:t>Limited copies available in the Dean B. Ellis Library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Projected Strategic Planning Time Line </a:t>
            </a:r>
            <a:b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1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2192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Phase 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609600"/>
          <a:ext cx="85344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Stack of books design template</Template>
  <TotalTime>399</TotalTime>
  <Words>258</Words>
  <Application>Microsoft Office PowerPoint</Application>
  <PresentationFormat>On-screen Show (4:3)</PresentationFormat>
  <Paragraphs>39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Technic</vt:lpstr>
      <vt:lpstr>Strategic Planning 2010-2011</vt:lpstr>
      <vt:lpstr>Strategic Planning Through  Open Space Technology</vt:lpstr>
      <vt:lpstr>Projected Strategic Planning Time Line  Phase 1</vt:lpstr>
      <vt:lpstr>Phase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Planning 2010-2011</dc:title>
  <dc:creator>Lynita</dc:creator>
  <cp:lastModifiedBy>Lynita</cp:lastModifiedBy>
  <cp:revision>32</cp:revision>
  <dcterms:created xsi:type="dcterms:W3CDTF">2010-08-15T22:52:36Z</dcterms:created>
  <dcterms:modified xsi:type="dcterms:W3CDTF">2010-08-17T02:51:49Z</dcterms:modified>
</cp:coreProperties>
</file>