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7"/>
  </p:handoutMasterIdLst>
  <p:sldIdLst>
    <p:sldId id="281" r:id="rId2"/>
    <p:sldId id="282" r:id="rId3"/>
    <p:sldId id="284" r:id="rId4"/>
    <p:sldId id="283" r:id="rId5"/>
    <p:sldId id="286" r:id="rId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58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623FD018-CB93-4955-A565-E7C25C3A40A6}" type="datetimeFigureOut">
              <a:rPr lang="en-US" smtClean="0"/>
              <a:pPr/>
              <a:t>8/17/2010</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C8C2467C-7AC3-4A6E-9968-1E9E4051103D}"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00B80D6-56E0-4248-A766-5BC157BE608E}" type="datetimeFigureOut">
              <a:rPr lang="en-US" smtClean="0"/>
              <a:pPr/>
              <a:t>8/17/2010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0F850F8-E2F1-41C6-8BDC-A40FDB3F5C4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00B80D6-56E0-4248-A766-5BC157BE608E}" type="datetimeFigureOut">
              <a:rPr lang="en-US" smtClean="0"/>
              <a:pPr/>
              <a:t>8/17/2010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0F850F8-E2F1-41C6-8BDC-A40FDB3F5C4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00B80D6-56E0-4248-A766-5BC157BE608E}" type="datetimeFigureOut">
              <a:rPr lang="en-US" smtClean="0"/>
              <a:pPr/>
              <a:t>8/17/2010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0F850F8-E2F1-41C6-8BDC-A40FDB3F5C4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00B80D6-56E0-4248-A766-5BC157BE608E}" type="datetimeFigureOut">
              <a:rPr lang="en-US" smtClean="0"/>
              <a:pPr/>
              <a:t>8/17/2010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0F850F8-E2F1-41C6-8BDC-A40FDB3F5C40}"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00B80D6-56E0-4248-A766-5BC157BE608E}" type="datetimeFigureOut">
              <a:rPr lang="en-US" smtClean="0"/>
              <a:pPr/>
              <a:t>8/17/2010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0F850F8-E2F1-41C6-8BDC-A40FDB3F5C40}"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00B80D6-56E0-4248-A766-5BC157BE608E}" type="datetimeFigureOut">
              <a:rPr lang="en-US" smtClean="0"/>
              <a:pPr/>
              <a:t>8/17/2010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0F850F8-E2F1-41C6-8BDC-A40FDB3F5C40}"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00B80D6-56E0-4248-A766-5BC157BE608E}" type="datetimeFigureOut">
              <a:rPr lang="en-US" smtClean="0"/>
              <a:pPr/>
              <a:t>8/17/2010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A0F850F8-E2F1-41C6-8BDC-A40FDB3F5C4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00B80D6-56E0-4248-A766-5BC157BE608E}" type="datetimeFigureOut">
              <a:rPr lang="en-US" smtClean="0"/>
              <a:pPr/>
              <a:t>8/17/2010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A0F850F8-E2F1-41C6-8BDC-A40FDB3F5C40}"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00B80D6-56E0-4248-A766-5BC157BE608E}" type="datetimeFigureOut">
              <a:rPr lang="en-US" smtClean="0"/>
              <a:pPr/>
              <a:t>8/17/2010</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A0F850F8-E2F1-41C6-8BDC-A40FDB3F5C4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00B80D6-56E0-4248-A766-5BC157BE608E}" type="datetimeFigureOut">
              <a:rPr lang="en-US" smtClean="0"/>
              <a:pPr/>
              <a:t>8/17/2010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0F850F8-E2F1-41C6-8BDC-A40FDB3F5C4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00B80D6-56E0-4248-A766-5BC157BE608E}" type="datetimeFigureOut">
              <a:rPr lang="en-US" smtClean="0"/>
              <a:pPr/>
              <a:t>8/17/2010</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0F850F8-E2F1-41C6-8BDC-A40FDB3F5C40}"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00B80D6-56E0-4248-A766-5BC157BE608E}" type="datetimeFigureOut">
              <a:rPr lang="en-US" smtClean="0"/>
              <a:pPr/>
              <a:t>8/17/2010</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0F850F8-E2F1-41C6-8BDC-A40FDB3F5C4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asuirp@astate.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ctr">
              <a:buNone/>
            </a:pPr>
            <a:r>
              <a:rPr lang="en-US" sz="3200" dirty="0" smtClean="0">
                <a:effectLst>
                  <a:outerShdw blurRad="38100" dist="38100" dir="2700000" algn="tl">
                    <a:srgbClr val="000000">
                      <a:alpha val="43137"/>
                    </a:srgbClr>
                  </a:outerShdw>
                </a:effectLst>
              </a:rPr>
              <a:t>Arkansas State University – Jonesboro</a:t>
            </a:r>
          </a:p>
          <a:p>
            <a:pPr algn="ctr">
              <a:buNone/>
            </a:pPr>
            <a:r>
              <a:rPr lang="en-US" sz="3200" dirty="0" smtClean="0">
                <a:effectLst>
                  <a:outerShdw blurRad="38100" dist="38100" dir="2700000" algn="tl">
                    <a:srgbClr val="000000">
                      <a:alpha val="43137"/>
                    </a:srgbClr>
                  </a:outerShdw>
                </a:effectLst>
              </a:rPr>
              <a:t>Institutional Priority</a:t>
            </a:r>
          </a:p>
          <a:p>
            <a:pPr algn="ctr">
              <a:buNone/>
            </a:pPr>
            <a:endParaRPr lang="en-US" sz="3200" i="1" dirty="0" smtClean="0">
              <a:effectLst>
                <a:outerShdw blurRad="38100" dist="38100" dir="2700000" algn="tl">
                  <a:srgbClr val="000000">
                    <a:alpha val="43137"/>
                  </a:srgbClr>
                </a:outerShdw>
              </a:effectLst>
            </a:endParaRPr>
          </a:p>
          <a:p>
            <a:pPr algn="ctr">
              <a:buNone/>
            </a:pPr>
            <a:r>
              <a:rPr lang="en-US" sz="3200" i="1" dirty="0" smtClean="0">
                <a:effectLst>
                  <a:outerShdw blurRad="38100" dist="38100" dir="2700000" algn="tl">
                    <a:srgbClr val="000000">
                      <a:alpha val="43137"/>
                    </a:srgbClr>
                  </a:outerShdw>
                </a:effectLst>
              </a:rPr>
              <a:t>“Developing a culture of assessment to enhance institutional outcomes.”</a:t>
            </a:r>
          </a:p>
          <a:p>
            <a:pPr>
              <a:buNone/>
            </a:pPr>
            <a:endParaRPr lang="en-US" sz="2400" dirty="0" smtClean="0"/>
          </a:p>
          <a:p>
            <a:pPr algn="ctr">
              <a:buNone/>
            </a:pPr>
            <a:endParaRPr lang="en-US" sz="2400" b="1" dirty="0" smtClean="0"/>
          </a:p>
          <a:p>
            <a:pPr algn="ctr">
              <a:buNone/>
            </a:pPr>
            <a:r>
              <a:rPr lang="en-US" sz="2200" b="1" dirty="0" smtClean="0"/>
              <a:t>Office of Institutional Research &amp; Assessment</a:t>
            </a:r>
          </a:p>
          <a:p>
            <a:pPr algn="ctr">
              <a:buNone/>
            </a:pPr>
            <a:r>
              <a:rPr lang="en-US" sz="2000" dirty="0" smtClean="0"/>
              <a:t>	Dr. Kathryn Jones – Director</a:t>
            </a:r>
          </a:p>
          <a:p>
            <a:pPr algn="ctr">
              <a:buNone/>
            </a:pPr>
            <a:r>
              <a:rPr lang="en-US" sz="2000" dirty="0" smtClean="0"/>
              <a:t>Dr. Josie Welsh-Assistant Director of Assessment</a:t>
            </a:r>
          </a:p>
          <a:p>
            <a:pPr>
              <a:buNone/>
            </a:pPr>
            <a:endParaRPr lang="en-US" sz="2400" i="1" dirty="0" smtClean="0">
              <a:effectLst>
                <a:outerShdw blurRad="38100" dist="38100" dir="2700000" algn="tl">
                  <a:srgbClr val="000000">
                    <a:alpha val="43137"/>
                  </a:srgbClr>
                </a:outerShdw>
              </a:effectLst>
            </a:endParaRPr>
          </a:p>
        </p:txBody>
      </p:sp>
      <p:sp>
        <p:nvSpPr>
          <p:cNvPr id="3" name="Title 2"/>
          <p:cNvSpPr>
            <a:spLocks noGrp="1"/>
          </p:cNvSpPr>
          <p:nvPr>
            <p:ph type="title"/>
          </p:nvPr>
        </p:nvSpPr>
        <p:spPr>
          <a:solidFill>
            <a:schemeClr val="accent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scene3d>
              <a:camera prst="orthographicFront"/>
              <a:lightRig rig="soft" dir="t"/>
            </a:scene3d>
            <a:sp3d prstMaterial="softEdge">
              <a:bevelT w="25400" h="25400"/>
            </a:sp3d>
          </a:bodyPr>
          <a:lstStyle/>
          <a:p>
            <a:pPr algn="ctr"/>
            <a:r>
              <a:rPr lang="en-US" dirty="0" smtClean="0">
                <a:solidFill>
                  <a:schemeClr val="tx1"/>
                </a:solidFill>
              </a:rPr>
              <a:t/>
            </a:r>
            <a:br>
              <a:rPr lang="en-US" dirty="0" smtClean="0">
                <a:solidFill>
                  <a:schemeClr val="tx1"/>
                </a:solidFill>
              </a:rPr>
            </a:br>
            <a:r>
              <a:rPr lang="en-US" dirty="0" smtClean="0">
                <a:solidFill>
                  <a:schemeClr val="bg1"/>
                </a:solidFill>
              </a:rPr>
              <a:t>Creating a Culture of Assessment </a:t>
            </a:r>
            <a:r>
              <a:rPr lang="en-US" dirty="0" smtClean="0">
                <a:solidFill>
                  <a:schemeClr val="tx1"/>
                </a:solidFill>
              </a:rPr>
              <a:t/>
            </a:r>
            <a:br>
              <a:rPr lang="en-US" dirty="0" smtClean="0">
                <a:solidFill>
                  <a:schemeClr val="tx1"/>
                </a:solidFill>
              </a:rPr>
            </a:br>
            <a:endParaRPr lang="en-US"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562600"/>
          </a:xfrm>
        </p:spPr>
        <p:txBody>
          <a:bodyPr>
            <a:normAutofit lnSpcReduction="10000"/>
          </a:bodyPr>
          <a:lstStyle/>
          <a:p>
            <a:pPr lvl="0">
              <a:spcBef>
                <a:spcPts val="800"/>
              </a:spcBef>
              <a:spcAft>
                <a:spcPts val="800"/>
              </a:spcAft>
              <a:buFont typeface="Wingdings" pitchFamily="2" charset="2"/>
              <a:buChar char="§"/>
            </a:pPr>
            <a:r>
              <a:rPr lang="en-US" sz="2800" dirty="0" smtClean="0"/>
              <a:t>Creating a “culture of assessment” is one of ASUJ’s stated institutional priorities from the University’s last strategic plan.</a:t>
            </a:r>
          </a:p>
          <a:p>
            <a:pPr lvl="0">
              <a:spcBef>
                <a:spcPts val="800"/>
              </a:spcBef>
              <a:spcAft>
                <a:spcPts val="800"/>
              </a:spcAft>
              <a:buFont typeface="Wingdings" pitchFamily="2" charset="2"/>
              <a:buChar char="§"/>
            </a:pPr>
            <a:r>
              <a:rPr lang="en-US" sz="2800" dirty="0" smtClean="0"/>
              <a:t>The institutional priority involves implementing a flexible and comprehensive institutional assessment strategy with emphasis on academic programs and general education to improve student learning.</a:t>
            </a:r>
          </a:p>
          <a:p>
            <a:pPr>
              <a:spcBef>
                <a:spcPts val="800"/>
              </a:spcBef>
              <a:spcAft>
                <a:spcPts val="800"/>
              </a:spcAft>
              <a:buFont typeface="Wingdings" pitchFamily="2" charset="2"/>
              <a:buChar char="§"/>
            </a:pPr>
            <a:r>
              <a:rPr lang="en-US" sz="2800" dirty="0" smtClean="0"/>
              <a:t>The priority also involves developing consistent data at the institutional level to support assessment and improvement.</a:t>
            </a:r>
          </a:p>
          <a:p>
            <a:pPr lvl="0">
              <a:spcBef>
                <a:spcPts val="800"/>
              </a:spcBef>
              <a:spcAft>
                <a:spcPts val="800"/>
              </a:spcAft>
              <a:buFont typeface="Wingdings" pitchFamily="2" charset="2"/>
              <a:buChar char="§"/>
            </a:pPr>
            <a:endParaRPr lang="en-US" sz="2800" dirty="0" smtClean="0"/>
          </a:p>
          <a:p>
            <a:pPr lvl="0">
              <a:spcBef>
                <a:spcPts val="800"/>
              </a:spcBef>
              <a:spcAft>
                <a:spcPts val="800"/>
              </a:spcAft>
              <a:buFont typeface="Wingdings" pitchFamily="2" charset="2"/>
              <a:buChar char="§"/>
            </a:pPr>
            <a:endParaRPr lang="en-US" sz="2800"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562600"/>
          </a:xfrm>
        </p:spPr>
        <p:txBody>
          <a:bodyPr>
            <a:normAutofit fontScale="92500" lnSpcReduction="10000"/>
          </a:bodyPr>
          <a:lstStyle/>
          <a:p>
            <a:pPr lvl="0">
              <a:spcBef>
                <a:spcPts val="800"/>
              </a:spcBef>
              <a:spcAft>
                <a:spcPts val="800"/>
              </a:spcAft>
              <a:buFont typeface="Wingdings" pitchFamily="2" charset="2"/>
              <a:buChar char="§"/>
            </a:pPr>
            <a:r>
              <a:rPr lang="en-US" sz="2800" dirty="0" smtClean="0"/>
              <a:t>It is also important to note that it is a requirement of the Higher Learning Commission that ASUJ have stated learning goals and outcomes for every ASUJ undergraduate and graduate degree program and general education.  The Arkansas Department of Higher Education also has similar requirements.</a:t>
            </a:r>
          </a:p>
          <a:p>
            <a:pPr lvl="0">
              <a:spcBef>
                <a:spcPts val="800"/>
              </a:spcBef>
              <a:spcAft>
                <a:spcPts val="800"/>
              </a:spcAft>
              <a:buFont typeface="Wingdings" pitchFamily="2" charset="2"/>
              <a:buChar char="§"/>
            </a:pPr>
            <a:r>
              <a:rPr lang="en-US" sz="2800" dirty="0" smtClean="0"/>
              <a:t>To assist in the process of developing a campus wide culture of assessment, an Assistant Director of Assessment was hired.</a:t>
            </a:r>
          </a:p>
          <a:p>
            <a:pPr lvl="0">
              <a:spcBef>
                <a:spcPts val="800"/>
              </a:spcBef>
              <a:spcAft>
                <a:spcPts val="800"/>
              </a:spcAft>
              <a:buFont typeface="Wingdings" pitchFamily="2" charset="2"/>
              <a:buChar char="§"/>
            </a:pPr>
            <a:r>
              <a:rPr lang="en-US" sz="2800" dirty="0" smtClean="0"/>
              <a:t>Also, an assessment software package was purchased (TracDat) to aid in documenting the assessment of programs and services.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0">
              <a:spcBef>
                <a:spcPts val="800"/>
              </a:spcBef>
              <a:spcAft>
                <a:spcPts val="800"/>
              </a:spcAft>
              <a:buFont typeface="Wingdings" pitchFamily="2" charset="2"/>
              <a:buChar char="§"/>
            </a:pPr>
            <a:r>
              <a:rPr lang="en-US" sz="2600" dirty="0" smtClean="0"/>
              <a:t>Faculty can best contribute to developing an assessment culture by linking course goals to degree program goals, by clearly communicating course-level goals and outcomes to students, and by participating in senior-level assessments of our graduating students.</a:t>
            </a:r>
          </a:p>
          <a:p>
            <a:pPr lvl="0">
              <a:spcBef>
                <a:spcPts val="800"/>
              </a:spcBef>
              <a:spcAft>
                <a:spcPts val="800"/>
              </a:spcAft>
              <a:buFont typeface="Wingdings" pitchFamily="2" charset="2"/>
              <a:buChar char="§"/>
            </a:pPr>
            <a:r>
              <a:rPr lang="en-US" sz="2600" dirty="0" smtClean="0"/>
              <a:t>Start with this one question…ask your colleagues, and your chair, “What ARE our degree program goals and learning outcomes or objectives?”</a:t>
            </a:r>
          </a:p>
          <a:p>
            <a:pPr>
              <a:spcBef>
                <a:spcPts val="800"/>
              </a:spcBef>
              <a:spcAft>
                <a:spcPts val="800"/>
              </a:spcAft>
              <a:buNone/>
            </a:pPr>
            <a:endParaRPr lang="en-US" sz="2600" dirty="0"/>
          </a:p>
        </p:txBody>
      </p:sp>
      <p:sp>
        <p:nvSpPr>
          <p:cNvPr id="4" name="Title 2"/>
          <p:cNvSpPr>
            <a:spLocks noGrp="1"/>
          </p:cNvSpPr>
          <p:nvPr>
            <p:ph type="title"/>
          </p:nvPr>
        </p:nvSpPr>
        <p:spPr>
          <a:solidFill>
            <a:schemeClr val="accent1"/>
          </a:solidFill>
          <a:ln>
            <a:noFill/>
          </a:ln>
          <a:effectLst>
            <a:innerShdw blurRad="114300">
              <a:prstClr val="black"/>
            </a:innerShdw>
          </a:effectLst>
          <a:scene3d>
            <a:camera prst="orthographicFront">
              <a:rot lat="0" lon="0" rev="0"/>
            </a:camera>
            <a:lightRig rig="balanced" dir="t">
              <a:rot lat="0" lon="0" rev="8700000"/>
            </a:lightRig>
          </a:scene3d>
          <a:sp3d>
            <a:bevelT w="190500" h="38100"/>
          </a:sp3d>
        </p:spPr>
        <p:txBody>
          <a:bodyPr>
            <a:normAutofit fontScale="90000"/>
            <a:scene3d>
              <a:camera prst="orthographicFront"/>
              <a:lightRig rig="soft" dir="t"/>
            </a:scene3d>
            <a:sp3d prstMaterial="softEdge">
              <a:bevelT w="25400" h="25400"/>
            </a:sp3d>
          </a:bodyPr>
          <a:lstStyle/>
          <a:p>
            <a:pPr algn="ctr"/>
            <a:r>
              <a:rPr lang="en-US" dirty="0" smtClean="0">
                <a:solidFill>
                  <a:schemeClr val="tx1"/>
                </a:solidFill>
              </a:rPr>
              <a:t/>
            </a:r>
            <a:br>
              <a:rPr lang="en-US" dirty="0" smtClean="0">
                <a:solidFill>
                  <a:schemeClr val="tx1"/>
                </a:solidFill>
              </a:rPr>
            </a:br>
            <a:r>
              <a:rPr lang="en-US" dirty="0" smtClean="0">
                <a:solidFill>
                  <a:schemeClr val="bg1"/>
                </a:solidFill>
              </a:rPr>
              <a:t>What can Faculty do? </a:t>
            </a:r>
            <a:br>
              <a:rPr lang="en-US" dirty="0" smtClean="0">
                <a:solidFill>
                  <a:schemeClr val="bg1"/>
                </a:solidFill>
              </a:rPr>
            </a:br>
            <a:endParaRPr lang="en-US" dirty="0">
              <a:solidFill>
                <a:schemeClr val="bg1"/>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0">
              <a:spcBef>
                <a:spcPts val="800"/>
              </a:spcBef>
              <a:spcAft>
                <a:spcPts val="800"/>
              </a:spcAft>
              <a:buFont typeface="Wingdings" pitchFamily="2" charset="2"/>
              <a:buChar char="§"/>
            </a:pPr>
            <a:r>
              <a:rPr lang="en-US" sz="2400" dirty="0" smtClean="0"/>
              <a:t>For those of you who need assistance with the assessment of programs, courses, students, or services, Dr. Josie Welsh, Assistant Director of Assessment, or Dr. Kathryn Jones, Director, is available to aid you </a:t>
            </a:r>
            <a:r>
              <a:rPr lang="en-US" sz="2400" dirty="0" smtClean="0"/>
              <a:t>(in </a:t>
            </a:r>
            <a:r>
              <a:rPr lang="en-US" sz="2400" dirty="0" smtClean="0"/>
              <a:t>developing learning goals, outcomes, objectives, measurements, and curriculum </a:t>
            </a:r>
            <a:r>
              <a:rPr lang="en-US" sz="2400" dirty="0" smtClean="0"/>
              <a:t>mapping).</a:t>
            </a:r>
            <a:endParaRPr lang="en-US" sz="2400" dirty="0" smtClean="0"/>
          </a:p>
          <a:p>
            <a:pPr lvl="0">
              <a:spcBef>
                <a:spcPts val="800"/>
              </a:spcBef>
              <a:spcAft>
                <a:spcPts val="800"/>
              </a:spcAft>
              <a:buFont typeface="Wingdings" pitchFamily="2" charset="2"/>
              <a:buChar char="§"/>
            </a:pPr>
            <a:r>
              <a:rPr lang="en-US" sz="2400" dirty="0" smtClean="0"/>
              <a:t>For assistance or information regarding assessment and/</a:t>
            </a:r>
            <a:r>
              <a:rPr lang="en-US" sz="2400" dirty="0" err="1" smtClean="0"/>
              <a:t>orTracDat</a:t>
            </a:r>
            <a:r>
              <a:rPr lang="en-US" sz="2400" dirty="0" smtClean="0"/>
              <a:t> software, contact the Office of Institutional Research, Planning, &amp; Assessment by email </a:t>
            </a:r>
            <a:r>
              <a:rPr lang="en-US" sz="2400" dirty="0" smtClean="0">
                <a:hlinkClick r:id="rId2"/>
              </a:rPr>
              <a:t>asuirp@astate.edu</a:t>
            </a:r>
            <a:r>
              <a:rPr lang="en-US" sz="2400" dirty="0" smtClean="0"/>
              <a:t> or call extension 3027.</a:t>
            </a:r>
          </a:p>
          <a:p>
            <a:pPr>
              <a:spcBef>
                <a:spcPts val="800"/>
              </a:spcBef>
              <a:spcAft>
                <a:spcPts val="800"/>
              </a:spcAft>
              <a:buNone/>
            </a:pPr>
            <a:endParaRPr lang="en-US" sz="2600" dirty="0"/>
          </a:p>
        </p:txBody>
      </p:sp>
      <p:sp>
        <p:nvSpPr>
          <p:cNvPr id="4" name="Title 2"/>
          <p:cNvSpPr>
            <a:spLocks noGrp="1"/>
          </p:cNvSpPr>
          <p:nvPr>
            <p:ph type="title"/>
          </p:nvPr>
        </p:nvSpPr>
        <p:spPr>
          <a:solidFill>
            <a:schemeClr val="accent1"/>
          </a:solidFill>
          <a:ln>
            <a:noFill/>
          </a:ln>
          <a:effectLst>
            <a:innerShdw blurRad="114300">
              <a:prstClr val="black"/>
            </a:innerShdw>
          </a:effectLst>
          <a:scene3d>
            <a:camera prst="orthographicFront">
              <a:rot lat="0" lon="0" rev="0"/>
            </a:camera>
            <a:lightRig rig="balanced" dir="t">
              <a:rot lat="0" lon="0" rev="8700000"/>
            </a:lightRig>
          </a:scene3d>
          <a:sp3d>
            <a:bevelT w="190500" h="38100"/>
          </a:sp3d>
        </p:spPr>
        <p:txBody>
          <a:bodyPr>
            <a:normAutofit fontScale="90000"/>
            <a:scene3d>
              <a:camera prst="orthographicFront"/>
              <a:lightRig rig="soft" dir="t"/>
            </a:scene3d>
            <a:sp3d prstMaterial="softEdge">
              <a:bevelT w="25400" h="25400"/>
            </a:sp3d>
          </a:bodyPr>
          <a:lstStyle/>
          <a:p>
            <a:pPr algn="ctr"/>
            <a:r>
              <a:rPr lang="en-US" dirty="0" smtClean="0">
                <a:solidFill>
                  <a:schemeClr val="tx1"/>
                </a:solidFill>
              </a:rPr>
              <a:t/>
            </a:r>
            <a:br>
              <a:rPr lang="en-US" dirty="0" smtClean="0">
                <a:solidFill>
                  <a:schemeClr val="tx1"/>
                </a:solidFill>
              </a:rPr>
            </a:br>
            <a:r>
              <a:rPr lang="en-US" dirty="0" smtClean="0">
                <a:solidFill>
                  <a:schemeClr val="bg1"/>
                </a:solidFill>
              </a:rPr>
              <a:t>Need Assistance?</a:t>
            </a:r>
            <a:br>
              <a:rPr lang="en-US" dirty="0" smtClean="0">
                <a:solidFill>
                  <a:schemeClr val="bg1"/>
                </a:solidFill>
              </a:rPr>
            </a:br>
            <a:endParaRPr lang="en-US" dirty="0">
              <a:solidFill>
                <a:schemeClr val="bg1"/>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2">
      <a:dk1>
        <a:sysClr val="windowText" lastClr="000000"/>
      </a:dk1>
      <a:lt1>
        <a:sysClr val="window" lastClr="FFFFFF"/>
      </a:lt1>
      <a:dk2>
        <a:srgbClr val="464646"/>
      </a:dk2>
      <a:lt2>
        <a:srgbClr val="DEF5FA"/>
      </a:lt2>
      <a:accent1>
        <a:srgbClr val="A3171E"/>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3-D rising chart business presentation</Template>
  <TotalTime>294</TotalTime>
  <Words>329</Words>
  <Application>Microsoft Office PowerPoint</Application>
  <PresentationFormat>On-screen Show (4:3)</PresentationFormat>
  <Paragraphs>22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 Creating a Culture of Assessment  </vt:lpstr>
      <vt:lpstr>Slide 2</vt:lpstr>
      <vt:lpstr>Slide 3</vt:lpstr>
      <vt:lpstr> What can Faculty do?  </vt:lpstr>
      <vt:lpstr> Need Assistance? </vt:lpstr>
    </vt:vector>
  </TitlesOfParts>
  <Company>Arkansas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Culture of Assessment</dc:title>
  <dc:creator>jwelsh</dc:creator>
  <cp:lastModifiedBy>kjones</cp:lastModifiedBy>
  <cp:revision>85</cp:revision>
  <dcterms:created xsi:type="dcterms:W3CDTF">2010-08-02T21:29:07Z</dcterms:created>
  <dcterms:modified xsi:type="dcterms:W3CDTF">2010-08-17T19:53:01Z</dcterms:modified>
</cp:coreProperties>
</file>