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handoutMasterIdLst>
    <p:handoutMasterId r:id="rId8"/>
  </p:handoutMasterIdLst>
  <p:sldIdLst>
    <p:sldId id="391" r:id="rId2"/>
    <p:sldId id="465" r:id="rId3"/>
    <p:sldId id="466" r:id="rId4"/>
    <p:sldId id="416" r:id="rId5"/>
    <p:sldId id="419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B3B"/>
    <a:srgbClr val="C0E399"/>
    <a:srgbClr val="FFFF00"/>
    <a:srgbClr val="50D065"/>
    <a:srgbClr val="99FFCC"/>
    <a:srgbClr val="0C21E6"/>
    <a:srgbClr val="33CC33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84" autoAdjust="0"/>
    <p:restoredTop sz="92988" autoAdjust="0"/>
  </p:normalViewPr>
  <p:slideViewPr>
    <p:cSldViewPr>
      <p:cViewPr varScale="1">
        <p:scale>
          <a:sx n="98" d="100"/>
          <a:sy n="98" d="100"/>
        </p:scale>
        <p:origin x="-84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ugrul\Documents\Dr.%20Howard\Enrollment%20Prediction\Spring%202010\Spring%2020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grul\Documents\Dr.%20Howard\Enrollment%20Prediction\Spring%202010\My%20Cheat%20Sheet%20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tugrul\Documents\Dr.%20Howard\Enrollment%20Prediction\Spring%202010\My%20Cheat%20Sheet%20II_Count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Number of International Students</a:t>
            </a:r>
          </a:p>
          <a:p>
            <a:pPr>
              <a:defRPr sz="1600"/>
            </a:pPr>
            <a:r>
              <a:rPr lang="en-US" sz="1600" dirty="0" smtClean="0"/>
              <a:t>(Spring </a:t>
            </a:r>
            <a:r>
              <a:rPr lang="en-US" sz="1600" dirty="0"/>
              <a:t>2006 - Spring 2010)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97263329096859"/>
          <c:y val="0.15429947170506794"/>
          <c:w val="0.8219991142625892"/>
          <c:h val="0.6516958420907164"/>
        </c:manualLayout>
      </c:layout>
      <c:bar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Number of Students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numLit>
              <c:formatCode>General</c:formatCode>
              <c:ptCount val="5"/>
              <c:pt idx="0">
                <c:v>2006</c:v>
              </c:pt>
              <c:pt idx="1">
                <c:v>2007</c:v>
              </c:pt>
              <c:pt idx="2">
                <c:v>2008</c:v>
              </c:pt>
              <c:pt idx="3">
                <c:v>2009</c:v>
              </c:pt>
              <c:pt idx="4">
                <c:v>2010</c:v>
              </c:pt>
            </c:numLit>
          </c:cat>
          <c:val>
            <c:numRef>
              <c:f>Sheet1!$B$4:$B$8</c:f>
              <c:numCache>
                <c:formatCode>General</c:formatCode>
                <c:ptCount val="5"/>
                <c:pt idx="0">
                  <c:v>121</c:v>
                </c:pt>
                <c:pt idx="1">
                  <c:v>86</c:v>
                </c:pt>
                <c:pt idx="2">
                  <c:v>133</c:v>
                </c:pt>
                <c:pt idx="3">
                  <c:v>430</c:v>
                </c:pt>
                <c:pt idx="4">
                  <c:v>790</c:v>
                </c:pt>
              </c:numCache>
            </c:numRef>
          </c:val>
        </c:ser>
        <c:axId val="78768000"/>
        <c:axId val="78769536"/>
      </c:barChart>
      <c:catAx>
        <c:axId val="787680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78769536"/>
        <c:crosses val="autoZero"/>
        <c:auto val="1"/>
        <c:lblAlgn val="ctr"/>
        <c:lblOffset val="100"/>
      </c:catAx>
      <c:valAx>
        <c:axId val="787695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78768000"/>
        <c:crosses val="autoZero"/>
        <c:crossBetween val="between"/>
      </c:valAx>
    </c:plotArea>
    <c:plotVisOnly val="1"/>
  </c:chart>
  <c:spPr>
    <a:noFill/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en-US" sz="1400"/>
              <a:t>International Student</a:t>
            </a:r>
            <a:r>
              <a:rPr lang="en-US" sz="1400" baseline="0"/>
              <a:t> Enrollment</a:t>
            </a:r>
          </a:p>
          <a:p>
            <a:pPr algn="ctr">
              <a:defRPr/>
            </a:pPr>
            <a:r>
              <a:rPr lang="en-US" sz="1400" baseline="0"/>
              <a:t>(Spring 2010) </a:t>
            </a:r>
            <a:endParaRPr lang="en-US" sz="140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Sheet1!$G$10</c:f>
              <c:strCache>
                <c:ptCount val="1"/>
                <c:pt idx="0">
                  <c:v>Number of Students</c:v>
                </c:pt>
              </c:strCache>
            </c:strRef>
          </c:tx>
          <c:dLbls>
            <c:dLbl>
              <c:idx val="0"/>
              <c:layout>
                <c:manualLayout>
                  <c:x val="0.12044682515647087"/>
                  <c:y val="-0.1414728994409303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ESL</a:t>
                    </a:r>
                    <a:r>
                      <a:rPr lang="en-US" sz="1400" b="1" baseline="0" dirty="0"/>
                      <a:t> </a:t>
                    </a:r>
                  </a:p>
                  <a:p>
                    <a:r>
                      <a:rPr lang="en-US" sz="1400" b="1" dirty="0"/>
                      <a:t> 334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0.11101529376135676"/>
                  <c:y val="-7.258239765353399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Undergraduate</a:t>
                    </a:r>
                    <a:r>
                      <a:rPr lang="en-US" sz="1400" b="1" baseline="0"/>
                      <a:t> </a:t>
                    </a:r>
                  </a:p>
                  <a:p>
                    <a:r>
                      <a:rPr lang="en-US" sz="1400" b="1" baseline="0"/>
                      <a:t>246</a:t>
                    </a:r>
                    <a:endParaRPr lang="en-US" sz="1400" b="1"/>
                  </a:p>
                </c:rich>
              </c:tx>
              <c:showVal val="1"/>
            </c:dLbl>
            <c:dLbl>
              <c:idx val="2"/>
              <c:layout>
                <c:manualLayout>
                  <c:x val="-0.15552897233999596"/>
                  <c:y val="-3.4837035904718851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Graduate </a:t>
                    </a:r>
                  </a:p>
                  <a:p>
                    <a:r>
                      <a:rPr lang="en-US" sz="1400" b="1"/>
                      <a:t>210</a:t>
                    </a:r>
                  </a:p>
                </c:rich>
              </c:tx>
              <c:showVal val="1"/>
            </c:dLbl>
            <c:spPr>
              <a:gradFill>
                <a:gsLst>
                  <a:gs pos="0">
                    <a:srgbClr val="BBE0E3">
                      <a:shade val="30000"/>
                      <a:satMod val="115000"/>
                    </a:srgbClr>
                  </a:gs>
                  <a:gs pos="50000">
                    <a:srgbClr val="BBE0E3">
                      <a:shade val="67500"/>
                      <a:satMod val="115000"/>
                    </a:srgbClr>
                  </a:gs>
                  <a:gs pos="100000">
                    <a:srgbClr val="BBE0E3">
                      <a:shade val="100000"/>
                      <a:satMod val="115000"/>
                    </a:srgb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Sheet1!$F$11:$F$13</c:f>
              <c:strCache>
                <c:ptCount val="3"/>
                <c:pt idx="0">
                  <c:v>ESL</c:v>
                </c:pt>
                <c:pt idx="1">
                  <c:v>Undergraduate</c:v>
                </c:pt>
                <c:pt idx="2">
                  <c:v>Graduate</c:v>
                </c:pt>
              </c:strCache>
            </c:strRef>
          </c:cat>
          <c:val>
            <c:numRef>
              <c:f>Sheet1!$G$11:$G$13</c:f>
              <c:numCache>
                <c:formatCode>General</c:formatCode>
                <c:ptCount val="3"/>
                <c:pt idx="0">
                  <c:v>334</c:v>
                </c:pt>
                <c:pt idx="1">
                  <c:v>246</c:v>
                </c:pt>
                <c:pt idx="2">
                  <c:v>210</c:v>
                </c:pt>
              </c:numCache>
            </c:numRef>
          </c:val>
        </c:ser>
        <c:ser>
          <c:idx val="1"/>
          <c:order val="1"/>
          <c:tx>
            <c:strRef>
              <c:f>Sheet1!$H$10</c:f>
              <c:strCache>
                <c:ptCount val="1"/>
                <c:pt idx="0">
                  <c:v>% of Total</c:v>
                </c:pt>
              </c:strCache>
            </c:strRef>
          </c:tx>
          <c:explosion val="25"/>
          <c:cat>
            <c:strRef>
              <c:f>Sheet1!$F$11:$F$13</c:f>
              <c:strCache>
                <c:ptCount val="3"/>
                <c:pt idx="0">
                  <c:v>ESL</c:v>
                </c:pt>
                <c:pt idx="1">
                  <c:v>Undergraduate</c:v>
                </c:pt>
                <c:pt idx="2">
                  <c:v>Graduate</c:v>
                </c:pt>
              </c:strCache>
            </c:strRef>
          </c:cat>
          <c:val>
            <c:numRef>
              <c:f>Sheet1!$H$11:$H$13</c:f>
              <c:numCache>
                <c:formatCode>0.00%</c:formatCode>
                <c:ptCount val="3"/>
                <c:pt idx="0">
                  <c:v>0.42278481012658231</c:v>
                </c:pt>
                <c:pt idx="1">
                  <c:v>0.31139240506329174</c:v>
                </c:pt>
                <c:pt idx="2">
                  <c:v>0.265822784810127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spPr>
    <a:noFill/>
    <a:ln>
      <a:solidFill>
        <a:srgbClr val="00000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1400" dirty="0"/>
              <a:t>Number of Countries </a:t>
            </a:r>
          </a:p>
          <a:p>
            <a:pPr>
              <a:defRPr sz="1200"/>
            </a:pPr>
            <a:r>
              <a:rPr lang="en-US" sz="1400" dirty="0" smtClean="0"/>
              <a:t>(Spring </a:t>
            </a:r>
            <a:r>
              <a:rPr lang="en-US" sz="1400" dirty="0"/>
              <a:t>2006 - Spring 2010</a:t>
            </a:r>
            <a:r>
              <a:rPr lang="en-US" sz="1200" dirty="0"/>
              <a:t>) </a:t>
            </a:r>
          </a:p>
        </c:rich>
      </c:tx>
      <c:layout>
        <c:manualLayout>
          <c:xMode val="edge"/>
          <c:yMode val="edge"/>
          <c:x val="0.35781362870214484"/>
          <c:y val="2.4390243902439025E-2"/>
        </c:manualLayout>
      </c:layout>
      <c:overlay val="1"/>
    </c:title>
    <c:plotArea>
      <c:layout>
        <c:manualLayout>
          <c:layoutTarget val="inner"/>
          <c:xMode val="edge"/>
          <c:yMode val="edge"/>
          <c:x val="0.10824638087419262"/>
          <c:y val="0.17632822213012891"/>
          <c:w val="0.86532731153417675"/>
          <c:h val="0.66724540318887271"/>
        </c:manualLayout>
      </c:layout>
      <c:barChart>
        <c:barDir val="col"/>
        <c:grouping val="clustered"/>
        <c:ser>
          <c:idx val="0"/>
          <c:order val="0"/>
          <c:tx>
            <c:v>2004,2005, 2006, 2007, 2008, 2009</c:v>
          </c:tx>
          <c:spPr>
            <a:solidFill>
              <a:schemeClr val="accent2">
                <a:lumMod val="50000"/>
              </a:schemeClr>
            </a:solidFill>
          </c:spPr>
          <c:dLbls>
            <c:dLbl>
              <c:idx val="0"/>
              <c:layout>
                <c:manualLayout>
                  <c:x val="-2.4023472440640602E-3"/>
                  <c:y val="2.032520325203252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2.032520325203252E-2"/>
                </c:manualLayout>
              </c:layout>
              <c:showVal val="1"/>
            </c:dLbl>
            <c:numFmt formatCode="General" sourceLinked="0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numLit>
              <c:formatCode>General</c:formatCode>
              <c:ptCount val="5"/>
              <c:pt idx="0">
                <c:v>2006</c:v>
              </c:pt>
              <c:pt idx="1">
                <c:v>2007</c:v>
              </c:pt>
              <c:pt idx="2">
                <c:v>2008</c:v>
              </c:pt>
              <c:pt idx="3">
                <c:v>2009</c:v>
              </c:pt>
              <c:pt idx="4">
                <c:v>2010</c:v>
              </c:pt>
            </c:numLit>
          </c:cat>
          <c:val>
            <c:numRef>
              <c:f>'[My Cheat Sheet.xlsx]Sheet1'!$E$36:$E$40</c:f>
              <c:numCache>
                <c:formatCode>General</c:formatCode>
                <c:ptCount val="5"/>
                <c:pt idx="0">
                  <c:v>54</c:v>
                </c:pt>
                <c:pt idx="1">
                  <c:v>52</c:v>
                </c:pt>
                <c:pt idx="2">
                  <c:v>47</c:v>
                </c:pt>
                <c:pt idx="3">
                  <c:v>57</c:v>
                </c:pt>
                <c:pt idx="4">
                  <c:v>65</c:v>
                </c:pt>
              </c:numCache>
            </c:numRef>
          </c:val>
        </c:ser>
        <c:axId val="79216000"/>
        <c:axId val="79238656"/>
      </c:barChart>
      <c:catAx>
        <c:axId val="792160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Year 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79238656"/>
        <c:crosses val="autoZero"/>
        <c:auto val="1"/>
        <c:lblAlgn val="ctr"/>
        <c:lblOffset val="100"/>
      </c:catAx>
      <c:valAx>
        <c:axId val="792386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Countries </a:t>
                </a:r>
              </a:p>
            </c:rich>
          </c:tx>
          <c:layout>
            <c:manualLayout>
              <c:xMode val="edge"/>
              <c:yMode val="edge"/>
              <c:x val="1.8436094692740303E-2"/>
              <c:y val="0.4151483333019103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79216000"/>
        <c:crosses val="autoZero"/>
        <c:crossBetween val="between"/>
      </c:valAx>
    </c:plotArea>
    <c:plotVisOnly val="1"/>
  </c:chart>
  <c:spPr>
    <a:noFill/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0.01302</cdr:x>
      <cdr:y>0.15523</cdr:y>
    </cdr:from>
    <cdr:to>
      <cdr:x>0.0208</cdr:x>
      <cdr:y>0.76534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77510" y="409575"/>
          <a:ext cx="46315" cy="1609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 </a:t>
          </a:r>
          <a:r>
            <a:rPr lang="en-US" sz="1600" b="1" dirty="0"/>
            <a:t>International Students</a:t>
          </a:r>
        </a:p>
      </cdr:txBody>
    </cdr:sp>
  </cdr:relSizeAnchor>
  <cdr:relSizeAnchor xmlns:cdr="http://schemas.openxmlformats.org/drawingml/2006/chartDrawing">
    <cdr:from>
      <cdr:x>0.46638</cdr:x>
      <cdr:y>0.8917</cdr:y>
    </cdr:from>
    <cdr:to>
      <cdr:x>0.59454</cdr:x>
      <cdr:y>0.96119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47876" y="2352675"/>
          <a:ext cx="562764" cy="183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Year</a:t>
          </a:r>
          <a:r>
            <a:rPr lang="en-US" sz="1100" b="1" dirty="0"/>
            <a:t> </a:t>
          </a:r>
        </a:p>
      </cdr:txBody>
    </cdr:sp>
  </cdr:relSizeAnchor>
  <cdr:relSizeAnchor xmlns:cdr="http://schemas.openxmlformats.org/drawingml/2006/chartDrawing">
    <cdr:from>
      <cdr:x>0.01107</cdr:x>
      <cdr:y>0.27564</cdr:y>
    </cdr:from>
    <cdr:to>
      <cdr:x>0.06642</cdr:x>
      <cdr:y>0.75321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150" y="819151"/>
          <a:ext cx="285750" cy="1419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0.41622</cdr:x>
      <cdr:y>0.91532</cdr:y>
    </cdr:from>
    <cdr:to>
      <cdr:x>0.5964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58443" y="2886075"/>
          <a:ext cx="847811" cy="264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0.49369</cdr:x>
      <cdr:y>0.90549</cdr:y>
    </cdr:from>
    <cdr:to>
      <cdr:x>0.60721</cdr:x>
      <cdr:y>0.96951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609850" y="2828925"/>
          <a:ext cx="600076" cy="200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en-US" sz="1400" b="1"/>
        </a:p>
      </cdr:txBody>
    </cdr:sp>
  </cdr:relSizeAnchor>
  <cdr:relSizeAnchor xmlns:cdr="http://schemas.openxmlformats.org/drawingml/2006/chartDrawing">
    <cdr:from>
      <cdr:x>0.01822</cdr:x>
      <cdr:y>0.29268</cdr:y>
    </cdr:from>
    <cdr:to>
      <cdr:x>0.06478</cdr:x>
      <cdr:y>0.7439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85726" y="914400"/>
          <a:ext cx="219075" cy="1409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endParaRPr lang="en-US" sz="14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9C3F2846-07AC-4E49-BBB8-68050B132EAD}" type="datetimeFigureOut">
              <a:rPr lang="en-US"/>
              <a:pPr>
                <a:defRPr/>
              </a:pPr>
              <a:t>8/17/2010</a:t>
            </a:fld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D6D084B7-4D3B-4683-9B6E-D0CBEDCE3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3146D1-A1A6-45AB-B7B0-D7130FEA4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980215-6B0F-4E92-A6B9-D502E87CD23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U offical se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" descr="scholar badge 3c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60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143000"/>
            <a:ext cx="8534400" cy="3124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/>
            <a:r>
              <a:rPr lang="en-US" sz="3600" b="1" dirty="0" smtClean="0">
                <a:solidFill>
                  <a:schemeClr val="accent2"/>
                </a:solidFill>
                <a:latin typeface="+mn-lt"/>
              </a:rPr>
              <a:t>“Bringing the World to ASU, Taking ASU to the World”</a:t>
            </a:r>
            <a:r>
              <a:rPr lang="en-US" b="1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b="1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1200" b="1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sz="1200" b="1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2400" b="1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en-US" sz="2400" b="1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Tugrul Polat</a:t>
            </a:r>
            <a:b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Executive Assistant to Chancellor for </a:t>
            </a:r>
            <a:b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International Relations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400" b="1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343400"/>
            <a:ext cx="54864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International Student Enrollment 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at ASU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International Student Enrollment 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at ASU 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3581400"/>
          <a:ext cx="79248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399" y="1447803"/>
          <a:ext cx="7924800" cy="1860244"/>
        </p:xfrm>
        <a:graphic>
          <a:graphicData uri="http://schemas.openxmlformats.org/drawingml/2006/table">
            <a:tbl>
              <a:tblPr/>
              <a:tblGrid>
                <a:gridCol w="2064691"/>
                <a:gridCol w="2796571"/>
                <a:gridCol w="3063538"/>
              </a:tblGrid>
              <a:tr h="5324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Classification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Number of </a:t>
                      </a:r>
                      <a:r>
                        <a:rPr lang="en-US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International Students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Spring  2010 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 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of Total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ESL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334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42.28%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Undergraduate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246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31.14%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Graduate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210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26.58%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0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790</a:t>
                      </a:r>
                      <a:endParaRPr lang="en-US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100.00%</a:t>
                      </a:r>
                      <a:endParaRPr lang="en-US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	</a:t>
            </a:r>
            <a:r>
              <a:rPr lang="en-US" sz="3200" b="1" dirty="0" smtClean="0">
                <a:solidFill>
                  <a:srgbClr val="C00000"/>
                </a:solidFill>
              </a:rPr>
              <a:t>Leading Place of Origin at ASU </a:t>
            </a:r>
            <a:r>
              <a:rPr lang="en-US" sz="3600" dirty="0" smtClean="0">
                <a:solidFill>
                  <a:srgbClr val="C00000"/>
                </a:solidFill>
              </a:rPr>
              <a:t>	</a:t>
            </a:r>
            <a:endParaRPr lang="en-US" sz="10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533400" y="3124200"/>
          <a:ext cx="77724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1" y="1219199"/>
          <a:ext cx="7772399" cy="1600200"/>
        </p:xfrm>
        <a:graphic>
          <a:graphicData uri="http://schemas.openxmlformats.org/drawingml/2006/table">
            <a:tbl>
              <a:tblPr/>
              <a:tblGrid>
                <a:gridCol w="2599922"/>
                <a:gridCol w="3393583"/>
                <a:gridCol w="1778894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Country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Number of Students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China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30.38%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Saudi Arabia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India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Japan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Turkey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</a:rPr>
              <a:t>  Financial Impact of International Students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  in the State &amp; at ASU</a:t>
            </a:r>
            <a:r>
              <a:rPr lang="en-US" sz="1200" b="1" dirty="0" smtClean="0">
                <a:solidFill>
                  <a:srgbClr val="C00000"/>
                </a:solidFill>
              </a:rPr>
              <a:t/>
            </a:r>
            <a:br>
              <a:rPr lang="en-US" sz="1200" b="1" dirty="0" smtClean="0">
                <a:solidFill>
                  <a:srgbClr val="C00000"/>
                </a:solidFill>
              </a:rPr>
            </a:b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Total number international students </a:t>
            </a:r>
            <a:r>
              <a:rPr lang="en-US" sz="1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3,349</a:t>
            </a:r>
            <a:r>
              <a:rPr lang="en-U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(up 1.0 %) in Arkansas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Estimated international student expenditure in the state </a:t>
            </a:r>
            <a:r>
              <a:rPr lang="en-US" sz="1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$68m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sz="1600" b="1" dirty="0" smtClean="0"/>
              <a:t>Institutions with the highest number of international students in the state </a:t>
            </a:r>
            <a:endParaRPr lang="en-US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1600" b="1" dirty="0" smtClean="0"/>
              <a:t>Annual average total cost of attendance at ASU is $15,000 per student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600" b="1" dirty="0" smtClean="0"/>
              <a:t>≥ 1,000 international students anticipated to be enrolled Fall 2010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600" b="1" dirty="0" smtClean="0"/>
              <a:t>Total financial benefit </a:t>
            </a:r>
            <a:r>
              <a:rPr lang="en-US" sz="1600" b="1" u="sng" dirty="0" smtClean="0"/>
              <a:t>$15m </a:t>
            </a:r>
          </a:p>
          <a:p>
            <a:pPr marL="342900" lvl="1" indent="-342900" eaLnBrk="1" hangingPunct="1">
              <a:buFont typeface="Wingdings" pitchFamily="2" charset="2"/>
              <a:buChar char="q"/>
            </a:pPr>
            <a:r>
              <a:rPr lang="en-US" sz="1600" b="1" dirty="0" smtClean="0"/>
              <a:t>2.5 times direct multiplier benefit to local economy is  </a:t>
            </a:r>
            <a:r>
              <a:rPr lang="en-US" sz="1600" b="1" u="sng" dirty="0" smtClean="0"/>
              <a:t>$37.5m</a:t>
            </a:r>
            <a:r>
              <a:rPr lang="en-US" sz="1600" b="1" dirty="0" smtClean="0"/>
              <a:t> per year</a:t>
            </a:r>
            <a:endParaRPr lang="en-US" sz="16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3886199"/>
          <a:ext cx="7924800" cy="2666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1600"/>
                <a:gridCol w="2641600"/>
                <a:gridCol w="2641600"/>
              </a:tblGrid>
              <a:tr h="3137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Institution 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City 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Total # of Students</a:t>
                      </a:r>
                      <a:r>
                        <a:rPr lang="en-US" sz="1400" b="1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University of Arkansas Main Campus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Fayetteville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1,086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  <a:ea typeface="Arial Unicode MS"/>
                          <a:cs typeface="Times New Roman"/>
                        </a:rPr>
                        <a:t>Arkansas</a:t>
                      </a:r>
                      <a:r>
                        <a:rPr lang="en-US" sz="1400" b="1" baseline="0" dirty="0" smtClean="0">
                          <a:latin typeface="+mj-lt"/>
                          <a:ea typeface="Arial Unicode MS"/>
                          <a:cs typeface="Times New Roman"/>
                        </a:rPr>
                        <a:t> State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latin typeface="+mj-lt"/>
                          <a:ea typeface="Arial Unicode MS"/>
                          <a:cs typeface="Times New Roman"/>
                        </a:rPr>
                        <a:t>University </a:t>
                      </a:r>
                      <a:endParaRPr lang="en-US" sz="1400" b="1" dirty="0">
                        <a:latin typeface="+mj-lt"/>
                        <a:ea typeface="Arial Unicode MS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Jonesboro  </a:t>
                      </a:r>
                    </a:p>
                    <a:p>
                      <a:pPr algn="ctr"/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790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</a:tr>
              <a:tr h="4392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Times New Roman"/>
                        </a:rPr>
                        <a:t>Arkansas Tech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Times New Roman"/>
                        </a:rPr>
                        <a:t>University </a:t>
                      </a:r>
                      <a:endParaRPr lang="en-US" sz="1400" b="1" dirty="0">
                        <a:latin typeface="+mj-lt"/>
                        <a:ea typeface="Arial Unicode MS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Russellville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294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</a:tr>
              <a:tr h="313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j-lt"/>
                          <a:ea typeface="Arial Unicode MS"/>
                          <a:cs typeface="Times New Roman"/>
                        </a:rPr>
                        <a:t>Harding University </a:t>
                      </a:r>
                      <a:endParaRPr lang="en-US" sz="1400" b="1" dirty="0">
                        <a:latin typeface="+mj-lt"/>
                        <a:ea typeface="Arial Unicode MS"/>
                        <a:cs typeface="Times New Roman"/>
                      </a:endParaRPr>
                    </a:p>
                  </a:txBody>
                  <a:tcPr marL="19050" marR="190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Searcy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265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Southern Arkansas 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University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Magnolia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182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BBE0E3"/>
      </a:accent1>
      <a:accent2>
        <a:srgbClr val="CC3300"/>
      </a:accent2>
      <a:accent3>
        <a:srgbClr val="DCDCDC"/>
      </a:accent3>
      <a:accent4>
        <a:srgbClr val="000000"/>
      </a:accent4>
      <a:accent5>
        <a:srgbClr val="DAEDEF"/>
      </a:accent5>
      <a:accent6>
        <a:srgbClr val="B92D00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C0C0C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CC3300"/>
        </a:accent2>
        <a:accent3>
          <a:srgbClr val="DCDCDC"/>
        </a:accent3>
        <a:accent4>
          <a:srgbClr val="000000"/>
        </a:accent4>
        <a:accent5>
          <a:srgbClr val="DAEDEF"/>
        </a:accent5>
        <a:accent6>
          <a:srgbClr val="B92D00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4326</TotalTime>
  <Words>227</Words>
  <Application>Microsoft Office PowerPoint</Application>
  <PresentationFormat>On-screen Show (4:3)</PresentationFormat>
  <Paragraphs>88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“Bringing the World to ASU, Taking ASU to the World”    Tugrul Polat Executive Assistant to Chancellor for  International Relations  </vt:lpstr>
      <vt:lpstr>International Student Enrollment  at ASU </vt:lpstr>
      <vt:lpstr>International Student Enrollment  at ASU  </vt:lpstr>
      <vt:lpstr> Leading Place of Origin at ASU  </vt:lpstr>
      <vt:lpstr>  Financial Impact of International Students    in the State &amp; at ASU </vt:lpstr>
    </vt:vector>
  </TitlesOfParts>
  <Company>una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Tugrul Polat</dc:creator>
  <cp:lastModifiedBy>Jeannie Cossey</cp:lastModifiedBy>
  <cp:revision>406</cp:revision>
  <dcterms:created xsi:type="dcterms:W3CDTF">2007-12-27T23:24:36Z</dcterms:created>
  <dcterms:modified xsi:type="dcterms:W3CDTF">2010-08-17T19:10:43Z</dcterms:modified>
</cp:coreProperties>
</file>