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066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guffey\Documents\Research\Blue%20Light\Mycobacterium%20smegmatis%20researc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Kill Rate % by Dose</a:t>
            </a:r>
          </a:p>
        </c:rich>
      </c:tx>
      <c:overlay val="0"/>
      <c:spPr>
        <a:solidFill>
          <a:schemeClr val="accent2">
            <a:lumMod val="75000"/>
          </a:schemeClr>
        </a:solidFill>
      </c:spPr>
    </c:title>
    <c:autoTitleDeleted val="0"/>
    <c:plotArea>
      <c:layout>
        <c:manualLayout>
          <c:layoutTarget val="inner"/>
          <c:xMode val="edge"/>
          <c:yMode val="edge"/>
          <c:x val="0.12171855254204336"/>
          <c:y val="0.10234308146133764"/>
          <c:w val="0.82631853018372703"/>
          <c:h val="0.81899911418645832"/>
        </c:manualLayout>
      </c:layout>
      <c:lineChart>
        <c:grouping val="standard"/>
        <c:varyColors val="0"/>
        <c:ser>
          <c:idx val="0"/>
          <c:order val="0"/>
          <c:tx>
            <c:strRef>
              <c:f>Sheet1!$R$18</c:f>
              <c:strCache>
                <c:ptCount val="1"/>
                <c:pt idx="0">
                  <c:v>Mean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pPr>
              <a:ln>
                <a:solidFill>
                  <a:schemeClr val="accent2"/>
                </a:solidFill>
              </a:ln>
            </c:spPr>
          </c:marker>
          <c:dLbls>
            <c:dLbl>
              <c:idx val="0"/>
              <c:layout>
                <c:manualLayout>
                  <c:x val="2.3706736657917761E-2"/>
                  <c:y val="-2.12060923266505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8319930008748903E-2"/>
                  <c:y val="-5.03644692757952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2319930008748903E-2"/>
                  <c:y val="-6.36182769799519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8764374453193348E-2"/>
                  <c:y val="-7.68720846841084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4151111111111111E-2"/>
                  <c:y val="-3.97614231124699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2764374453193351E-2"/>
                  <c:y val="-5.30152308166265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2"/>
              </a:solidFill>
            </c:sp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Dir val="y"/>
            <c:errBarType val="both"/>
            <c:errValType val="cust"/>
            <c:noEndCap val="0"/>
            <c:plus>
              <c:numLit>
                <c:formatCode>General</c:formatCode>
                <c:ptCount val="7"/>
                <c:pt idx="0">
                  <c:v>11.76</c:v>
                </c:pt>
                <c:pt idx="1">
                  <c:v>2.96</c:v>
                </c:pt>
                <c:pt idx="2">
                  <c:v>1.66</c:v>
                </c:pt>
                <c:pt idx="3">
                  <c:v>3.33</c:v>
                </c:pt>
                <c:pt idx="4">
                  <c:v>5.44</c:v>
                </c:pt>
                <c:pt idx="5">
                  <c:v>0</c:v>
                </c:pt>
                <c:pt idx="6">
                  <c:v>1.67</c:v>
                </c:pt>
              </c:numLit>
            </c:plus>
            <c:minus>
              <c:numLit>
                <c:formatCode>General</c:formatCode>
                <c:ptCount val="7"/>
                <c:pt idx="0">
                  <c:v>11.76</c:v>
                </c:pt>
                <c:pt idx="1">
                  <c:v>2.96</c:v>
                </c:pt>
                <c:pt idx="2">
                  <c:v>1.66</c:v>
                </c:pt>
                <c:pt idx="3">
                  <c:v>3.33</c:v>
                </c:pt>
                <c:pt idx="4">
                  <c:v>5.44</c:v>
                </c:pt>
                <c:pt idx="5">
                  <c:v>0</c:v>
                </c:pt>
                <c:pt idx="6">
                  <c:v>1.67</c:v>
                </c:pt>
              </c:numLit>
            </c:minus>
          </c:errBars>
          <c:cat>
            <c:strRef>
              <c:f>Sheet1!$S$17:$Y$17</c:f>
              <c:strCache>
                <c:ptCount val="7"/>
                <c:pt idx="0">
                  <c:v>60 Jcm-2</c:v>
                </c:pt>
                <c:pt idx="1">
                  <c:v>90 Jcm-2</c:v>
                </c:pt>
                <c:pt idx="2">
                  <c:v>120 Jcm-2</c:v>
                </c:pt>
                <c:pt idx="3">
                  <c:v>150 Jcm-2</c:v>
                </c:pt>
                <c:pt idx="4">
                  <c:v>180 Jcm-2</c:v>
                </c:pt>
                <c:pt idx="5">
                  <c:v>215 Jcm-2</c:v>
                </c:pt>
                <c:pt idx="6">
                  <c:v>250 Jcm-2</c:v>
                </c:pt>
              </c:strCache>
            </c:strRef>
          </c:cat>
          <c:val>
            <c:numRef>
              <c:f>Sheet1!$S$18:$Y$18</c:f>
              <c:numCache>
                <c:formatCode>General</c:formatCode>
                <c:ptCount val="7"/>
                <c:pt idx="0">
                  <c:v>1.1000000000000001</c:v>
                </c:pt>
                <c:pt idx="1">
                  <c:v>37.299999999999997</c:v>
                </c:pt>
                <c:pt idx="2">
                  <c:v>98.33</c:v>
                </c:pt>
                <c:pt idx="3">
                  <c:v>96.67</c:v>
                </c:pt>
                <c:pt idx="4">
                  <c:v>61.08</c:v>
                </c:pt>
                <c:pt idx="5">
                  <c:v>100</c:v>
                </c:pt>
                <c:pt idx="6">
                  <c:v>80.45</c:v>
                </c:pt>
              </c:numCache>
            </c:numRef>
          </c:val>
          <c:smooth val="0"/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8139264"/>
        <c:axId val="88141184"/>
      </c:lineChart>
      <c:catAx>
        <c:axId val="881392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Dose</a:t>
                </a:r>
                <a:r>
                  <a:rPr lang="en-US" baseline="0"/>
                  <a:t> = Joules per centimeter squared (Jcm-2)</a:t>
                </a:r>
                <a:endParaRPr lang="en-US"/>
              </a:p>
            </c:rich>
          </c:tx>
          <c:overlay val="0"/>
        </c:title>
        <c:majorTickMark val="out"/>
        <c:minorTickMark val="none"/>
        <c:tickLblPos val="nextTo"/>
        <c:spPr>
          <a:solidFill>
            <a:schemeClr val="accent2">
              <a:lumMod val="75000"/>
            </a:schemeClr>
          </a:solidFill>
        </c:spPr>
        <c:crossAx val="88141184"/>
        <c:crosses val="autoZero"/>
        <c:auto val="1"/>
        <c:lblAlgn val="ctr"/>
        <c:lblOffset val="100"/>
        <c:noMultiLvlLbl val="0"/>
      </c:catAx>
      <c:valAx>
        <c:axId val="8814118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Kill Rate %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881392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529D8-E6D9-4F2A-98D6-AB6527667288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FC8B1-BAEC-4532-A951-866DBC8B5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96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EC23F-4299-45B5-87CC-29CD1ADFB0DA}" type="datetime1">
              <a:rPr lang="en-US" smtClean="0"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ASU Department of Physical Therapy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1347-CC88-4CB1-AC15-E54693F53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4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0E1C-EF39-4579-8423-A118048C5E5A}" type="datetime1">
              <a:rPr lang="en-US" smtClean="0"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ASU Department of Physical Therapy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1347-CC88-4CB1-AC15-E54693F53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677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6D2B6-A04A-4042-ADD9-212AC68261EC}" type="datetime1">
              <a:rPr lang="en-US" smtClean="0"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ASU Department of Physical Therapy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1347-CC88-4CB1-AC15-E54693F53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41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34838-1AF8-4390-B6C1-538B36F9C0E9}" type="datetime1">
              <a:rPr lang="en-US" smtClean="0"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ASU Department of Physical Therapy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1347-CC88-4CB1-AC15-E54693F53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58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CB590-BD48-405B-8076-BA436530A402}" type="datetime1">
              <a:rPr lang="en-US" smtClean="0"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ASU Department of Physical Therapy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1347-CC88-4CB1-AC15-E54693F53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17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F4401-1FD7-49BD-9D9E-F8BACFEB7FBC}" type="datetime1">
              <a:rPr lang="en-US" smtClean="0"/>
              <a:t>8/7/2013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ASU Department of Physical Therapy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1347-CC88-4CB1-AC15-E54693F53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9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6530-C368-4F83-AC2C-2968DF3995D5}" type="datetime1">
              <a:rPr lang="en-US" smtClean="0"/>
              <a:t>8/7/2013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ASU Department of Physical Therapy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1347-CC88-4CB1-AC15-E54693F53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56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7723-9C5F-43F2-B857-0A8A694001FD}" type="datetime1">
              <a:rPr lang="en-US" smtClean="0"/>
              <a:t>8/7/2013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ASU Department of Physical Therapy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1347-CC88-4CB1-AC15-E54693F53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0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AFB16-9B30-4BE1-AA51-C4573DAC5AF1}" type="datetime1">
              <a:rPr lang="en-US" smtClean="0"/>
              <a:t>8/7/2013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ASU Department of Physical Therapy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1347-CC88-4CB1-AC15-E54693F53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1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37B1C-2973-48CB-A3A6-6C51695B562B}" type="datetime1">
              <a:rPr lang="en-US" smtClean="0"/>
              <a:t>8/7/2013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ASU Department of Physical Therapy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1347-CC88-4CB1-AC15-E54693F53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08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565E-F58A-47A7-9952-3755818FBCC6}" type="datetime1">
              <a:rPr lang="en-US" smtClean="0"/>
              <a:t>8/7/2013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ASU Department of Physical Therapy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61347-CC88-4CB1-AC15-E54693F53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81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11AB2-AF4F-422F-AD8D-2651CE87BED2}" type="datetime1">
              <a:rPr lang="en-US" smtClean="0"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ASU Department of Physical Therapy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61347-CC88-4CB1-AC15-E54693F53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808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wmv"/><Relationship Id="rId1" Type="http://schemas.openxmlformats.org/officeDocument/2006/relationships/video" Target="NULL" TargetMode="Externa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>
            <a:noAutofit/>
          </a:bodyPr>
          <a:lstStyle/>
          <a:p>
            <a:r>
              <a:rPr lang="en-US" sz="3600" dirty="0" smtClean="0"/>
              <a:t>Inactivation of </a:t>
            </a:r>
            <a:r>
              <a:rPr lang="en-US" sz="3600" i="1" dirty="0" smtClean="0"/>
              <a:t>Mycobacterium smegmatis </a:t>
            </a:r>
            <a:r>
              <a:rPr lang="en-US" sz="3600" dirty="0" smtClean="0"/>
              <a:t>following Exposure to 405-Nanometer Light</a:t>
            </a:r>
            <a:br>
              <a:rPr lang="en-US" sz="3600" dirty="0" smtClean="0"/>
            </a:br>
            <a:r>
              <a:rPr lang="en-US" sz="3600" dirty="0" smtClean="0"/>
              <a:t>OR</a:t>
            </a:r>
            <a:br>
              <a:rPr lang="en-US" sz="3600" dirty="0" smtClean="0"/>
            </a:br>
            <a:r>
              <a:rPr lang="en-US" sz="3600" i="1" dirty="0" smtClean="0"/>
              <a:t>“Killing Bugs Without Drugs”</a:t>
            </a:r>
            <a:endParaRPr lang="en-US" sz="36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J. Stephen Guffey – Physical Therapy</a:t>
            </a:r>
          </a:p>
          <a:p>
            <a:r>
              <a:rPr lang="en-US" sz="2800" dirty="0" smtClean="0"/>
              <a:t>William Payne – Clinical Laboratory Science</a:t>
            </a:r>
          </a:p>
          <a:p>
            <a:r>
              <a:rPr lang="en-US" sz="2800" dirty="0" smtClean="0"/>
              <a:t>Leslie James – DPT Student</a:t>
            </a:r>
          </a:p>
          <a:p>
            <a:r>
              <a:rPr lang="en-US" sz="2800" dirty="0" err="1" smtClean="0"/>
              <a:t>Zhuoyuan</a:t>
            </a:r>
            <a:r>
              <a:rPr lang="en-US" sz="2800" dirty="0" smtClean="0"/>
              <a:t> </a:t>
            </a:r>
            <a:r>
              <a:rPr lang="en-US" sz="2800" dirty="0" err="1" smtClean="0"/>
              <a:t>Qian</a:t>
            </a:r>
            <a:r>
              <a:rPr lang="en-US" sz="2800" dirty="0" smtClean="0"/>
              <a:t> – DPT Student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ASU Department of Physical Therapy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0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Mycobacterium smegmatis</a:t>
            </a:r>
            <a:endParaRPr lang="en-US" dirty="0"/>
          </a:p>
        </p:txBody>
      </p:sp>
      <p:pic>
        <p:nvPicPr>
          <p:cNvPr id="5" name="IMG_0220.MOV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end="2397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5625" y="1524000"/>
            <a:ext cx="8034338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ASU Department of Physical Therapy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10 microliter aliquots of the 1/1000 dilution of </a:t>
            </a:r>
            <a:r>
              <a:rPr lang="en-US" i="1" dirty="0" smtClean="0"/>
              <a:t>M. smegmatis</a:t>
            </a:r>
            <a:r>
              <a:rPr lang="en-US" dirty="0" smtClean="0"/>
              <a:t> were inoculated onto </a:t>
            </a:r>
            <a:r>
              <a:rPr lang="en-US" dirty="0" err="1" smtClean="0"/>
              <a:t>Middlebrook</a:t>
            </a:r>
            <a:r>
              <a:rPr lang="en-US" dirty="0" smtClean="0"/>
              <a:t> 7H10 agar plates (60 X 15 mm).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experimental treatment consisted of seven subcomponents. The organism was prepared (n = 10 plates, 5 treatment and 5 control) and treated at one dose (Jcm</a:t>
            </a:r>
            <a:r>
              <a:rPr lang="en-US" baseline="30000" dirty="0" smtClean="0"/>
              <a:t>-2</a:t>
            </a:r>
            <a:r>
              <a:rPr lang="en-US" dirty="0" smtClean="0"/>
              <a:t>) on one day. The process was repeated a total of seven times (seven different doses) on separate days.  Treated plates received 405 nm exposures of 60, 90, 120, 150, 180, 215 and 250 Jcm</a:t>
            </a:r>
            <a:r>
              <a:rPr lang="en-US" baseline="30000" dirty="0" smtClean="0"/>
              <a:t>-2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treated and control plates were incubated at 35°C under aerobic conditions.  </a:t>
            </a:r>
            <a:r>
              <a:rPr lang="en-US" i="1" dirty="0" smtClean="0"/>
              <a:t>M. smegmatis</a:t>
            </a:r>
            <a:r>
              <a:rPr lang="en-US" dirty="0" smtClean="0"/>
              <a:t> is a slow-growing, </a:t>
            </a:r>
            <a:r>
              <a:rPr lang="en-US" dirty="0" err="1" smtClean="0"/>
              <a:t>nonphotochromogenic</a:t>
            </a:r>
            <a:r>
              <a:rPr lang="en-US" dirty="0" smtClean="0"/>
              <a:t> </a:t>
            </a:r>
            <a:r>
              <a:rPr lang="en-US" i="1" dirty="0" smtClean="0"/>
              <a:t>Mycobacterium</a:t>
            </a:r>
            <a:r>
              <a:rPr lang="en-US" dirty="0" smtClean="0"/>
              <a:t> species and therefore required an extended incubation period as long as 3 – 4 days for mature colonies to be observed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ASU Department of Physical Therapy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ASU Department of Physical Therapy</a:t>
            </a:r>
            <a:endParaRPr lang="en-US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572940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923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approaches to treating infection are becoming less effective.</a:t>
            </a:r>
          </a:p>
          <a:p>
            <a:pPr lvl="1"/>
            <a:r>
              <a:rPr lang="en-US" dirty="0" smtClean="0"/>
              <a:t>Alternative treatment methods are needed.</a:t>
            </a:r>
          </a:p>
          <a:p>
            <a:pPr lvl="1"/>
            <a:r>
              <a:rPr lang="en-US" dirty="0" smtClean="0"/>
              <a:t>Light, visible and IR wavelengths, hold the potential to contribute to decontamination and infection control.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ASU Department of Physical Therapy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7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Guiding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</a:t>
            </a:r>
            <a:r>
              <a:rPr lang="en-US" i="1" dirty="0"/>
              <a:t>The investigation of novel non-antibiotic approaches for the prevention of and protection against infectious diseases should be encouraged, and such approaches must be high-priority research and development</a:t>
            </a:r>
            <a:r>
              <a:rPr lang="en-US" dirty="0"/>
              <a:t> </a:t>
            </a:r>
            <a:r>
              <a:rPr lang="en-US" i="1" dirty="0"/>
              <a:t>projects.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Bush, K., P. </a:t>
            </a:r>
            <a:r>
              <a:rPr lang="en-US" dirty="0" err="1"/>
              <a:t>Courvalin</a:t>
            </a:r>
            <a:r>
              <a:rPr lang="en-US" dirty="0"/>
              <a:t>, G. </a:t>
            </a:r>
            <a:r>
              <a:rPr lang="en-US" dirty="0" err="1"/>
              <a:t>Dantas</a:t>
            </a:r>
            <a:r>
              <a:rPr lang="en-US" dirty="0"/>
              <a:t>, et al (2011). Tackling antibiotic resistance. Nat Rev </a:t>
            </a:r>
            <a:r>
              <a:rPr lang="en-US" dirty="0" err="1"/>
              <a:t>Microbiol</a:t>
            </a:r>
            <a:r>
              <a:rPr lang="en-US" dirty="0"/>
              <a:t> 9:894-896.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ASU Department of Physical Therapy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4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Ongoing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Began with Electrotherapy</a:t>
            </a:r>
          </a:p>
          <a:p>
            <a:pPr lvl="1"/>
            <a:r>
              <a:rPr lang="en-US" dirty="0" smtClean="0"/>
              <a:t>Guffey JS &amp; Asmussen MD (1989) In vitro bactericidal effects of high voltage pulsed current versus direct current against Staphylococcus aureus. J </a:t>
            </a:r>
            <a:r>
              <a:rPr lang="en-US" dirty="0" err="1" smtClean="0"/>
              <a:t>Clin</a:t>
            </a:r>
            <a:r>
              <a:rPr lang="en-US" dirty="0" smtClean="0"/>
              <a:t> </a:t>
            </a:r>
            <a:r>
              <a:rPr lang="en-US" dirty="0" err="1" smtClean="0"/>
              <a:t>Electrophysiol</a:t>
            </a:r>
            <a:r>
              <a:rPr lang="en-US" dirty="0" smtClean="0"/>
              <a:t>: 1:5–9.</a:t>
            </a:r>
          </a:p>
          <a:p>
            <a:pPr lvl="1"/>
            <a:endParaRPr lang="en-US" dirty="0"/>
          </a:p>
          <a:p>
            <a:r>
              <a:rPr lang="en-US" dirty="0" smtClean="0"/>
              <a:t>Moved to Blue Light (405 and 470 nm)</a:t>
            </a:r>
          </a:p>
          <a:p>
            <a:pPr lvl="1"/>
            <a:r>
              <a:rPr lang="en-US" dirty="0" smtClean="0"/>
              <a:t>Guffey JS, Wilborn J (2006) In vitro bactericidal effects of 405nm and 470nm blue light. Photomedicine and Laser Surgery</a:t>
            </a:r>
            <a:r>
              <a:rPr lang="en-US" i="1" dirty="0" smtClean="0"/>
              <a:t>, </a:t>
            </a:r>
            <a:r>
              <a:rPr lang="en-US" dirty="0" smtClean="0"/>
              <a:t>24:684-688.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Guffey JS, Wilborn J (2006). Effects of combined 405nm and 880nm light on Staphylococcus aureus and Pseudomonas aeruginosa in vitro. Photomedicine and Laser Surgery</a:t>
            </a:r>
            <a:r>
              <a:rPr lang="en-US" i="1" dirty="0" smtClean="0"/>
              <a:t> </a:t>
            </a:r>
            <a:r>
              <a:rPr lang="en-US" dirty="0" smtClean="0"/>
              <a:t>24: 680-683.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ASU Department of Physical Therapy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3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Ongoing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Considered Resistance Formation</a:t>
            </a:r>
          </a:p>
          <a:p>
            <a:pPr lvl="1"/>
            <a:r>
              <a:rPr lang="en-US" dirty="0" smtClean="0"/>
              <a:t>Guffey JS, Payne W, Jones T &amp; Martin K. (2013). Rate of Inactivation of </a:t>
            </a:r>
            <a:r>
              <a:rPr lang="en-US" i="1" dirty="0" smtClean="0"/>
              <a:t>Staphylococcus aureus</a:t>
            </a:r>
            <a:r>
              <a:rPr lang="en-US" dirty="0" smtClean="0"/>
              <a:t> in an </a:t>
            </a:r>
            <a:r>
              <a:rPr lang="en-US" i="1" dirty="0" smtClean="0"/>
              <a:t>In-Vitro</a:t>
            </a:r>
            <a:r>
              <a:rPr lang="en-US" dirty="0" smtClean="0"/>
              <a:t>, Multiple Stage Application of 405-Nanometer Light from a Supraluminous Diode Array. Photomedicine and Laser Surgery, 31(4): 179-182.</a:t>
            </a:r>
          </a:p>
          <a:p>
            <a:pPr lvl="1"/>
            <a:endParaRPr lang="en-US" dirty="0"/>
          </a:p>
          <a:p>
            <a:r>
              <a:rPr lang="en-US" dirty="0" smtClean="0"/>
              <a:t>Modulated Resistance Formation</a:t>
            </a:r>
          </a:p>
          <a:p>
            <a:pPr lvl="1"/>
            <a:r>
              <a:rPr lang="en-US" dirty="0" smtClean="0"/>
              <a:t>Guffey, JS, Payne W, Martin K &amp; Dodson C.  Delaying the Onset of Resistance Formation: Effect of Manipulating Dose, Wavelength and Rate of Energy Delivery of 405, 464 and 850-Nanometer Light for </a:t>
            </a:r>
            <a:r>
              <a:rPr lang="en-US" i="1" dirty="0" smtClean="0"/>
              <a:t>Staphylococcus Aureus.</a:t>
            </a:r>
            <a:r>
              <a:rPr lang="en-US" dirty="0" smtClean="0"/>
              <a:t>  Manuscript in Review – WOUNDS Journal.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ASU Department of Physical Therapy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7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Ongoing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Bacterium (Today’s Presentation)</a:t>
            </a:r>
          </a:p>
          <a:p>
            <a:pPr lvl="1"/>
            <a:r>
              <a:rPr lang="en-US" dirty="0" smtClean="0"/>
              <a:t>Guffey JS, Payne W, James L &amp; </a:t>
            </a:r>
            <a:r>
              <a:rPr lang="en-US" dirty="0" err="1" smtClean="0"/>
              <a:t>Qian</a:t>
            </a:r>
            <a:r>
              <a:rPr lang="en-US" dirty="0" smtClean="0"/>
              <a:t> Z. (2013). Inactivation of </a:t>
            </a:r>
            <a:r>
              <a:rPr lang="en-US" i="1" dirty="0" smtClean="0"/>
              <a:t>Mycobacterium smegmatis </a:t>
            </a:r>
            <a:r>
              <a:rPr lang="en-US" dirty="0" smtClean="0"/>
              <a:t>following Exposure to 405-Nanometer Light from a Supraluminous Diode Array.  </a:t>
            </a:r>
            <a:r>
              <a:rPr lang="en-US" i="1" dirty="0" smtClean="0"/>
              <a:t>WOUNDS</a:t>
            </a:r>
            <a:r>
              <a:rPr lang="en-US" dirty="0" smtClean="0"/>
              <a:t>.  25(5): 131-135.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ASU Department of Physical Therapy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3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Ongoing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Included Fungi</a:t>
            </a:r>
          </a:p>
          <a:p>
            <a:pPr lvl="1"/>
            <a:r>
              <a:rPr lang="en-US" dirty="0" smtClean="0"/>
              <a:t>Guffey, JS, Payne W, </a:t>
            </a:r>
            <a:r>
              <a:rPr lang="en-US" dirty="0" err="1" smtClean="0"/>
              <a:t>Qian</a:t>
            </a:r>
            <a:r>
              <a:rPr lang="en-US" dirty="0" smtClean="0"/>
              <a:t> Z, Martin K, James L &amp; Dodson C. Enhancing the Effectiveness of Light as an Inhibitor of </a:t>
            </a:r>
            <a:r>
              <a:rPr lang="en-US" i="1" dirty="0" smtClean="0"/>
              <a:t>Candida albicans</a:t>
            </a:r>
            <a:r>
              <a:rPr lang="en-US" dirty="0" smtClean="0"/>
              <a:t>: Combination 624-nm and 850-nm Wavelengths Delivered at Low Rates.  Manuscript in Review – Antimicrobial Agents and Chemotherapy.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Guffey, JS, Payne W, James L, </a:t>
            </a:r>
            <a:r>
              <a:rPr lang="en-US" dirty="0" err="1" smtClean="0"/>
              <a:t>Qian</a:t>
            </a:r>
            <a:r>
              <a:rPr lang="en-US" dirty="0" smtClean="0"/>
              <a:t> Z &amp; Dodson C.  Inactivation of </a:t>
            </a:r>
            <a:r>
              <a:rPr lang="en-US" i="1" dirty="0" smtClean="0"/>
              <a:t>Candida albicans </a:t>
            </a:r>
            <a:r>
              <a:rPr lang="en-US" dirty="0" smtClean="0"/>
              <a:t>following Exposure to 624-Nanometer Light from a Supraluminous Diode Array.  Manuscript in Review – Advances in Skin and Wound Care.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ASU Department of Physical Therapy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2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Ongoing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Discovered Energy Delivery Rate as a Factor</a:t>
            </a:r>
          </a:p>
          <a:p>
            <a:pPr lvl="1"/>
            <a:r>
              <a:rPr lang="en-US" dirty="0" smtClean="0"/>
              <a:t>Guffey JS, Payne W, Bednar A.  The Interaction of Dose and Rate of Delivery Using Visible and Infrared Light to Inhibit </a:t>
            </a:r>
            <a:r>
              <a:rPr lang="en-US" i="1" dirty="0" smtClean="0"/>
              <a:t>Pseudomonas</a:t>
            </a:r>
            <a:r>
              <a:rPr lang="en-US" dirty="0" smtClean="0"/>
              <a:t> </a:t>
            </a:r>
            <a:r>
              <a:rPr lang="en-US" i="1" dirty="0" smtClean="0"/>
              <a:t>aeruginosa</a:t>
            </a:r>
            <a:r>
              <a:rPr lang="en-US" dirty="0" smtClean="0"/>
              <a:t> </a:t>
            </a:r>
            <a:r>
              <a:rPr lang="en-US" i="1" dirty="0" smtClean="0"/>
              <a:t>in vitro</a:t>
            </a:r>
            <a:r>
              <a:rPr lang="en-US" dirty="0" smtClean="0"/>
              <a:t>.  Manuscript in Review – Clinical Laboratory Science.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ASU Department of Physical Therapy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5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Ongoing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Moved to Human Applications</a:t>
            </a:r>
          </a:p>
          <a:p>
            <a:pPr lvl="1"/>
            <a:r>
              <a:rPr lang="en-US" dirty="0" smtClean="0"/>
              <a:t>Guffey JS</a:t>
            </a:r>
            <a:r>
              <a:rPr lang="en-US" b="1" dirty="0" smtClean="0"/>
              <a:t>, </a:t>
            </a:r>
            <a:r>
              <a:rPr lang="en-US" dirty="0" smtClean="0"/>
              <a:t>Head P, Bowman A, </a:t>
            </a:r>
            <a:r>
              <a:rPr lang="en-US" dirty="0" err="1" smtClean="0"/>
              <a:t>Kaloghirou</a:t>
            </a:r>
            <a:r>
              <a:rPr lang="en-US" dirty="0" smtClean="0"/>
              <a:t> A. (2013). Effects of light on pain and function in patients with plantar fasciitis: A pilot study.  Journal of Athletic Medicine. 1(1): 37-44.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Guffey JS &amp; Motts S – Effects of IR Light on Symptoms Associated with Peripheral Neuropathy.  Data Collection Begun Summer 2013.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ASU Department of Physical Therapy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2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Mycobacterium smegmatis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Guffey JS, Payne W, James L &amp; </a:t>
            </a:r>
            <a:r>
              <a:rPr lang="en-US" dirty="0" err="1" smtClean="0"/>
              <a:t>Qian</a:t>
            </a:r>
            <a:r>
              <a:rPr lang="en-US" dirty="0" smtClean="0"/>
              <a:t> Z. (2013). Inactivation of </a:t>
            </a:r>
            <a:r>
              <a:rPr lang="en-US" i="1" dirty="0" smtClean="0"/>
              <a:t>Mycobacterium smegmatis </a:t>
            </a:r>
            <a:r>
              <a:rPr lang="en-US" dirty="0" smtClean="0"/>
              <a:t>following Exposure to 405-Nanometer Light from a Supraluminous Diode Array.  </a:t>
            </a:r>
            <a:r>
              <a:rPr lang="en-US" i="1" dirty="0" smtClean="0"/>
              <a:t>WOUNDS</a:t>
            </a:r>
            <a:r>
              <a:rPr lang="en-US" dirty="0" smtClean="0"/>
              <a:t>.  25(5): 131-135.</a:t>
            </a:r>
          </a:p>
          <a:p>
            <a:endParaRPr lang="en-US" dirty="0"/>
          </a:p>
          <a:p>
            <a:pPr lvl="1"/>
            <a:r>
              <a:rPr lang="en-US" dirty="0" smtClean="0"/>
              <a:t>Became interested when we read about infections associated with tattoos.</a:t>
            </a:r>
          </a:p>
          <a:p>
            <a:pPr lvl="2"/>
            <a:r>
              <a:rPr lang="en-US" dirty="0" smtClean="0"/>
              <a:t>Tattoo ink had become contaminated.</a:t>
            </a:r>
          </a:p>
          <a:p>
            <a:pPr lvl="2"/>
            <a:r>
              <a:rPr lang="en-US" dirty="0" smtClean="0"/>
              <a:t>Occurred in the Northeast US, fall of 2012.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ASU Department of Physical Therapy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9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889</Words>
  <Application>Microsoft Office PowerPoint</Application>
  <PresentationFormat>On-screen Show (4:3)</PresentationFormat>
  <Paragraphs>73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Inactivation of Mycobacterium smegmatis following Exposure to 405-Nanometer Light OR “Killing Bugs Without Drugs”</vt:lpstr>
      <vt:lpstr>Guiding Statement</vt:lpstr>
      <vt:lpstr>Our Ongoing Activity</vt:lpstr>
      <vt:lpstr>Our Ongoing Activity</vt:lpstr>
      <vt:lpstr>Our Ongoing Activity</vt:lpstr>
      <vt:lpstr>Our Ongoing Activity</vt:lpstr>
      <vt:lpstr>Our Ongoing Activity</vt:lpstr>
      <vt:lpstr>Our Ongoing Activity</vt:lpstr>
      <vt:lpstr>Mycobacterium smegmatis</vt:lpstr>
      <vt:lpstr>Mycobacterium smegmatis</vt:lpstr>
      <vt:lpstr>Methods</vt:lpstr>
      <vt:lpstr>Results</vt:lpstr>
      <vt:lpstr>Take Away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Inactivation of Mycobacterium smegmatis following Exposure to 405-Nanometer Light</dc:title>
  <dc:creator>J. Stephen Guffey</dc:creator>
  <cp:lastModifiedBy>Jeannie Cossey</cp:lastModifiedBy>
  <cp:revision>10</cp:revision>
  <dcterms:created xsi:type="dcterms:W3CDTF">2013-07-23T18:08:14Z</dcterms:created>
  <dcterms:modified xsi:type="dcterms:W3CDTF">2013-08-07T18:13:59Z</dcterms:modified>
</cp:coreProperties>
</file>